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Lst>
  <p:notesMasterIdLst>
    <p:notesMasterId r:id="rId63"/>
  </p:notesMasterIdLst>
  <p:handoutMasterIdLst>
    <p:handoutMasterId r:id="rId64"/>
  </p:handoutMasterIdLst>
  <p:sldIdLst>
    <p:sldId id="256" r:id="rId3"/>
    <p:sldId id="261" r:id="rId4"/>
    <p:sldId id="258" r:id="rId5"/>
    <p:sldId id="264" r:id="rId6"/>
    <p:sldId id="259" r:id="rId7"/>
    <p:sldId id="305" r:id="rId8"/>
    <p:sldId id="306" r:id="rId9"/>
    <p:sldId id="262" r:id="rId10"/>
    <p:sldId id="257" r:id="rId11"/>
    <p:sldId id="263" r:id="rId12"/>
    <p:sldId id="265" r:id="rId13"/>
    <p:sldId id="266" r:id="rId14"/>
    <p:sldId id="312" r:id="rId15"/>
    <p:sldId id="310" r:id="rId16"/>
    <p:sldId id="311" r:id="rId17"/>
    <p:sldId id="307" r:id="rId18"/>
    <p:sldId id="314" r:id="rId19"/>
    <p:sldId id="315" r:id="rId20"/>
    <p:sldId id="317" r:id="rId21"/>
    <p:sldId id="318" r:id="rId22"/>
    <p:sldId id="319" r:id="rId23"/>
    <p:sldId id="320" r:id="rId24"/>
    <p:sldId id="321" r:id="rId25"/>
    <p:sldId id="322" r:id="rId26"/>
    <p:sldId id="313" r:id="rId27"/>
    <p:sldId id="309" r:id="rId28"/>
    <p:sldId id="323" r:id="rId29"/>
    <p:sldId id="324" r:id="rId30"/>
    <p:sldId id="325" r:id="rId31"/>
    <p:sldId id="326" r:id="rId32"/>
    <p:sldId id="327" r:id="rId33"/>
    <p:sldId id="328" r:id="rId34"/>
    <p:sldId id="329" r:id="rId35"/>
    <p:sldId id="330" r:id="rId36"/>
    <p:sldId id="331" r:id="rId37"/>
    <p:sldId id="332" r:id="rId38"/>
    <p:sldId id="333" r:id="rId39"/>
    <p:sldId id="308" r:id="rId40"/>
    <p:sldId id="269" r:id="rId41"/>
    <p:sldId id="335" r:id="rId42"/>
    <p:sldId id="334" r:id="rId43"/>
    <p:sldId id="273" r:id="rId44"/>
    <p:sldId id="276" r:id="rId45"/>
    <p:sldId id="277" r:id="rId46"/>
    <p:sldId id="278" r:id="rId47"/>
    <p:sldId id="279" r:id="rId48"/>
    <p:sldId id="274" r:id="rId49"/>
    <p:sldId id="280" r:id="rId50"/>
    <p:sldId id="281" r:id="rId51"/>
    <p:sldId id="282" r:id="rId52"/>
    <p:sldId id="283" r:id="rId53"/>
    <p:sldId id="270" r:id="rId54"/>
    <p:sldId id="294" r:id="rId55"/>
    <p:sldId id="295" r:id="rId56"/>
    <p:sldId id="296" r:id="rId57"/>
    <p:sldId id="298" r:id="rId58"/>
    <p:sldId id="299" r:id="rId59"/>
    <p:sldId id="300" r:id="rId60"/>
    <p:sldId id="301" r:id="rId61"/>
    <p:sldId id="304" r:id="rId62"/>
  </p:sldIdLst>
  <p:sldSz cx="9144000" cy="6858000" type="screen4x3"/>
  <p:notesSz cx="7010400" cy="9296400"/>
  <p:defaultTextStyle>
    <a:defPPr>
      <a:defRPr lang="en-US"/>
    </a:defPPr>
    <a:lvl1pPr algn="ctr" rtl="0" fontAlgn="base">
      <a:spcBef>
        <a:spcPct val="0"/>
      </a:spcBef>
      <a:spcAft>
        <a:spcPct val="0"/>
      </a:spcAft>
      <a:defRPr kumimoji="1" sz="2400" kern="1200">
        <a:solidFill>
          <a:schemeClr val="tx1"/>
        </a:solidFill>
        <a:latin typeface="Times New Roman" pitchFamily="18" charset="0"/>
        <a:ea typeface="+mn-ea"/>
        <a:cs typeface="+mn-cs"/>
      </a:defRPr>
    </a:lvl1pPr>
    <a:lvl2pPr marL="457200" algn="ctr" rtl="0" fontAlgn="base">
      <a:spcBef>
        <a:spcPct val="0"/>
      </a:spcBef>
      <a:spcAft>
        <a:spcPct val="0"/>
      </a:spcAft>
      <a:defRPr kumimoji="1" sz="2400" kern="1200">
        <a:solidFill>
          <a:schemeClr val="tx1"/>
        </a:solidFill>
        <a:latin typeface="Times New Roman" pitchFamily="18" charset="0"/>
        <a:ea typeface="+mn-ea"/>
        <a:cs typeface="+mn-cs"/>
      </a:defRPr>
    </a:lvl2pPr>
    <a:lvl3pPr marL="914400" algn="ctr" rtl="0" fontAlgn="base">
      <a:spcBef>
        <a:spcPct val="0"/>
      </a:spcBef>
      <a:spcAft>
        <a:spcPct val="0"/>
      </a:spcAft>
      <a:defRPr kumimoji="1" sz="2400" kern="1200">
        <a:solidFill>
          <a:schemeClr val="tx1"/>
        </a:solidFill>
        <a:latin typeface="Times New Roman" pitchFamily="18" charset="0"/>
        <a:ea typeface="+mn-ea"/>
        <a:cs typeface="+mn-cs"/>
      </a:defRPr>
    </a:lvl3pPr>
    <a:lvl4pPr marL="1371600" algn="ctr" rtl="0" fontAlgn="base">
      <a:spcBef>
        <a:spcPct val="0"/>
      </a:spcBef>
      <a:spcAft>
        <a:spcPct val="0"/>
      </a:spcAft>
      <a:defRPr kumimoji="1" sz="2400" kern="1200">
        <a:solidFill>
          <a:schemeClr val="tx1"/>
        </a:solidFill>
        <a:latin typeface="Times New Roman" pitchFamily="18" charset="0"/>
        <a:ea typeface="+mn-ea"/>
        <a:cs typeface="+mn-cs"/>
      </a:defRPr>
    </a:lvl4pPr>
    <a:lvl5pPr marL="1828800" algn="ctr" rtl="0" fontAlgn="base">
      <a:spcBef>
        <a:spcPct val="0"/>
      </a:spcBef>
      <a:spcAft>
        <a:spcPct val="0"/>
      </a:spcAft>
      <a:defRPr kumimoji="1" sz="2400" kern="1200">
        <a:solidFill>
          <a:schemeClr val="tx1"/>
        </a:solidFill>
        <a:latin typeface="Times New Roman" pitchFamily="18" charset="0"/>
        <a:ea typeface="+mn-ea"/>
        <a:cs typeface="+mn-cs"/>
      </a:defRPr>
    </a:lvl5pPr>
    <a:lvl6pPr marL="2286000" algn="l" defTabSz="914400" rtl="0" eaLnBrk="1" latinLnBrk="0" hangingPunct="1">
      <a:defRPr kumimoji="1" sz="2400" kern="1200">
        <a:solidFill>
          <a:schemeClr val="tx1"/>
        </a:solidFill>
        <a:latin typeface="Times New Roman" pitchFamily="18" charset="0"/>
        <a:ea typeface="+mn-ea"/>
        <a:cs typeface="+mn-cs"/>
      </a:defRPr>
    </a:lvl6pPr>
    <a:lvl7pPr marL="2743200" algn="l" defTabSz="914400" rtl="0" eaLnBrk="1" latinLnBrk="0" hangingPunct="1">
      <a:defRPr kumimoji="1" sz="2400" kern="1200">
        <a:solidFill>
          <a:schemeClr val="tx1"/>
        </a:solidFill>
        <a:latin typeface="Times New Roman" pitchFamily="18" charset="0"/>
        <a:ea typeface="+mn-ea"/>
        <a:cs typeface="+mn-cs"/>
      </a:defRPr>
    </a:lvl7pPr>
    <a:lvl8pPr marL="3200400" algn="l" defTabSz="914400" rtl="0" eaLnBrk="1" latinLnBrk="0" hangingPunct="1">
      <a:defRPr kumimoji="1" sz="2400" kern="1200">
        <a:solidFill>
          <a:schemeClr val="tx1"/>
        </a:solidFill>
        <a:latin typeface="Times New Roman" pitchFamily="18" charset="0"/>
        <a:ea typeface="+mn-ea"/>
        <a:cs typeface="+mn-cs"/>
      </a:defRPr>
    </a:lvl8pPr>
    <a:lvl9pPr marL="3657600" algn="l" defTabSz="914400" rtl="0" eaLnBrk="1" latinLnBrk="0" hangingPunct="1">
      <a:defRPr kumimoji="1"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006600"/>
    <a:srgbClr val="6699FF"/>
    <a:srgbClr val="FF0000"/>
    <a:srgbClr val="66FF33"/>
    <a:srgbClr val="99FF99"/>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01" autoAdjust="0"/>
    <p:restoredTop sz="94660"/>
  </p:normalViewPr>
  <p:slideViewPr>
    <p:cSldViewPr snapToGrid="0">
      <p:cViewPr varScale="1">
        <p:scale>
          <a:sx n="70" d="100"/>
          <a:sy n="70" d="100"/>
        </p:scale>
        <p:origin x="54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20.wmf"/><Relationship Id="rId7" Type="http://schemas.openxmlformats.org/officeDocument/2006/relationships/image" Target="../media/image24.wmf"/><Relationship Id="rId12" Type="http://schemas.openxmlformats.org/officeDocument/2006/relationships/image" Target="../media/image29.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11" Type="http://schemas.openxmlformats.org/officeDocument/2006/relationships/image" Target="../media/image28.wmf"/><Relationship Id="rId5" Type="http://schemas.openxmlformats.org/officeDocument/2006/relationships/image" Target="../media/image22.wmf"/><Relationship Id="rId10" Type="http://schemas.openxmlformats.org/officeDocument/2006/relationships/image" Target="../media/image27.wmf"/><Relationship Id="rId4" Type="http://schemas.openxmlformats.org/officeDocument/2006/relationships/image" Target="../media/image21.wmf"/><Relationship Id="rId9"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 Id="rId5" Type="http://schemas.openxmlformats.org/officeDocument/2006/relationships/image" Target="../media/image36.wmf"/><Relationship Id="rId4"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68.wmf"/><Relationship Id="rId5" Type="http://schemas.openxmlformats.org/officeDocument/2006/relationships/image" Target="../media/image67.wmf"/><Relationship Id="rId4" Type="http://schemas.openxmlformats.org/officeDocument/2006/relationships/image" Target="../media/image6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a:latin typeface="Arial" charset="0"/>
              </a:defRPr>
            </a:lvl1pPr>
          </a:lstStyle>
          <a:p>
            <a:pPr>
              <a:defRPr/>
            </a:pPr>
            <a:endParaRPr lang="en-US"/>
          </a:p>
        </p:txBody>
      </p:sp>
      <p:sp>
        <p:nvSpPr>
          <p:cNvPr id="36867"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Arial" charset="0"/>
              </a:defRPr>
            </a:lvl1pPr>
          </a:lstStyle>
          <a:p>
            <a:pPr>
              <a:defRPr/>
            </a:pPr>
            <a:endParaRPr lang="en-US"/>
          </a:p>
        </p:txBody>
      </p:sp>
      <p:sp>
        <p:nvSpPr>
          <p:cNvPr id="36868"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a:latin typeface="Arial" charset="0"/>
              </a:defRPr>
            </a:lvl1pPr>
          </a:lstStyle>
          <a:p>
            <a:pPr>
              <a:defRPr/>
            </a:pPr>
            <a:endParaRPr lang="en-US"/>
          </a:p>
        </p:txBody>
      </p:sp>
      <p:sp>
        <p:nvSpPr>
          <p:cNvPr id="36869"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pPr>
              <a:defRPr/>
            </a:pPr>
            <a:fld id="{640D98E2-DCC6-4D36-879F-DFD818D24824}" type="slidenum">
              <a:rPr lang="en-US"/>
              <a:pPr>
                <a:defRPr/>
              </a:pPr>
              <a:t>‹#›</a:t>
            </a:fld>
            <a:endParaRPr lang="en-US"/>
          </a:p>
        </p:txBody>
      </p:sp>
    </p:spTree>
    <p:extLst>
      <p:ext uri="{BB962C8B-B14F-4D97-AF65-F5344CB8AC3E}">
        <p14:creationId xmlns:p14="http://schemas.microsoft.com/office/powerpoint/2010/main" val="1023347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200">
                <a:latin typeface="Arial" charset="0"/>
              </a:defRPr>
            </a:lvl1pPr>
          </a:lstStyle>
          <a:p>
            <a:pPr>
              <a:defRPr/>
            </a:pPr>
            <a:endParaRPr lang="en-US"/>
          </a:p>
        </p:txBody>
      </p:sp>
      <p:sp>
        <p:nvSpPr>
          <p:cNvPr id="60419"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2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a:latin typeface="Arial" charset="0"/>
              </a:defRPr>
            </a:lvl1pPr>
          </a:lstStyle>
          <a:p>
            <a:pPr>
              <a:defRPr/>
            </a:pPr>
            <a:endParaRPr lang="en-US"/>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200">
                <a:latin typeface="Arial" charset="0"/>
              </a:defRPr>
            </a:lvl1pPr>
          </a:lstStyle>
          <a:p>
            <a:pPr>
              <a:defRPr/>
            </a:pPr>
            <a:fld id="{8B62DB57-C563-408A-B0DF-A7C1ECF35509}" type="slidenum">
              <a:rPr lang="en-US"/>
              <a:pPr>
                <a:defRPr/>
              </a:pPr>
              <a:t>‹#›</a:t>
            </a:fld>
            <a:endParaRPr lang="en-US"/>
          </a:p>
        </p:txBody>
      </p:sp>
    </p:spTree>
    <p:extLst>
      <p:ext uri="{BB962C8B-B14F-4D97-AF65-F5344CB8AC3E}">
        <p14:creationId xmlns:p14="http://schemas.microsoft.com/office/powerpoint/2010/main" val="34380199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fld id="{CF2B49AA-2343-4DAF-AB90-35F88379D1CF}" type="slidenum">
              <a:rPr kumimoji="0" lang="en-US" sz="1200" smtClean="0">
                <a:latin typeface="Arial" charset="0"/>
              </a:rPr>
              <a:pPr eaLnBrk="1" hangingPunct="1"/>
              <a:t>19</a:t>
            </a:fld>
            <a:endParaRPr kumimoji="0" lang="en-US" sz="1200" smtClean="0">
              <a:latin typeface="Arial" charset="0"/>
            </a:endParaRPr>
          </a:p>
        </p:txBody>
      </p:sp>
      <p:sp>
        <p:nvSpPr>
          <p:cNvPr id="64515"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64516"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12700">
                <a:solidFill>
                  <a:schemeClr val="tx1"/>
                </a:solidFill>
                <a:miter lim="800000"/>
                <a:headEnd/>
                <a:tailEnd/>
              </a14:hiddenLine>
            </a:ext>
          </a:extLst>
        </p:spPr>
        <p:txBody>
          <a:bodyPr lIns="92207" tIns="45295" rIns="92207" bIns="45295"/>
          <a:lstStyle/>
          <a:p>
            <a:pPr eaLnBrk="1" hangingPunct="1"/>
            <a:endParaRPr lang="en-CA" smtClean="0"/>
          </a:p>
        </p:txBody>
      </p:sp>
    </p:spTree>
    <p:extLst>
      <p:ext uri="{BB962C8B-B14F-4D97-AF65-F5344CB8AC3E}">
        <p14:creationId xmlns:p14="http://schemas.microsoft.com/office/powerpoint/2010/main" val="40620358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fld id="{41B728A8-792E-48F1-835A-D761CB5FEBEE}" type="slidenum">
              <a:rPr kumimoji="0" lang="en-US" sz="1200" smtClean="0">
                <a:latin typeface="Arial" charset="0"/>
              </a:rPr>
              <a:pPr eaLnBrk="1" hangingPunct="1"/>
              <a:t>35</a:t>
            </a:fld>
            <a:endParaRPr kumimoji="0" lang="en-US" sz="1200" smtClean="0">
              <a:latin typeface="Arial" charset="0"/>
            </a:endParaRPr>
          </a:p>
        </p:txBody>
      </p:sp>
      <p:sp>
        <p:nvSpPr>
          <p:cNvPr id="65539" name="Rectangle 2"/>
          <p:cNvSpPr>
            <a:spLocks noGrp="1" noRot="1" noChangeAspect="1" noChangeArrowheads="1" noTextEdit="1"/>
          </p:cNvSpPr>
          <p:nvPr>
            <p:ph type="sldImg"/>
          </p:nvPr>
        </p:nvSpPr>
        <p:spPr>
          <a:xfrm>
            <a:off x="1189038" y="703263"/>
            <a:ext cx="4630737" cy="3473450"/>
          </a:xfrm>
          <a:ln w="12700" cap="flat">
            <a:solidFill>
              <a:schemeClr val="tx1"/>
            </a:solidFill>
          </a:ln>
        </p:spPr>
      </p:sp>
      <p:sp>
        <p:nvSpPr>
          <p:cNvPr id="65540" name="Rectangle 3"/>
          <p:cNvSpPr>
            <a:spLocks noGrp="1" noChangeArrowheads="1"/>
          </p:cNvSpPr>
          <p:nvPr>
            <p:ph type="body" idx="1"/>
          </p:nvPr>
        </p:nvSpPr>
        <p:spPr>
          <a:xfrm>
            <a:off x="933450" y="4416425"/>
            <a:ext cx="5143500" cy="4181475"/>
          </a:xfrm>
          <a:noFill/>
          <a:extLst>
            <a:ext uri="{91240B29-F687-4F45-9708-019B960494DF}">
              <a14:hiddenLine xmlns:a14="http://schemas.microsoft.com/office/drawing/2010/main" w="12700">
                <a:solidFill>
                  <a:schemeClr val="tx1"/>
                </a:solidFill>
                <a:miter lim="800000"/>
                <a:headEnd/>
                <a:tailEnd/>
              </a14:hiddenLine>
            </a:ext>
          </a:extLst>
        </p:spPr>
        <p:txBody>
          <a:bodyPr lIns="92188" tIns="45286" rIns="92188" bIns="45286"/>
          <a:lstStyle/>
          <a:p>
            <a:pPr eaLnBrk="1" hangingPunct="1"/>
            <a:endParaRPr lang="en-CA" smtClean="0"/>
          </a:p>
        </p:txBody>
      </p:sp>
    </p:spTree>
    <p:extLst>
      <p:ext uri="{BB962C8B-B14F-4D97-AF65-F5344CB8AC3E}">
        <p14:creationId xmlns:p14="http://schemas.microsoft.com/office/powerpoint/2010/main" val="352894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fld id="{6D103D79-4FFE-4DB9-BA30-BFF17A59A44A}" type="slidenum">
              <a:rPr kumimoji="0" lang="en-US" sz="1200" smtClean="0">
                <a:latin typeface="Arial" charset="0"/>
              </a:rPr>
              <a:pPr eaLnBrk="1" hangingPunct="1"/>
              <a:t>58</a:t>
            </a:fld>
            <a:endParaRPr kumimoji="0" lang="en-US" sz="1200" smtClean="0">
              <a:latin typeface="Arial" charset="0"/>
            </a:endParaRPr>
          </a:p>
        </p:txBody>
      </p:sp>
      <p:sp>
        <p:nvSpPr>
          <p:cNvPr id="66563" name="Rectangle 2"/>
          <p:cNvSpPr>
            <a:spLocks noGrp="1" noRot="1" noChangeAspect="1" noChangeArrowheads="1" noTextEdit="1"/>
          </p:cNvSpPr>
          <p:nvPr>
            <p:ph type="sldImg"/>
          </p:nvPr>
        </p:nvSpPr>
        <p:spPr>
          <a:xfrm>
            <a:off x="1190625" y="703263"/>
            <a:ext cx="4630738" cy="3473450"/>
          </a:xfrm>
          <a:ln w="12700" cap="flat">
            <a:solidFill>
              <a:schemeClr val="tx1"/>
            </a:solidFill>
          </a:ln>
        </p:spPr>
      </p:sp>
      <p:sp>
        <p:nvSpPr>
          <p:cNvPr id="66564" name="Rectangle 3"/>
          <p:cNvSpPr>
            <a:spLocks noGrp="1" noChangeArrowheads="1"/>
          </p:cNvSpPr>
          <p:nvPr>
            <p:ph type="body" idx="1"/>
          </p:nvPr>
        </p:nvSpPr>
        <p:spPr>
          <a:xfrm>
            <a:off x="935038" y="4416425"/>
            <a:ext cx="5140325" cy="4183063"/>
          </a:xfrm>
          <a:noFill/>
          <a:extLst>
            <a:ext uri="{91240B29-F687-4F45-9708-019B960494DF}">
              <a14:hiddenLine xmlns:a14="http://schemas.microsoft.com/office/drawing/2010/main" w="12700">
                <a:solidFill>
                  <a:schemeClr val="tx1"/>
                </a:solidFill>
                <a:miter lim="800000"/>
                <a:headEnd/>
                <a:tailEnd/>
              </a14:hiddenLine>
            </a:ext>
          </a:extLst>
        </p:spPr>
        <p:txBody>
          <a:bodyPr lIns="92207" tIns="45295" rIns="92207" bIns="45295"/>
          <a:lstStyle/>
          <a:p>
            <a:pPr eaLnBrk="1" hangingPunct="1"/>
            <a:endParaRPr lang="en-CA" smtClean="0"/>
          </a:p>
        </p:txBody>
      </p:sp>
    </p:spTree>
    <p:extLst>
      <p:ext uri="{BB962C8B-B14F-4D97-AF65-F5344CB8AC3E}">
        <p14:creationId xmlns:p14="http://schemas.microsoft.com/office/powerpoint/2010/main" val="2460631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7A7246-AAC2-4FBC-9183-7935D7C1D42E}" type="slidenum">
              <a:rPr lang="en-US"/>
              <a:pPr>
                <a:defRPr/>
              </a:pPr>
              <a:t>‹#›</a:t>
            </a:fld>
            <a:endParaRPr lang="en-US"/>
          </a:p>
        </p:txBody>
      </p:sp>
    </p:spTree>
    <p:extLst>
      <p:ext uri="{BB962C8B-B14F-4D97-AF65-F5344CB8AC3E}">
        <p14:creationId xmlns:p14="http://schemas.microsoft.com/office/powerpoint/2010/main" val="254535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EF85E6-1859-4CEA-8B66-77259E751217}" type="slidenum">
              <a:rPr lang="en-US"/>
              <a:pPr>
                <a:defRPr/>
              </a:pPr>
              <a:t>‹#›</a:t>
            </a:fld>
            <a:endParaRPr lang="en-US"/>
          </a:p>
        </p:txBody>
      </p:sp>
    </p:spTree>
    <p:extLst>
      <p:ext uri="{BB962C8B-B14F-4D97-AF65-F5344CB8AC3E}">
        <p14:creationId xmlns:p14="http://schemas.microsoft.com/office/powerpoint/2010/main" val="3010176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2F9BD8-D964-4107-8918-6010511A9200}" type="slidenum">
              <a:rPr lang="en-US"/>
              <a:pPr>
                <a:defRPr/>
              </a:pPr>
              <a:t>‹#›</a:t>
            </a:fld>
            <a:endParaRPr lang="en-US"/>
          </a:p>
        </p:txBody>
      </p:sp>
    </p:spTree>
    <p:extLst>
      <p:ext uri="{BB962C8B-B14F-4D97-AF65-F5344CB8AC3E}">
        <p14:creationId xmlns:p14="http://schemas.microsoft.com/office/powerpoint/2010/main" val="2972368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B5AE61-DB98-4527-AE93-5157DE5D23D0}" type="slidenum">
              <a:rPr lang="en-US"/>
              <a:pPr>
                <a:defRPr/>
              </a:pPr>
              <a:t>‹#›</a:t>
            </a:fld>
            <a:endParaRPr lang="en-US"/>
          </a:p>
        </p:txBody>
      </p:sp>
    </p:spTree>
    <p:extLst>
      <p:ext uri="{BB962C8B-B14F-4D97-AF65-F5344CB8AC3E}">
        <p14:creationId xmlns:p14="http://schemas.microsoft.com/office/powerpoint/2010/main" val="1152805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9981E-80C4-4FB4-B3DD-7579277FB2F6}" type="slidenum">
              <a:rPr lang="en-US"/>
              <a:pPr>
                <a:defRPr/>
              </a:pPr>
              <a:t>‹#›</a:t>
            </a:fld>
            <a:endParaRPr lang="en-US"/>
          </a:p>
        </p:txBody>
      </p:sp>
    </p:spTree>
    <p:extLst>
      <p:ext uri="{BB962C8B-B14F-4D97-AF65-F5344CB8AC3E}">
        <p14:creationId xmlns:p14="http://schemas.microsoft.com/office/powerpoint/2010/main" val="36728971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48D3AA6-3145-42AF-B002-E5D2857336B7}" type="slidenum">
              <a:rPr lang="en-US"/>
              <a:pPr>
                <a:defRPr/>
              </a:pPr>
              <a:t>‹#›</a:t>
            </a:fld>
            <a:endParaRPr lang="en-US"/>
          </a:p>
        </p:txBody>
      </p:sp>
    </p:spTree>
    <p:extLst>
      <p:ext uri="{BB962C8B-B14F-4D97-AF65-F5344CB8AC3E}">
        <p14:creationId xmlns:p14="http://schemas.microsoft.com/office/powerpoint/2010/main" val="3571610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ACB389-3FC7-4E5A-95B5-87588CC3A206}" type="slidenum">
              <a:rPr lang="en-US"/>
              <a:pPr>
                <a:defRPr/>
              </a:pPr>
              <a:t>‹#›</a:t>
            </a:fld>
            <a:endParaRPr lang="en-US"/>
          </a:p>
        </p:txBody>
      </p:sp>
    </p:spTree>
    <p:extLst>
      <p:ext uri="{BB962C8B-B14F-4D97-AF65-F5344CB8AC3E}">
        <p14:creationId xmlns:p14="http://schemas.microsoft.com/office/powerpoint/2010/main" val="2495844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38F49D1-EDBC-45F0-AAB3-46AA5552ABCA}" type="slidenum">
              <a:rPr lang="en-US"/>
              <a:pPr>
                <a:defRPr/>
              </a:pPr>
              <a:t>‹#›</a:t>
            </a:fld>
            <a:endParaRPr lang="en-US"/>
          </a:p>
        </p:txBody>
      </p:sp>
    </p:spTree>
    <p:extLst>
      <p:ext uri="{BB962C8B-B14F-4D97-AF65-F5344CB8AC3E}">
        <p14:creationId xmlns:p14="http://schemas.microsoft.com/office/powerpoint/2010/main" val="129604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28089-42E5-4B5B-A163-CF50865B3CE8}" type="slidenum">
              <a:rPr lang="en-US"/>
              <a:pPr>
                <a:defRPr/>
              </a:pPr>
              <a:t>‹#›</a:t>
            </a:fld>
            <a:endParaRPr lang="en-US"/>
          </a:p>
        </p:txBody>
      </p:sp>
    </p:spTree>
    <p:extLst>
      <p:ext uri="{BB962C8B-B14F-4D97-AF65-F5344CB8AC3E}">
        <p14:creationId xmlns:p14="http://schemas.microsoft.com/office/powerpoint/2010/main" val="42139327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3C3D22E-3322-4D71-B1A1-070F25C93535}" type="slidenum">
              <a:rPr lang="en-US"/>
              <a:pPr>
                <a:defRPr/>
              </a:pPr>
              <a:t>‹#›</a:t>
            </a:fld>
            <a:endParaRPr lang="en-US"/>
          </a:p>
        </p:txBody>
      </p:sp>
    </p:spTree>
    <p:extLst>
      <p:ext uri="{BB962C8B-B14F-4D97-AF65-F5344CB8AC3E}">
        <p14:creationId xmlns:p14="http://schemas.microsoft.com/office/powerpoint/2010/main" val="1294054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A82AF2-95AD-40EA-8542-138F31199A37}" type="slidenum">
              <a:rPr lang="en-US"/>
              <a:pPr>
                <a:defRPr/>
              </a:pPr>
              <a:t>‹#›</a:t>
            </a:fld>
            <a:endParaRPr lang="en-US"/>
          </a:p>
        </p:txBody>
      </p:sp>
    </p:spTree>
    <p:extLst>
      <p:ext uri="{BB962C8B-B14F-4D97-AF65-F5344CB8AC3E}">
        <p14:creationId xmlns:p14="http://schemas.microsoft.com/office/powerpoint/2010/main" val="28082772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5169E5-D58F-4EA1-8E16-86AC4820784B}" type="slidenum">
              <a:rPr lang="en-US"/>
              <a:pPr>
                <a:defRPr/>
              </a:pPr>
              <a:t>‹#›</a:t>
            </a:fld>
            <a:endParaRPr lang="en-US"/>
          </a:p>
        </p:txBody>
      </p:sp>
    </p:spTree>
    <p:extLst>
      <p:ext uri="{BB962C8B-B14F-4D97-AF65-F5344CB8AC3E}">
        <p14:creationId xmlns:p14="http://schemas.microsoft.com/office/powerpoint/2010/main" val="9851553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C21A8C-6E0F-4519-8758-991CA82A96F0}" type="slidenum">
              <a:rPr lang="en-US"/>
              <a:pPr>
                <a:defRPr/>
              </a:pPr>
              <a:t>‹#›</a:t>
            </a:fld>
            <a:endParaRPr lang="en-US"/>
          </a:p>
        </p:txBody>
      </p:sp>
    </p:spTree>
    <p:extLst>
      <p:ext uri="{BB962C8B-B14F-4D97-AF65-F5344CB8AC3E}">
        <p14:creationId xmlns:p14="http://schemas.microsoft.com/office/powerpoint/2010/main" val="405778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9B2A9A-8B28-4CF2-9D84-0C52F9F46C3B}" type="slidenum">
              <a:rPr lang="en-US"/>
              <a:pPr>
                <a:defRPr/>
              </a:pPr>
              <a:t>‹#›</a:t>
            </a:fld>
            <a:endParaRPr lang="en-US"/>
          </a:p>
        </p:txBody>
      </p:sp>
    </p:spTree>
    <p:extLst>
      <p:ext uri="{BB962C8B-B14F-4D97-AF65-F5344CB8AC3E}">
        <p14:creationId xmlns:p14="http://schemas.microsoft.com/office/powerpoint/2010/main" val="41336045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7243D5F-846A-465D-A17D-2A318A6FB01A}" type="slidenum">
              <a:rPr lang="en-US"/>
              <a:pPr>
                <a:defRPr/>
              </a:pPr>
              <a:t>‹#›</a:t>
            </a:fld>
            <a:endParaRPr lang="en-US"/>
          </a:p>
        </p:txBody>
      </p:sp>
    </p:spTree>
    <p:extLst>
      <p:ext uri="{BB962C8B-B14F-4D97-AF65-F5344CB8AC3E}">
        <p14:creationId xmlns:p14="http://schemas.microsoft.com/office/powerpoint/2010/main" val="4274368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CFE127B-A251-4BF8-A749-0B7AB97B3F19}" type="slidenum">
              <a:rPr lang="en-US"/>
              <a:pPr>
                <a:defRPr/>
              </a:pPr>
              <a:t>‹#›</a:t>
            </a:fld>
            <a:endParaRPr lang="en-US"/>
          </a:p>
        </p:txBody>
      </p:sp>
    </p:spTree>
    <p:extLst>
      <p:ext uri="{BB962C8B-B14F-4D97-AF65-F5344CB8AC3E}">
        <p14:creationId xmlns:p14="http://schemas.microsoft.com/office/powerpoint/2010/main" val="3023702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74BB235-E072-4180-A60E-3CE3F16B6C7F}" type="slidenum">
              <a:rPr lang="en-US"/>
              <a:pPr>
                <a:defRPr/>
              </a:pPr>
              <a:t>‹#›</a:t>
            </a:fld>
            <a:endParaRPr lang="en-US"/>
          </a:p>
        </p:txBody>
      </p:sp>
    </p:spTree>
    <p:extLst>
      <p:ext uri="{BB962C8B-B14F-4D97-AF65-F5344CB8AC3E}">
        <p14:creationId xmlns:p14="http://schemas.microsoft.com/office/powerpoint/2010/main" val="2198860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9D389B8-C66D-4B83-9D76-4101C9F53452}" type="slidenum">
              <a:rPr lang="en-US"/>
              <a:pPr>
                <a:defRPr/>
              </a:pPr>
              <a:t>‹#›</a:t>
            </a:fld>
            <a:endParaRPr lang="en-US"/>
          </a:p>
        </p:txBody>
      </p:sp>
    </p:spTree>
    <p:extLst>
      <p:ext uri="{BB962C8B-B14F-4D97-AF65-F5344CB8AC3E}">
        <p14:creationId xmlns:p14="http://schemas.microsoft.com/office/powerpoint/2010/main" val="21977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D277DD-3D65-4CC7-BEA8-9635323ADEC8}" type="slidenum">
              <a:rPr lang="en-US"/>
              <a:pPr>
                <a:defRPr/>
              </a:pPr>
              <a:t>‹#›</a:t>
            </a:fld>
            <a:endParaRPr lang="en-US"/>
          </a:p>
        </p:txBody>
      </p:sp>
    </p:spTree>
    <p:extLst>
      <p:ext uri="{BB962C8B-B14F-4D97-AF65-F5344CB8AC3E}">
        <p14:creationId xmlns:p14="http://schemas.microsoft.com/office/powerpoint/2010/main" val="3379816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29493C-5792-4368-93E0-2E3F25BE882B}" type="slidenum">
              <a:rPr lang="en-US"/>
              <a:pPr>
                <a:defRPr/>
              </a:pPr>
              <a:t>‹#›</a:t>
            </a:fld>
            <a:endParaRPr lang="en-US"/>
          </a:p>
        </p:txBody>
      </p:sp>
    </p:spTree>
    <p:extLst>
      <p:ext uri="{BB962C8B-B14F-4D97-AF65-F5344CB8AC3E}">
        <p14:creationId xmlns:p14="http://schemas.microsoft.com/office/powerpoint/2010/main" val="3843980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2D5FD9-99EF-4853-97A7-D6F400EAD25C}" type="slidenum">
              <a:rPr lang="en-US"/>
              <a:pPr>
                <a:defRPr/>
              </a:pPr>
              <a:t>‹#›</a:t>
            </a:fld>
            <a:endParaRPr lang="en-US"/>
          </a:p>
        </p:txBody>
      </p:sp>
    </p:spTree>
    <p:extLst>
      <p:ext uri="{BB962C8B-B14F-4D97-AF65-F5344CB8AC3E}">
        <p14:creationId xmlns:p14="http://schemas.microsoft.com/office/powerpoint/2010/main" val="3067360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822F555-F505-4B8A-8B03-FD6894E39A1F}" type="slidenum">
              <a:rPr lang="en-US"/>
              <a:pPr>
                <a:defRPr/>
              </a:pPr>
              <a:t>‹#›</a:t>
            </a:fld>
            <a:endParaRPr lang="en-US"/>
          </a:p>
        </p:txBody>
      </p:sp>
    </p:spTree>
    <p:extLst>
      <p:ext uri="{BB962C8B-B14F-4D97-AF65-F5344CB8AC3E}">
        <p14:creationId xmlns:p14="http://schemas.microsoft.com/office/powerpoint/2010/main" val="286545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99"/>
            </a:gs>
            <a:gs pos="50000">
              <a:srgbClr val="ECFFEC"/>
            </a:gs>
            <a:gs pos="100000">
              <a:srgbClr val="99FF99"/>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a:defRPr/>
            </a:pPr>
            <a:fld id="{1801F264-D3AC-4CBF-B242-5AD164EACDB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accent1"/>
            </a:gs>
            <a:gs pos="100000">
              <a:schemeClr val="bg1"/>
            </a:gs>
          </a:gsLst>
          <a:path path="rect">
            <a:fillToRect l="10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kumimoji="0" sz="1400">
                <a:latin typeface="+mn-lt"/>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sz="1400">
                <a:latin typeface="+mn-lt"/>
              </a:defRPr>
            </a:lvl1pPr>
          </a:lstStyle>
          <a:p>
            <a:pPr>
              <a:defRPr/>
            </a:pPr>
            <a:endParaRPr lang="en-US"/>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kumimoji="0" sz="1400">
                <a:latin typeface="+mn-lt"/>
              </a:defRPr>
            </a:lvl1pPr>
          </a:lstStyle>
          <a:p>
            <a:pPr>
              <a:defRPr/>
            </a:pPr>
            <a:fld id="{D4E64981-4199-4EDD-B3C3-D71099EF2B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6.bin"/><Relationship Id="rId18" Type="http://schemas.openxmlformats.org/officeDocument/2006/relationships/image" Target="../media/image25.wmf"/><Relationship Id="rId26" Type="http://schemas.openxmlformats.org/officeDocument/2006/relationships/image" Target="../media/image29.wmf"/><Relationship Id="rId3" Type="http://schemas.openxmlformats.org/officeDocument/2006/relationships/oleObject" Target="../embeddings/oleObject1.bin"/><Relationship Id="rId21" Type="http://schemas.openxmlformats.org/officeDocument/2006/relationships/oleObject" Target="../embeddings/oleObject10.bin"/><Relationship Id="rId7" Type="http://schemas.openxmlformats.org/officeDocument/2006/relationships/oleObject" Target="../embeddings/oleObject3.bin"/><Relationship Id="rId12" Type="http://schemas.openxmlformats.org/officeDocument/2006/relationships/image" Target="../media/image22.wmf"/><Relationship Id="rId17" Type="http://schemas.openxmlformats.org/officeDocument/2006/relationships/oleObject" Target="../embeddings/oleObject8.bin"/><Relationship Id="rId25" Type="http://schemas.openxmlformats.org/officeDocument/2006/relationships/oleObject" Target="../embeddings/oleObject12.bin"/><Relationship Id="rId2" Type="http://schemas.openxmlformats.org/officeDocument/2006/relationships/slideLayout" Target="../slideLayouts/slideLayout7.xml"/><Relationship Id="rId16" Type="http://schemas.openxmlformats.org/officeDocument/2006/relationships/image" Target="../media/image24.wmf"/><Relationship Id="rId20"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image" Target="../media/image19.wmf"/><Relationship Id="rId11" Type="http://schemas.openxmlformats.org/officeDocument/2006/relationships/oleObject" Target="../embeddings/oleObject5.bin"/><Relationship Id="rId24" Type="http://schemas.openxmlformats.org/officeDocument/2006/relationships/image" Target="../media/image28.wmf"/><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10" Type="http://schemas.openxmlformats.org/officeDocument/2006/relationships/image" Target="../media/image21.wmf"/><Relationship Id="rId19" Type="http://schemas.openxmlformats.org/officeDocument/2006/relationships/oleObject" Target="../embeddings/oleObject9.bin"/><Relationship Id="rId4" Type="http://schemas.openxmlformats.org/officeDocument/2006/relationships/image" Target="../media/image18.wmf"/><Relationship Id="rId9" Type="http://schemas.openxmlformats.org/officeDocument/2006/relationships/oleObject" Target="../embeddings/oleObject4.bin"/><Relationship Id="rId14" Type="http://schemas.openxmlformats.org/officeDocument/2006/relationships/image" Target="../media/image23.wmf"/><Relationship Id="rId22" Type="http://schemas.openxmlformats.org/officeDocument/2006/relationships/image" Target="../media/image27.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1.w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oleObject" Target="../embeddings/oleObject14.bin"/><Relationship Id="rId7" Type="http://schemas.openxmlformats.org/officeDocument/2006/relationships/oleObject" Target="../embeddings/oleObject16.bin"/><Relationship Id="rId12" Type="http://schemas.openxmlformats.org/officeDocument/2006/relationships/image" Target="../media/image36.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33.wmf"/><Relationship Id="rId11" Type="http://schemas.openxmlformats.org/officeDocument/2006/relationships/oleObject" Target="../embeddings/oleObject18.bin"/><Relationship Id="rId5" Type="http://schemas.openxmlformats.org/officeDocument/2006/relationships/oleObject" Target="../embeddings/oleObject15.bin"/><Relationship Id="rId10" Type="http://schemas.openxmlformats.org/officeDocument/2006/relationships/image" Target="../media/image35.wmf"/><Relationship Id="rId4" Type="http://schemas.openxmlformats.org/officeDocument/2006/relationships/image" Target="../media/image32.wmf"/><Relationship Id="rId9"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37.wmf"/><Relationship Id="rId4" Type="http://schemas.openxmlformats.org/officeDocument/2006/relationships/oleObject" Target="../embeddings/oleObject1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25.bin"/><Relationship Id="rId3" Type="http://schemas.openxmlformats.org/officeDocument/2006/relationships/oleObject" Target="../embeddings/oleObject20.bin"/><Relationship Id="rId7" Type="http://schemas.openxmlformats.org/officeDocument/2006/relationships/oleObject" Target="../embeddings/oleObject22.bin"/><Relationship Id="rId12"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40.wmf"/><Relationship Id="rId11" Type="http://schemas.openxmlformats.org/officeDocument/2006/relationships/oleObject" Target="../embeddings/oleObject24.bin"/><Relationship Id="rId5" Type="http://schemas.openxmlformats.org/officeDocument/2006/relationships/oleObject" Target="../embeddings/oleObject21.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3.bin"/><Relationship Id="rId1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39.xml.rels><?xml version="1.0" encoding="UTF-8" standalone="yes"?>
<Relationships xmlns="http://schemas.openxmlformats.org/package/2006/relationships"><Relationship Id="rId8" Type="http://schemas.openxmlformats.org/officeDocument/2006/relationships/image" Target="../media/image41.w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43.w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40.wmf"/><Relationship Id="rId11" Type="http://schemas.openxmlformats.org/officeDocument/2006/relationships/oleObject" Target="../embeddings/oleObject30.bin"/><Relationship Id="rId5" Type="http://schemas.openxmlformats.org/officeDocument/2006/relationships/oleObject" Target="../embeddings/oleObject27.bin"/><Relationship Id="rId10" Type="http://schemas.openxmlformats.org/officeDocument/2006/relationships/image" Target="../media/image42.wmf"/><Relationship Id="rId4" Type="http://schemas.openxmlformats.org/officeDocument/2006/relationships/image" Target="../media/image39.wmf"/><Relationship Id="rId9" Type="http://schemas.openxmlformats.org/officeDocument/2006/relationships/oleObject" Target="../embeddings/oleObject29.bin"/><Relationship Id="rId14" Type="http://schemas.openxmlformats.org/officeDocument/2006/relationships/image" Target="../media/image44.wmf"/></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hyperlink" Target="http://www.google.ca/imgres?imgurl=http://chss.montclair.edu/~pererat/0000d.jpg&amp;imgrefurl=http://chss.montclair.edu/~pererat/imbatt.htm&amp;usg=__vJjqysDhJ5xOM9QIJVG6PWjGR6I=&amp;h=252&amp;w=287&amp;sz=26&amp;hl=en&amp;start=25&amp;zoom=1&amp;tbnid=YEH-LDnIqzMNlM:&amp;tbnh=115&amp;tbnw=127&amp;prev=/images?q%3Dcopper%2Bsulfate%26hl%3Den%26biw%3D1276%26bih%3D514%26gbv%3D2%26tbs%3Disch:1&amp;itbs=1&amp;iact=hc&amp;vpx=1004&amp;vpy=218&amp;dur=156&amp;hovh=201&amp;hovw=229&amp;tx=146&amp;ty=107&amp;ei=sOuWTIjZCcLenAfGifHjBw&amp;oei=nuuWTL2oKsaInQea5tiaBw&amp;esq=3&amp;page=2&amp;ndsp=22&amp;ved=1t:429,r:21,s:25"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hyperlink" Target="file:///J:\SCIENCE\Science%2010\WILLY%20CHEM%20VIDEOS%20%20UNIT%20A\IONIC%20&amp;%20COVALENT%20BONDS\Covalent_Bonds.asf" TargetMode="External"/><Relationship Id="rId3" Type="http://schemas.openxmlformats.org/officeDocument/2006/relationships/image" Target="../media/image54.png"/><Relationship Id="rId7" Type="http://schemas.openxmlformats.org/officeDocument/2006/relationships/image" Target="../media/image53.w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embeddings/oleObject32.bin"/><Relationship Id="rId5" Type="http://schemas.openxmlformats.org/officeDocument/2006/relationships/image" Target="../media/image56.png"/><Relationship Id="rId4"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60.wmf"/></Relationships>
</file>

<file path=ppt/slides/_rels/slide49.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65.wmf"/><Relationship Id="rId13" Type="http://schemas.openxmlformats.org/officeDocument/2006/relationships/oleObject" Target="../embeddings/oleObject39.bin"/><Relationship Id="rId3" Type="http://schemas.openxmlformats.org/officeDocument/2006/relationships/oleObject" Target="../embeddings/oleObject34.bin"/><Relationship Id="rId7" Type="http://schemas.openxmlformats.org/officeDocument/2006/relationships/oleObject" Target="../embeddings/oleObject36.bin"/><Relationship Id="rId12" Type="http://schemas.openxmlformats.org/officeDocument/2006/relationships/image" Target="../media/image67.wmf"/><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64.wmf"/><Relationship Id="rId11" Type="http://schemas.openxmlformats.org/officeDocument/2006/relationships/oleObject" Target="../embeddings/oleObject38.bin"/><Relationship Id="rId5" Type="http://schemas.openxmlformats.org/officeDocument/2006/relationships/oleObject" Target="../embeddings/oleObject35.bin"/><Relationship Id="rId10" Type="http://schemas.openxmlformats.org/officeDocument/2006/relationships/image" Target="../media/image66.wmf"/><Relationship Id="rId4" Type="http://schemas.openxmlformats.org/officeDocument/2006/relationships/image" Target="../media/image63.wmf"/><Relationship Id="rId9" Type="http://schemas.openxmlformats.org/officeDocument/2006/relationships/oleObject" Target="../embeddings/oleObject37.bin"/><Relationship Id="rId14" Type="http://schemas.openxmlformats.org/officeDocument/2006/relationships/image" Target="../media/image68.w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69.jpe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3" Type="http://schemas.openxmlformats.org/officeDocument/2006/relationships/slide" Target="slide55.xml"/><Relationship Id="rId2" Type="http://schemas.openxmlformats.org/officeDocument/2006/relationships/slide" Target="slide17.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5" Type="http://schemas.openxmlformats.org/officeDocument/2006/relationships/image" Target="../media/image30.jpeg"/><Relationship Id="rId4" Type="http://schemas.openxmlformats.org/officeDocument/2006/relationships/image" Target="../media/image47.jpeg"/></Relationships>
</file>

<file path=ppt/slides/_rels/slide57.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0" descr="j02159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38888" y="203200"/>
            <a:ext cx="1916112" cy="205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6" descr="Mad_scientist_caricat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3044825"/>
            <a:ext cx="3803650" cy="355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WordArt 7"/>
          <p:cNvSpPr>
            <a:spLocks noChangeArrowheads="1" noChangeShapeType="1" noTextEdit="1"/>
          </p:cNvSpPr>
          <p:nvPr/>
        </p:nvSpPr>
        <p:spPr bwMode="auto">
          <a:xfrm>
            <a:off x="231775" y="0"/>
            <a:ext cx="4684713" cy="2724150"/>
          </a:xfrm>
          <a:prstGeom prst="rect">
            <a:avLst/>
          </a:prstGeom>
        </p:spPr>
        <p:txBody>
          <a:bodyPr wrap="none" fromWordArt="1">
            <a:prstTxWarp prst="textSlantUp">
              <a:avLst>
                <a:gd name="adj" fmla="val 55556"/>
              </a:avLst>
            </a:prstTxWarp>
          </a:bodyPr>
          <a:lstStyle/>
          <a:p>
            <a:r>
              <a:rPr lang="en-CA" sz="3600" kern="10">
                <a:ln w="9525">
                  <a:solidFill>
                    <a:srgbClr val="000000"/>
                  </a:solidFill>
                  <a:round/>
                  <a:headEnd/>
                  <a:tailEnd/>
                </a:ln>
                <a:gradFill rotWithShape="1">
                  <a:gsLst>
                    <a:gs pos="0">
                      <a:srgbClr val="398F1D"/>
                    </a:gs>
                    <a:gs pos="50000">
                      <a:srgbClr val="66FF33"/>
                    </a:gs>
                    <a:gs pos="100000">
                      <a:srgbClr val="398F1D"/>
                    </a:gs>
                  </a:gsLst>
                  <a:lin ang="18900000" scaled="1"/>
                </a:gradFill>
                <a:effectLst>
                  <a:outerShdw dist="107763" dir="13500000" algn="ctr" rotWithShape="0">
                    <a:srgbClr val="868686">
                      <a:alpha val="50000"/>
                    </a:srgbClr>
                  </a:outerShdw>
                </a:effectLst>
                <a:latin typeface="Arial Black"/>
              </a:rPr>
              <a:t>Naming Ionic</a:t>
            </a:r>
          </a:p>
        </p:txBody>
      </p:sp>
      <p:sp>
        <p:nvSpPr>
          <p:cNvPr id="3077" name="WordArt 8"/>
          <p:cNvSpPr>
            <a:spLocks noChangeArrowheads="1" noChangeShapeType="1" noTextEdit="1"/>
          </p:cNvSpPr>
          <p:nvPr/>
        </p:nvSpPr>
        <p:spPr bwMode="auto">
          <a:xfrm>
            <a:off x="2266950" y="1700213"/>
            <a:ext cx="1766888" cy="1341437"/>
          </a:xfrm>
          <a:prstGeom prst="rect">
            <a:avLst/>
          </a:prstGeom>
        </p:spPr>
        <p:txBody>
          <a:bodyPr wrap="none" fromWordArt="1">
            <a:prstTxWarp prst="textSlantUp">
              <a:avLst>
                <a:gd name="adj" fmla="val 55556"/>
              </a:avLst>
            </a:prstTxWarp>
          </a:bodyPr>
          <a:lstStyle/>
          <a:p>
            <a:r>
              <a:rPr lang="en-CA" sz="3600" kern="10">
                <a:ln w="9525">
                  <a:solidFill>
                    <a:srgbClr val="000000"/>
                  </a:solidFill>
                  <a:round/>
                  <a:headEnd/>
                  <a:tailEnd/>
                </a:ln>
                <a:gradFill rotWithShape="1">
                  <a:gsLst>
                    <a:gs pos="0">
                      <a:srgbClr val="398F1D"/>
                    </a:gs>
                    <a:gs pos="50000">
                      <a:srgbClr val="66FF33"/>
                    </a:gs>
                    <a:gs pos="100000">
                      <a:srgbClr val="398F1D"/>
                    </a:gs>
                  </a:gsLst>
                  <a:lin ang="18900000" scaled="1"/>
                </a:gradFill>
                <a:effectLst>
                  <a:outerShdw dist="107763" dir="13500000" algn="ctr" rotWithShape="0">
                    <a:srgbClr val="868686">
                      <a:alpha val="50000"/>
                    </a:srgbClr>
                  </a:outerShdw>
                </a:effectLst>
                <a:latin typeface="Arial Black"/>
              </a:rPr>
              <a:t>and</a:t>
            </a:r>
          </a:p>
        </p:txBody>
      </p:sp>
      <p:sp>
        <p:nvSpPr>
          <p:cNvPr id="3078" name="WordArt 9"/>
          <p:cNvSpPr>
            <a:spLocks noChangeArrowheads="1" noChangeShapeType="1" noTextEdit="1"/>
          </p:cNvSpPr>
          <p:nvPr/>
        </p:nvSpPr>
        <p:spPr bwMode="auto">
          <a:xfrm>
            <a:off x="962025" y="2008188"/>
            <a:ext cx="6911975" cy="2955925"/>
          </a:xfrm>
          <a:prstGeom prst="rect">
            <a:avLst/>
          </a:prstGeom>
        </p:spPr>
        <p:txBody>
          <a:bodyPr wrap="none" fromWordArt="1">
            <a:prstTxWarp prst="textSlantUp">
              <a:avLst>
                <a:gd name="adj" fmla="val 55556"/>
              </a:avLst>
            </a:prstTxWarp>
          </a:bodyPr>
          <a:lstStyle/>
          <a:p>
            <a:r>
              <a:rPr lang="en-CA" sz="3600" kern="10">
                <a:ln w="9525">
                  <a:solidFill>
                    <a:srgbClr val="000000"/>
                  </a:solidFill>
                  <a:round/>
                  <a:headEnd/>
                  <a:tailEnd/>
                </a:ln>
                <a:gradFill rotWithShape="1">
                  <a:gsLst>
                    <a:gs pos="0">
                      <a:srgbClr val="398F1D"/>
                    </a:gs>
                    <a:gs pos="50000">
                      <a:srgbClr val="66FF33"/>
                    </a:gs>
                    <a:gs pos="100000">
                      <a:srgbClr val="398F1D"/>
                    </a:gs>
                  </a:gsLst>
                  <a:lin ang="18900000" scaled="1"/>
                </a:gradFill>
                <a:effectLst>
                  <a:outerShdw dist="107763" dir="13500000" algn="ctr" rotWithShape="0">
                    <a:srgbClr val="868686">
                      <a:alpha val="50000"/>
                    </a:srgbClr>
                  </a:outerShdw>
                </a:effectLst>
                <a:latin typeface="Arial Black"/>
              </a:rPr>
              <a:t>Molecular Compounds</a:t>
            </a:r>
          </a:p>
        </p:txBody>
      </p:sp>
      <p:pic>
        <p:nvPicPr>
          <p:cNvPr id="3079" name="Picture 11" descr="j028709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2838" y="4427538"/>
            <a:ext cx="1443037"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2" descr="dad_james_8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8" y="168275"/>
            <a:ext cx="8037512" cy="6521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2060"/>
                                        </p:tgtEl>
                                      </p:cBhvr>
                                    </p:animEffect>
                                    <p:set>
                                      <p:cBhvr>
                                        <p:cTn id="7" dur="1" fill="hold">
                                          <p:stCondLst>
                                            <p:cond delay="1999"/>
                                          </p:stCondLst>
                                        </p:cTn>
                                        <p:tgtEl>
                                          <p:spTgt spid="206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2000"/>
                                        <p:tgtEl>
                                          <p:spTgt spid="2061"/>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xit" presetSubtype="10" fill="hold" nodeType="clickEffect">
                                  <p:stCondLst>
                                    <p:cond delay="0"/>
                                  </p:stCondLst>
                                  <p:childTnLst>
                                    <p:animEffect transition="out" filter="blinds(horizontal)">
                                      <p:cBhvr>
                                        <p:cTn id="14" dur="500"/>
                                        <p:tgtEl>
                                          <p:spTgt spid="2061"/>
                                        </p:tgtEl>
                                      </p:cBhvr>
                                    </p:animEffect>
                                    <p:set>
                                      <p:cBhvr>
                                        <p:cTn id="15" dur="1" fill="hold">
                                          <p:stCondLst>
                                            <p:cond delay="499"/>
                                          </p:stCondLst>
                                        </p:cTn>
                                        <p:tgtEl>
                                          <p:spTgt spid="206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nodeType="clickEffect">
                                  <p:stCondLst>
                                    <p:cond delay="0"/>
                                  </p:stCondLst>
                                  <p:childTnLst>
                                    <p:animEffect transition="out" filter="diamond(in)">
                                      <p:cBhvr>
                                        <p:cTn id="19" dur="2000"/>
                                        <p:tgtEl>
                                          <p:spTgt spid="2060"/>
                                        </p:tgtEl>
                                      </p:cBhvr>
                                    </p:animEffect>
                                    <p:set>
                                      <p:cBhvr>
                                        <p:cTn id="20" dur="1" fill="hold">
                                          <p:stCondLst>
                                            <p:cond delay="1999"/>
                                          </p:stCondLst>
                                        </p:cTn>
                                        <p:tgtEl>
                                          <p:spTgt spid="2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WordArt 4"/>
          <p:cNvSpPr>
            <a:spLocks noChangeArrowheads="1" noChangeShapeType="1" noTextEdit="1"/>
          </p:cNvSpPr>
          <p:nvPr/>
        </p:nvSpPr>
        <p:spPr bwMode="auto">
          <a:xfrm>
            <a:off x="1614488" y="203200"/>
            <a:ext cx="6029325" cy="428625"/>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FF0000"/>
                    </a:gs>
                    <a:gs pos="50000">
                      <a:srgbClr val="FFF9F9"/>
                    </a:gs>
                    <a:gs pos="100000">
                      <a:srgbClr val="FF0000"/>
                    </a:gs>
                  </a:gsLst>
                  <a:lin ang="18900000" scaled="1"/>
                </a:gradFill>
                <a:effectLst>
                  <a:outerShdw dist="35921" dir="2700000" algn="ctr" rotWithShape="0">
                    <a:srgbClr val="990000"/>
                  </a:outerShdw>
                </a:effectLst>
                <a:latin typeface="Britannic Bold"/>
              </a:rPr>
              <a:t>Naming Ionic Compounds</a:t>
            </a:r>
          </a:p>
        </p:txBody>
      </p:sp>
      <p:sp>
        <p:nvSpPr>
          <p:cNvPr id="12291" name="Text Box 5"/>
          <p:cNvSpPr txBox="1">
            <a:spLocks noChangeArrowheads="1"/>
          </p:cNvSpPr>
          <p:nvPr/>
        </p:nvSpPr>
        <p:spPr bwMode="auto">
          <a:xfrm>
            <a:off x="77788" y="893763"/>
            <a:ext cx="9066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chemical formula of an ionic compound represents the lowest whole number ratio of the ions in the crystal and it is called a </a:t>
            </a:r>
            <a:r>
              <a:rPr kumimoji="0" lang="en-US" b="1">
                <a:solidFill>
                  <a:srgbClr val="FF0000"/>
                </a:solidFill>
              </a:rPr>
              <a:t>formula unit</a:t>
            </a:r>
            <a:r>
              <a:rPr kumimoji="0" lang="en-US"/>
              <a:t>.</a:t>
            </a:r>
          </a:p>
        </p:txBody>
      </p:sp>
      <p:sp>
        <p:nvSpPr>
          <p:cNvPr id="11270" name="Text Box 6"/>
          <p:cNvSpPr txBox="1">
            <a:spLocks noChangeArrowheads="1"/>
          </p:cNvSpPr>
          <p:nvPr/>
        </p:nvSpPr>
        <p:spPr bwMode="auto">
          <a:xfrm>
            <a:off x="269875" y="1851025"/>
            <a:ext cx="7407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buFontTx/>
              <a:buAutoNum type="arabicParenR"/>
            </a:pPr>
            <a:r>
              <a:rPr kumimoji="0" lang="en-US"/>
              <a:t> </a:t>
            </a:r>
            <a:r>
              <a:rPr lang="en-US"/>
              <a:t>Write the name of the metal (positive) ion first.</a:t>
            </a:r>
          </a:p>
        </p:txBody>
      </p:sp>
      <p:sp>
        <p:nvSpPr>
          <p:cNvPr id="11271" name="Text Box 7"/>
          <p:cNvSpPr txBox="1">
            <a:spLocks noChangeArrowheads="1"/>
          </p:cNvSpPr>
          <p:nvPr/>
        </p:nvSpPr>
        <p:spPr bwMode="auto">
          <a:xfrm>
            <a:off x="269875" y="2478088"/>
            <a:ext cx="8729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lang="en-US"/>
              <a:t>2)  Write the name of the non-metal (negative) ion last and change the ending to “-ide.”</a:t>
            </a:r>
          </a:p>
        </p:txBody>
      </p:sp>
      <p:sp>
        <p:nvSpPr>
          <p:cNvPr id="11277" name="Text Box 13"/>
          <p:cNvSpPr txBox="1">
            <a:spLocks noChangeArrowheads="1"/>
          </p:cNvSpPr>
          <p:nvPr/>
        </p:nvSpPr>
        <p:spPr bwMode="auto">
          <a:xfrm>
            <a:off x="269875" y="3429000"/>
            <a:ext cx="14208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u="sng"/>
              <a:t>examples:</a:t>
            </a:r>
          </a:p>
        </p:txBody>
      </p:sp>
      <p:sp>
        <p:nvSpPr>
          <p:cNvPr id="11279" name="Text Box 15"/>
          <p:cNvSpPr txBox="1">
            <a:spLocks noChangeArrowheads="1"/>
          </p:cNvSpPr>
          <p:nvPr/>
        </p:nvSpPr>
        <p:spPr bwMode="auto">
          <a:xfrm>
            <a:off x="539750" y="4043363"/>
            <a:ext cx="1114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KBr(s)</a:t>
            </a:r>
          </a:p>
        </p:txBody>
      </p:sp>
      <p:sp>
        <p:nvSpPr>
          <p:cNvPr id="11280" name="Text Box 16"/>
          <p:cNvSpPr txBox="1">
            <a:spLocks noChangeArrowheads="1"/>
          </p:cNvSpPr>
          <p:nvPr/>
        </p:nvSpPr>
        <p:spPr bwMode="auto">
          <a:xfrm>
            <a:off x="1998663" y="4081463"/>
            <a:ext cx="361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potassium bromide</a:t>
            </a:r>
          </a:p>
        </p:txBody>
      </p:sp>
      <p:sp>
        <p:nvSpPr>
          <p:cNvPr id="11281" name="Text Box 17"/>
          <p:cNvSpPr txBox="1">
            <a:spLocks noChangeArrowheads="1"/>
          </p:cNvSpPr>
          <p:nvPr/>
        </p:nvSpPr>
        <p:spPr bwMode="auto">
          <a:xfrm>
            <a:off x="539750" y="466090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MgCl</a:t>
            </a:r>
            <a:r>
              <a:rPr kumimoji="0" lang="en-US" baseline="-25000"/>
              <a:t>2</a:t>
            </a:r>
            <a:r>
              <a:rPr kumimoji="0" lang="en-US"/>
              <a:t>(s)</a:t>
            </a:r>
          </a:p>
        </p:txBody>
      </p:sp>
      <p:sp>
        <p:nvSpPr>
          <p:cNvPr id="11282" name="Text Box 18"/>
          <p:cNvSpPr txBox="1">
            <a:spLocks noChangeArrowheads="1"/>
          </p:cNvSpPr>
          <p:nvPr/>
        </p:nvSpPr>
        <p:spPr bwMode="auto">
          <a:xfrm>
            <a:off x="1998663" y="4699000"/>
            <a:ext cx="3613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magnesium chloride</a:t>
            </a:r>
          </a:p>
        </p:txBody>
      </p:sp>
      <p:sp>
        <p:nvSpPr>
          <p:cNvPr id="11283" name="Text Box 19"/>
          <p:cNvSpPr txBox="1">
            <a:spLocks noChangeArrowheads="1"/>
          </p:cNvSpPr>
          <p:nvPr/>
        </p:nvSpPr>
        <p:spPr bwMode="auto">
          <a:xfrm>
            <a:off x="539750" y="5276850"/>
            <a:ext cx="1344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Na</a:t>
            </a:r>
            <a:r>
              <a:rPr kumimoji="0" lang="en-US" baseline="-25000"/>
              <a:t>2</a:t>
            </a:r>
            <a:r>
              <a:rPr kumimoji="0" lang="en-US"/>
              <a:t>S(s)</a:t>
            </a:r>
          </a:p>
        </p:txBody>
      </p:sp>
      <p:sp>
        <p:nvSpPr>
          <p:cNvPr id="11284" name="Text Box 20"/>
          <p:cNvSpPr txBox="1">
            <a:spLocks noChangeArrowheads="1"/>
          </p:cNvSpPr>
          <p:nvPr/>
        </p:nvSpPr>
        <p:spPr bwMode="auto">
          <a:xfrm>
            <a:off x="1998663" y="5314950"/>
            <a:ext cx="276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sodium sulfide</a:t>
            </a:r>
          </a:p>
        </p:txBody>
      </p:sp>
      <p:sp>
        <p:nvSpPr>
          <p:cNvPr id="11287" name="WordArt 23"/>
          <p:cNvSpPr>
            <a:spLocks noChangeArrowheads="1" noChangeShapeType="1" noTextEdit="1"/>
          </p:cNvSpPr>
          <p:nvPr/>
        </p:nvSpPr>
        <p:spPr bwMode="auto">
          <a:xfrm>
            <a:off x="7337425" y="3736975"/>
            <a:ext cx="904875" cy="728663"/>
          </a:xfrm>
          <a:prstGeom prst="rect">
            <a:avLst/>
          </a:prstGeom>
        </p:spPr>
        <p:txBody>
          <a:bodyPr wrap="none" fromWordArt="1">
            <a:prstTxWarp prst="textSlantUp">
              <a:avLst>
                <a:gd name="adj" fmla="val 32056"/>
              </a:avLst>
            </a:prstTxWarp>
          </a:bodyPr>
          <a:lstStyle/>
          <a:p>
            <a:r>
              <a:rPr lang="en-CA" sz="2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Einstein sez:</a:t>
            </a:r>
          </a:p>
        </p:txBody>
      </p:sp>
      <p:sp>
        <p:nvSpPr>
          <p:cNvPr id="11288" name="AutoShape 24"/>
          <p:cNvSpPr>
            <a:spLocks noChangeArrowheads="1"/>
          </p:cNvSpPr>
          <p:nvPr/>
        </p:nvSpPr>
        <p:spPr bwMode="auto">
          <a:xfrm>
            <a:off x="4797425" y="3221038"/>
            <a:ext cx="2339975" cy="1571625"/>
          </a:xfrm>
          <a:prstGeom prst="wedgeRoundRectCallout">
            <a:avLst>
              <a:gd name="adj1" fmla="val 63296"/>
              <a:gd name="adj2" fmla="val 75153"/>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800"/>
              <a:t>The name of an ionic compound does </a:t>
            </a:r>
            <a:r>
              <a:rPr lang="en-US" sz="1800" u="sng"/>
              <a:t>not</a:t>
            </a:r>
            <a:r>
              <a:rPr lang="en-US" sz="1800"/>
              <a:t> use prefixes to show the number of ions present.</a:t>
            </a:r>
          </a:p>
        </p:txBody>
      </p:sp>
      <p:pic>
        <p:nvPicPr>
          <p:cNvPr id="12303"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225" y="4529138"/>
            <a:ext cx="1455738" cy="2011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2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27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28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28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282"/>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283"/>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8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288"/>
                                        </p:tgtEl>
                                        <p:attrNameLst>
                                          <p:attrName>style.visibility</p:attrName>
                                        </p:attrNameLst>
                                      </p:cBhvr>
                                      <p:to>
                                        <p:strVal val="visible"/>
                                      </p:to>
                                    </p:set>
                                  </p:childTnLst>
                                </p:cTn>
                              </p:par>
                              <p:par>
                                <p:cTn id="41" presetID="3" presetClass="entr" presetSubtype="0" fill="hold" grpId="0" nodeType="withEffect">
                                  <p:stCondLst>
                                    <p:cond delay="0"/>
                                  </p:stCondLst>
                                  <p:childTnLst>
                                    <p:set>
                                      <p:cBhvr>
                                        <p:cTn id="42" dur="1" fill="hold">
                                          <p:stCondLst>
                                            <p:cond delay="0"/>
                                          </p:stCondLst>
                                        </p:cTn>
                                        <p:tgtEl>
                                          <p:spTgt spid="112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p:bldP spid="11277" grpId="0"/>
      <p:bldP spid="11279" grpId="0"/>
      <p:bldP spid="11280" grpId="0"/>
      <p:bldP spid="11281" grpId="0"/>
      <p:bldP spid="11282" grpId="0"/>
      <p:bldP spid="11283" grpId="0"/>
      <p:bldP spid="11284" grpId="0"/>
      <p:bldP spid="11287" grpId="0" animBg="1"/>
      <p:bldP spid="1128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WordArt 4"/>
          <p:cNvSpPr>
            <a:spLocks noChangeArrowheads="1" noChangeShapeType="1" noTextEdit="1"/>
          </p:cNvSpPr>
          <p:nvPr/>
        </p:nvSpPr>
        <p:spPr bwMode="auto">
          <a:xfrm>
            <a:off x="193675" y="203200"/>
            <a:ext cx="8718550" cy="428625"/>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FF0000"/>
                    </a:gs>
                    <a:gs pos="50000">
                      <a:srgbClr val="FFF9F9"/>
                    </a:gs>
                    <a:gs pos="100000">
                      <a:srgbClr val="FF0000"/>
                    </a:gs>
                  </a:gsLst>
                  <a:lin ang="18900000" scaled="1"/>
                </a:gradFill>
                <a:effectLst>
                  <a:outerShdw dist="35921" dir="2700000" algn="ctr" rotWithShape="0">
                    <a:srgbClr val="990000"/>
                  </a:outerShdw>
                </a:effectLst>
                <a:latin typeface="Britannic Bold"/>
              </a:rPr>
              <a:t>Formulas For Ionic Compounds - The Criss-Cross Method</a:t>
            </a:r>
          </a:p>
        </p:txBody>
      </p:sp>
      <p:sp>
        <p:nvSpPr>
          <p:cNvPr id="13315" name="Text Box 5"/>
          <p:cNvSpPr txBox="1">
            <a:spLocks noChangeArrowheads="1"/>
          </p:cNvSpPr>
          <p:nvPr/>
        </p:nvSpPr>
        <p:spPr bwMode="auto">
          <a:xfrm>
            <a:off x="76200" y="750888"/>
            <a:ext cx="8912225" cy="1552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lang="en-US"/>
              <a:t>When writing formulas of binary ionic compounds, the symbols for the elements are written in the same order as they appear in the name. Subscript numbers are used to indicate the ratio of the ions in the compound.</a:t>
            </a:r>
          </a:p>
        </p:txBody>
      </p:sp>
      <p:sp>
        <p:nvSpPr>
          <p:cNvPr id="13318" name="Text Box 6"/>
          <p:cNvSpPr txBox="1">
            <a:spLocks noChangeArrowheads="1"/>
          </p:cNvSpPr>
          <p:nvPr/>
        </p:nvSpPr>
        <p:spPr bwMode="auto">
          <a:xfrm>
            <a:off x="77788" y="2339975"/>
            <a:ext cx="9066212"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lang="en-US"/>
              <a:t>The charges on the ions must balance in the chemical formula, since ionic compounds are electrically neutral.</a:t>
            </a:r>
          </a:p>
        </p:txBody>
      </p:sp>
      <p:sp>
        <p:nvSpPr>
          <p:cNvPr id="13319" name="Text Box 7"/>
          <p:cNvSpPr txBox="1">
            <a:spLocks noChangeArrowheads="1"/>
          </p:cNvSpPr>
          <p:nvPr/>
        </p:nvSpPr>
        <p:spPr bwMode="auto">
          <a:xfrm>
            <a:off x="147638" y="3311525"/>
            <a:ext cx="49736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buFontTx/>
              <a:buAutoNum type="arabicParenR"/>
            </a:pPr>
            <a:r>
              <a:rPr kumimoji="0" lang="en-US"/>
              <a:t> Identify the ions and their charges.</a:t>
            </a:r>
          </a:p>
        </p:txBody>
      </p:sp>
      <p:sp>
        <p:nvSpPr>
          <p:cNvPr id="13320" name="Text Box 8"/>
          <p:cNvSpPr txBox="1">
            <a:spLocks noChangeArrowheads="1"/>
          </p:cNvSpPr>
          <p:nvPr/>
        </p:nvSpPr>
        <p:spPr bwMode="auto">
          <a:xfrm>
            <a:off x="147638" y="3871913"/>
            <a:ext cx="668972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2)  Determine the ratio of charges needed to balance.</a:t>
            </a:r>
          </a:p>
        </p:txBody>
      </p:sp>
      <p:sp>
        <p:nvSpPr>
          <p:cNvPr id="13322" name="Text Box 10"/>
          <p:cNvSpPr txBox="1">
            <a:spLocks noChangeArrowheads="1"/>
          </p:cNvSpPr>
          <p:nvPr/>
        </p:nvSpPr>
        <p:spPr bwMode="auto">
          <a:xfrm>
            <a:off x="147638" y="4405313"/>
            <a:ext cx="88011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3)  The charge on the metal ion crosses to become the subscript on the non-metal ion.  Do </a:t>
            </a:r>
            <a:r>
              <a:rPr kumimoji="0" lang="en-US" i="1"/>
              <a:t>not </a:t>
            </a:r>
            <a:r>
              <a:rPr kumimoji="0" lang="en-US"/>
              <a:t>include the ( + ) sign.</a:t>
            </a:r>
          </a:p>
        </p:txBody>
      </p:sp>
      <p:sp>
        <p:nvSpPr>
          <p:cNvPr id="13323" name="Text Box 11"/>
          <p:cNvSpPr txBox="1">
            <a:spLocks noChangeArrowheads="1"/>
          </p:cNvSpPr>
          <p:nvPr/>
        </p:nvSpPr>
        <p:spPr bwMode="auto">
          <a:xfrm>
            <a:off x="147638" y="5283200"/>
            <a:ext cx="880110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4)  The charge on the non-metal ion crosses to become the subscript on the metal ion.  Do </a:t>
            </a:r>
            <a:r>
              <a:rPr kumimoji="0" lang="en-US" i="1"/>
              <a:t>not</a:t>
            </a:r>
            <a:r>
              <a:rPr kumimoji="0" lang="en-US"/>
              <a:t> include the ( </a:t>
            </a:r>
            <a:r>
              <a:rPr kumimoji="0" lang="en-US">
                <a:cs typeface="Times New Roman" pitchFamily="18" charset="0"/>
              </a:rPr>
              <a:t>– ) sign.</a:t>
            </a:r>
          </a:p>
        </p:txBody>
      </p:sp>
      <p:sp>
        <p:nvSpPr>
          <p:cNvPr id="13321" name="Text Box 12"/>
          <p:cNvSpPr txBox="1">
            <a:spLocks noChangeArrowheads="1"/>
          </p:cNvSpPr>
          <p:nvPr/>
        </p:nvSpPr>
        <p:spPr bwMode="auto">
          <a:xfrm>
            <a:off x="539750" y="6067425"/>
            <a:ext cx="8372475"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CA" sz="2000"/>
          </a:p>
        </p:txBody>
      </p:sp>
      <p:sp>
        <p:nvSpPr>
          <p:cNvPr id="13325" name="Text Box 13"/>
          <p:cNvSpPr txBox="1">
            <a:spLocks noChangeArrowheads="1"/>
          </p:cNvSpPr>
          <p:nvPr/>
        </p:nvSpPr>
        <p:spPr bwMode="auto">
          <a:xfrm>
            <a:off x="147638" y="6162675"/>
            <a:ext cx="88011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5)  Reduce the ratio of subscripts in the formula.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31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3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32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2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19" grpId="0"/>
      <p:bldP spid="13320" grpId="0"/>
      <p:bldP spid="13322" grpId="0"/>
      <p:bldP spid="13323" grpId="0"/>
      <p:bldP spid="133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5" descr="Narrow vertical"/>
          <p:cNvSpPr>
            <a:spLocks noChangeArrowheads="1" noChangeShapeType="1" noTextEdit="1"/>
          </p:cNvSpPr>
          <p:nvPr/>
        </p:nvSpPr>
        <p:spPr bwMode="auto">
          <a:xfrm>
            <a:off x="193675" y="0"/>
            <a:ext cx="2562225" cy="1001713"/>
          </a:xfrm>
          <a:prstGeom prst="rect">
            <a:avLst/>
          </a:prstGeom>
        </p:spPr>
        <p:txBody>
          <a:bodyPr wrap="none" fromWordArt="1">
            <a:prstTxWarp prst="textCurveUp">
              <a:avLst>
                <a:gd name="adj" fmla="val 40356"/>
              </a:avLst>
            </a:prstTxWarp>
          </a:bodyPr>
          <a:lstStyle/>
          <a:p>
            <a:r>
              <a:rPr lang="en-CA" sz="3600" kern="10">
                <a:ln w="12700">
                  <a:solidFill>
                    <a:srgbClr val="000000"/>
                  </a:solidFill>
                  <a:round/>
                  <a:headEnd/>
                  <a:tailEnd/>
                </a:ln>
                <a:pattFill prst="dashHorz">
                  <a:fgClr>
                    <a:srgbClr val="808080"/>
                  </a:fgClr>
                  <a:bgClr>
                    <a:srgbClr val="66FF33"/>
                  </a:bgClr>
                </a:pattFill>
                <a:effectLst>
                  <a:outerShdw dist="45791" dir="2021404" algn="ctr" rotWithShape="0">
                    <a:srgbClr val="808080">
                      <a:alpha val="79999"/>
                    </a:srgbClr>
                  </a:outerShdw>
                </a:effectLst>
                <a:latin typeface="Arial Black"/>
              </a:rPr>
              <a:t>examples:</a:t>
            </a:r>
          </a:p>
        </p:txBody>
      </p:sp>
      <p:sp>
        <p:nvSpPr>
          <p:cNvPr id="14342" name="Text Box 6"/>
          <p:cNvSpPr txBox="1">
            <a:spLocks noChangeArrowheads="1"/>
          </p:cNvSpPr>
          <p:nvPr/>
        </p:nvSpPr>
        <p:spPr bwMode="auto">
          <a:xfrm>
            <a:off x="392113" y="1927225"/>
            <a:ext cx="2952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1)  aluminum fluoride</a:t>
            </a:r>
          </a:p>
        </p:txBody>
      </p:sp>
      <p:graphicFrame>
        <p:nvGraphicFramePr>
          <p:cNvPr id="14344" name="Object 8"/>
          <p:cNvGraphicFramePr>
            <a:graphicFrameLocks noChangeAspect="1"/>
          </p:cNvGraphicFramePr>
          <p:nvPr/>
        </p:nvGraphicFramePr>
        <p:xfrm>
          <a:off x="3581400" y="1814513"/>
          <a:ext cx="820738" cy="492125"/>
        </p:xfrm>
        <a:graphic>
          <a:graphicData uri="http://schemas.openxmlformats.org/presentationml/2006/ole">
            <mc:AlternateContent xmlns:mc="http://schemas.openxmlformats.org/markup-compatibility/2006">
              <mc:Choice xmlns:v="urn:schemas-microsoft-com:vml" Requires="v">
                <p:oleObj spid="_x0000_s14375" name="Equation" r:id="rId3" imgW="698500" imgH="419100" progId="Equation.DSMT4">
                  <p:embed/>
                </p:oleObj>
              </mc:Choice>
              <mc:Fallback>
                <p:oleObj name="Equation" r:id="rId3" imgW="698500" imgH="41910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814513"/>
                        <a:ext cx="8207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45" name="Object 9"/>
          <p:cNvGraphicFramePr>
            <a:graphicFrameLocks noChangeAspect="1"/>
          </p:cNvGraphicFramePr>
          <p:nvPr/>
        </p:nvGraphicFramePr>
        <p:xfrm>
          <a:off x="4918075" y="1814513"/>
          <a:ext cx="477838" cy="492125"/>
        </p:xfrm>
        <a:graphic>
          <a:graphicData uri="http://schemas.openxmlformats.org/presentationml/2006/ole">
            <mc:AlternateContent xmlns:mc="http://schemas.openxmlformats.org/markup-compatibility/2006">
              <mc:Choice xmlns:v="urn:schemas-microsoft-com:vml" Requires="v">
                <p:oleObj spid="_x0000_s14376" name="Equation" r:id="rId5" imgW="406224" imgH="418918" progId="Equation.DSMT4">
                  <p:embed/>
                </p:oleObj>
              </mc:Choice>
              <mc:Fallback>
                <p:oleObj name="Equation" r:id="rId5" imgW="406224" imgH="418918"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8075" y="1814513"/>
                        <a:ext cx="477838"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46" name="Line 10"/>
          <p:cNvSpPr>
            <a:spLocks noChangeShapeType="1"/>
          </p:cNvSpPr>
          <p:nvPr/>
        </p:nvSpPr>
        <p:spPr bwMode="auto">
          <a:xfrm flipH="1">
            <a:off x="4102100" y="1965325"/>
            <a:ext cx="998538"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47" name="Line 11"/>
          <p:cNvSpPr>
            <a:spLocks noChangeShapeType="1"/>
          </p:cNvSpPr>
          <p:nvPr/>
        </p:nvSpPr>
        <p:spPr bwMode="auto">
          <a:xfrm>
            <a:off x="4217988" y="2003425"/>
            <a:ext cx="960437"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4348" name="Object 12"/>
          <p:cNvGraphicFramePr>
            <a:graphicFrameLocks noChangeAspect="1"/>
          </p:cNvGraphicFramePr>
          <p:nvPr/>
        </p:nvGraphicFramePr>
        <p:xfrm>
          <a:off x="6329363" y="1931988"/>
          <a:ext cx="1401762" cy="566737"/>
        </p:xfrm>
        <a:graphic>
          <a:graphicData uri="http://schemas.openxmlformats.org/presentationml/2006/ole">
            <mc:AlternateContent xmlns:mc="http://schemas.openxmlformats.org/markup-compatibility/2006">
              <mc:Choice xmlns:v="urn:schemas-microsoft-com:vml" Requires="v">
                <p:oleObj spid="_x0000_s14377" name="Equation" r:id="rId7" imgW="1193800" imgH="482600" progId="Equation.DSMT4">
                  <p:embed/>
                </p:oleObj>
              </mc:Choice>
              <mc:Fallback>
                <p:oleObj name="Equation" r:id="rId7" imgW="1193800" imgH="482600" progId="Equation.DSMT4">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9363" y="1931988"/>
                        <a:ext cx="1401762"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5" name="Text Box 19"/>
          <p:cNvSpPr txBox="1">
            <a:spLocks noChangeArrowheads="1"/>
          </p:cNvSpPr>
          <p:nvPr/>
        </p:nvSpPr>
        <p:spPr bwMode="auto">
          <a:xfrm>
            <a:off x="393700" y="2887663"/>
            <a:ext cx="33543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2)  silver sulfide</a:t>
            </a:r>
          </a:p>
        </p:txBody>
      </p:sp>
      <p:graphicFrame>
        <p:nvGraphicFramePr>
          <p:cNvPr id="14356" name="Object 20"/>
          <p:cNvGraphicFramePr>
            <a:graphicFrameLocks noChangeAspect="1"/>
          </p:cNvGraphicFramePr>
          <p:nvPr/>
        </p:nvGraphicFramePr>
        <p:xfrm>
          <a:off x="3589338" y="2730500"/>
          <a:ext cx="806450" cy="596900"/>
        </p:xfrm>
        <a:graphic>
          <a:graphicData uri="http://schemas.openxmlformats.org/presentationml/2006/ole">
            <mc:AlternateContent xmlns:mc="http://schemas.openxmlformats.org/markup-compatibility/2006">
              <mc:Choice xmlns:v="urn:schemas-microsoft-com:vml" Requires="v">
                <p:oleObj spid="_x0000_s14378" name="Equation" r:id="rId9" imgW="685800" imgH="507960" progId="Equation.DSMT4">
                  <p:embed/>
                </p:oleObj>
              </mc:Choice>
              <mc:Fallback>
                <p:oleObj name="Equation" r:id="rId9" imgW="685800" imgH="507960" progId="Equation.DSMT4">
                  <p:embed/>
                  <p:pic>
                    <p:nvPicPr>
                      <p:cNvPr id="0" name="Object 2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9338" y="2730500"/>
                        <a:ext cx="80645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57" name="Object 21"/>
          <p:cNvGraphicFramePr>
            <a:graphicFrameLocks noChangeAspect="1"/>
          </p:cNvGraphicFramePr>
          <p:nvPr/>
        </p:nvGraphicFramePr>
        <p:xfrm>
          <a:off x="4875213" y="2768600"/>
          <a:ext cx="581025" cy="506413"/>
        </p:xfrm>
        <a:graphic>
          <a:graphicData uri="http://schemas.openxmlformats.org/presentationml/2006/ole">
            <mc:AlternateContent xmlns:mc="http://schemas.openxmlformats.org/markup-compatibility/2006">
              <mc:Choice xmlns:v="urn:schemas-microsoft-com:vml" Requires="v">
                <p:oleObj spid="_x0000_s14379" name="Equation" r:id="rId11" imgW="495085" imgH="431613" progId="Equation.DSMT4">
                  <p:embed/>
                </p:oleObj>
              </mc:Choice>
              <mc:Fallback>
                <p:oleObj name="Equation" r:id="rId11" imgW="495085" imgH="431613" progId="Equation.DSMT4">
                  <p:embed/>
                  <p:pic>
                    <p:nvPicPr>
                      <p:cNvPr id="0" name="Object 2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768600"/>
                        <a:ext cx="58102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58" name="Line 22"/>
          <p:cNvSpPr>
            <a:spLocks noChangeShapeType="1"/>
          </p:cNvSpPr>
          <p:nvPr/>
        </p:nvSpPr>
        <p:spPr bwMode="auto">
          <a:xfrm flipH="1">
            <a:off x="4103688" y="2925763"/>
            <a:ext cx="998537"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59" name="Line 23"/>
          <p:cNvSpPr>
            <a:spLocks noChangeShapeType="1"/>
          </p:cNvSpPr>
          <p:nvPr/>
        </p:nvSpPr>
        <p:spPr bwMode="auto">
          <a:xfrm>
            <a:off x="4219575" y="2963863"/>
            <a:ext cx="960438"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4360" name="Object 24"/>
          <p:cNvGraphicFramePr>
            <a:graphicFrameLocks noChangeAspect="1"/>
          </p:cNvGraphicFramePr>
          <p:nvPr/>
        </p:nvGraphicFramePr>
        <p:xfrm>
          <a:off x="6273800" y="2892425"/>
          <a:ext cx="1536700" cy="566738"/>
        </p:xfrm>
        <a:graphic>
          <a:graphicData uri="http://schemas.openxmlformats.org/presentationml/2006/ole">
            <mc:AlternateContent xmlns:mc="http://schemas.openxmlformats.org/markup-compatibility/2006">
              <mc:Choice xmlns:v="urn:schemas-microsoft-com:vml" Requires="v">
                <p:oleObj spid="_x0000_s14380" name="Equation" r:id="rId13" imgW="1307532" imgH="482391" progId="Equation.DSMT4">
                  <p:embed/>
                </p:oleObj>
              </mc:Choice>
              <mc:Fallback>
                <p:oleObj name="Equation" r:id="rId13" imgW="1307532" imgH="482391" progId="Equation.DSMT4">
                  <p:embed/>
                  <p:pic>
                    <p:nvPicPr>
                      <p:cNvPr id="0" name="Object 2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73800" y="2892425"/>
                        <a:ext cx="1536700" cy="566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1" name="Text Box 25"/>
          <p:cNvSpPr txBox="1">
            <a:spLocks noChangeArrowheads="1"/>
          </p:cNvSpPr>
          <p:nvPr/>
        </p:nvSpPr>
        <p:spPr bwMode="auto">
          <a:xfrm>
            <a:off x="393700" y="3848100"/>
            <a:ext cx="33543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3)  potassium iodide</a:t>
            </a:r>
          </a:p>
        </p:txBody>
      </p:sp>
      <p:graphicFrame>
        <p:nvGraphicFramePr>
          <p:cNvPr id="14362" name="Object 26"/>
          <p:cNvGraphicFramePr>
            <a:graphicFrameLocks noChangeAspect="1"/>
          </p:cNvGraphicFramePr>
          <p:nvPr/>
        </p:nvGraphicFramePr>
        <p:xfrm>
          <a:off x="3684588" y="3735388"/>
          <a:ext cx="581025" cy="492125"/>
        </p:xfrm>
        <a:graphic>
          <a:graphicData uri="http://schemas.openxmlformats.org/presentationml/2006/ole">
            <mc:AlternateContent xmlns:mc="http://schemas.openxmlformats.org/markup-compatibility/2006">
              <mc:Choice xmlns:v="urn:schemas-microsoft-com:vml" Requires="v">
                <p:oleObj spid="_x0000_s14381" name="Equation" r:id="rId15" imgW="495085" imgH="418918" progId="Equation.DSMT4">
                  <p:embed/>
                </p:oleObj>
              </mc:Choice>
              <mc:Fallback>
                <p:oleObj name="Equation" r:id="rId15" imgW="495085" imgH="418918" progId="Equation.DSMT4">
                  <p:embed/>
                  <p:pic>
                    <p:nvPicPr>
                      <p:cNvPr id="0" name="Object 2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684588" y="3735388"/>
                        <a:ext cx="581025"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3" name="Object 27"/>
          <p:cNvGraphicFramePr>
            <a:graphicFrameLocks noChangeAspect="1"/>
          </p:cNvGraphicFramePr>
          <p:nvPr/>
        </p:nvGraphicFramePr>
        <p:xfrm>
          <a:off x="4964113" y="3735388"/>
          <a:ext cx="373062" cy="492125"/>
        </p:xfrm>
        <a:graphic>
          <a:graphicData uri="http://schemas.openxmlformats.org/presentationml/2006/ole">
            <mc:AlternateContent xmlns:mc="http://schemas.openxmlformats.org/markup-compatibility/2006">
              <mc:Choice xmlns:v="urn:schemas-microsoft-com:vml" Requires="v">
                <p:oleObj spid="_x0000_s14382" name="Equation" r:id="rId17" imgW="317362" imgH="418918" progId="Equation.DSMT4">
                  <p:embed/>
                </p:oleObj>
              </mc:Choice>
              <mc:Fallback>
                <p:oleObj name="Equation" r:id="rId17" imgW="317362" imgH="418918" progId="Equation.DSMT4">
                  <p:embed/>
                  <p:pic>
                    <p:nvPicPr>
                      <p:cNvPr id="0" name="Object 2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964113" y="3735388"/>
                        <a:ext cx="373062"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4" name="Line 28"/>
          <p:cNvSpPr>
            <a:spLocks noChangeShapeType="1"/>
          </p:cNvSpPr>
          <p:nvPr/>
        </p:nvSpPr>
        <p:spPr bwMode="auto">
          <a:xfrm flipH="1">
            <a:off x="4103688" y="3886200"/>
            <a:ext cx="998537"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65" name="Line 29"/>
          <p:cNvSpPr>
            <a:spLocks noChangeShapeType="1"/>
          </p:cNvSpPr>
          <p:nvPr/>
        </p:nvSpPr>
        <p:spPr bwMode="auto">
          <a:xfrm>
            <a:off x="4219575" y="3924300"/>
            <a:ext cx="960438"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4366" name="Object 30"/>
          <p:cNvGraphicFramePr>
            <a:graphicFrameLocks noChangeAspect="1"/>
          </p:cNvGraphicFramePr>
          <p:nvPr/>
        </p:nvGraphicFramePr>
        <p:xfrm>
          <a:off x="6477000" y="3878263"/>
          <a:ext cx="1057275" cy="506412"/>
        </p:xfrm>
        <a:graphic>
          <a:graphicData uri="http://schemas.openxmlformats.org/presentationml/2006/ole">
            <mc:AlternateContent xmlns:mc="http://schemas.openxmlformats.org/markup-compatibility/2006">
              <mc:Choice xmlns:v="urn:schemas-microsoft-com:vml" Requires="v">
                <p:oleObj spid="_x0000_s14383" name="Equation" r:id="rId19" imgW="901309" imgH="431613" progId="Equation.DSMT4">
                  <p:embed/>
                </p:oleObj>
              </mc:Choice>
              <mc:Fallback>
                <p:oleObj name="Equation" r:id="rId19" imgW="901309" imgH="431613" progId="Equation.DSMT4">
                  <p:embed/>
                  <p:pic>
                    <p:nvPicPr>
                      <p:cNvPr id="0" name="Object 3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7000" y="3878263"/>
                        <a:ext cx="1057275" cy="50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67" name="Text Box 31"/>
          <p:cNvSpPr txBox="1">
            <a:spLocks noChangeArrowheads="1"/>
          </p:cNvSpPr>
          <p:nvPr/>
        </p:nvSpPr>
        <p:spPr bwMode="auto">
          <a:xfrm>
            <a:off x="431800" y="4821238"/>
            <a:ext cx="335438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4)  zinc nitride</a:t>
            </a:r>
          </a:p>
        </p:txBody>
      </p:sp>
      <p:graphicFrame>
        <p:nvGraphicFramePr>
          <p:cNvPr id="14368" name="Object 32"/>
          <p:cNvGraphicFramePr>
            <a:graphicFrameLocks noChangeAspect="1"/>
          </p:cNvGraphicFramePr>
          <p:nvPr/>
        </p:nvGraphicFramePr>
        <p:xfrm>
          <a:off x="3544888" y="4733925"/>
          <a:ext cx="909637" cy="492125"/>
        </p:xfrm>
        <a:graphic>
          <a:graphicData uri="http://schemas.openxmlformats.org/presentationml/2006/ole">
            <mc:AlternateContent xmlns:mc="http://schemas.openxmlformats.org/markup-compatibility/2006">
              <mc:Choice xmlns:v="urn:schemas-microsoft-com:vml" Requires="v">
                <p:oleObj spid="_x0000_s14384" name="Equation" r:id="rId21" imgW="774364" imgH="418918" progId="Equation.DSMT4">
                  <p:embed/>
                </p:oleObj>
              </mc:Choice>
              <mc:Fallback>
                <p:oleObj name="Equation" r:id="rId21" imgW="774364" imgH="418918" progId="Equation.DSMT4">
                  <p:embed/>
                  <p:pic>
                    <p:nvPicPr>
                      <p:cNvPr id="0" name="Object 32"/>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44888" y="4733925"/>
                        <a:ext cx="909637" cy="492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369" name="Object 33"/>
          <p:cNvGraphicFramePr>
            <a:graphicFrameLocks noChangeAspect="1"/>
          </p:cNvGraphicFramePr>
          <p:nvPr/>
        </p:nvGraphicFramePr>
        <p:xfrm>
          <a:off x="4802188" y="4724400"/>
          <a:ext cx="714375" cy="506413"/>
        </p:xfrm>
        <a:graphic>
          <a:graphicData uri="http://schemas.openxmlformats.org/presentationml/2006/ole">
            <mc:AlternateContent xmlns:mc="http://schemas.openxmlformats.org/markup-compatibility/2006">
              <mc:Choice xmlns:v="urn:schemas-microsoft-com:vml" Requires="v">
                <p:oleObj spid="_x0000_s14385" name="Equation" r:id="rId23" imgW="609336" imgH="431613" progId="Equation.DSMT4">
                  <p:embed/>
                </p:oleObj>
              </mc:Choice>
              <mc:Fallback>
                <p:oleObj name="Equation" r:id="rId23" imgW="609336" imgH="431613" progId="Equation.DSMT4">
                  <p:embed/>
                  <p:pic>
                    <p:nvPicPr>
                      <p:cNvPr id="0" name="Object 33"/>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802188" y="4724400"/>
                        <a:ext cx="7143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370" name="Line 34"/>
          <p:cNvSpPr>
            <a:spLocks noChangeShapeType="1"/>
          </p:cNvSpPr>
          <p:nvPr/>
        </p:nvSpPr>
        <p:spPr bwMode="auto">
          <a:xfrm flipH="1">
            <a:off x="4103688" y="4884738"/>
            <a:ext cx="998537"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14371" name="Line 35"/>
          <p:cNvSpPr>
            <a:spLocks noChangeShapeType="1"/>
          </p:cNvSpPr>
          <p:nvPr/>
        </p:nvSpPr>
        <p:spPr bwMode="auto">
          <a:xfrm>
            <a:off x="4219575" y="4922838"/>
            <a:ext cx="960438" cy="225425"/>
          </a:xfrm>
          <a:prstGeom prst="line">
            <a:avLst/>
          </a:prstGeom>
          <a:noFill/>
          <a:ln w="19050">
            <a:solidFill>
              <a:srgbClr val="0066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aphicFrame>
        <p:nvGraphicFramePr>
          <p:cNvPr id="14372" name="Object 36"/>
          <p:cNvGraphicFramePr>
            <a:graphicFrameLocks noChangeAspect="1"/>
          </p:cNvGraphicFramePr>
          <p:nvPr/>
        </p:nvGraphicFramePr>
        <p:xfrm>
          <a:off x="6153150" y="4833938"/>
          <a:ext cx="1819275" cy="566737"/>
        </p:xfrm>
        <a:graphic>
          <a:graphicData uri="http://schemas.openxmlformats.org/presentationml/2006/ole">
            <mc:AlternateContent xmlns:mc="http://schemas.openxmlformats.org/markup-compatibility/2006">
              <mc:Choice xmlns:v="urn:schemas-microsoft-com:vml" Requires="v">
                <p:oleObj spid="_x0000_s14386" name="Equation" r:id="rId25" imgW="1548728" imgH="482391" progId="Equation.DSMT4">
                  <p:embed/>
                </p:oleObj>
              </mc:Choice>
              <mc:Fallback>
                <p:oleObj name="Equation" r:id="rId25" imgW="1548728" imgH="482391" progId="Equation.DSMT4">
                  <p:embed/>
                  <p:pic>
                    <p:nvPicPr>
                      <p:cNvPr id="0" name="Object 3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153150" y="4833938"/>
                        <a:ext cx="1819275" cy="566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4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347"/>
                                        </p:tgtEl>
                                        <p:attrNameLst>
                                          <p:attrName>style.visibility</p:attrName>
                                        </p:attrNameLst>
                                      </p:cBhvr>
                                      <p:to>
                                        <p:strVal val="visible"/>
                                      </p:to>
                                    </p:set>
                                    <p:animEffect transition="in" filter="wipe(left)">
                                      <p:cBhvr>
                                        <p:cTn id="19" dur="1000"/>
                                        <p:tgtEl>
                                          <p:spTgt spid="1434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4346"/>
                                        </p:tgtEl>
                                        <p:attrNameLst>
                                          <p:attrName>style.visibility</p:attrName>
                                        </p:attrNameLst>
                                      </p:cBhvr>
                                      <p:to>
                                        <p:strVal val="visible"/>
                                      </p:to>
                                    </p:set>
                                    <p:animEffect transition="in" filter="wipe(right)">
                                      <p:cBhvr>
                                        <p:cTn id="22" dur="1000"/>
                                        <p:tgtEl>
                                          <p:spTgt spid="1434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34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5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14356"/>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435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59"/>
                                        </p:tgtEl>
                                        <p:attrNameLst>
                                          <p:attrName>style.visibility</p:attrName>
                                        </p:attrNameLst>
                                      </p:cBhvr>
                                      <p:to>
                                        <p:strVal val="visible"/>
                                      </p:to>
                                    </p:set>
                                    <p:animEffect transition="in" filter="wipe(left)">
                                      <p:cBhvr>
                                        <p:cTn id="43" dur="1000"/>
                                        <p:tgtEl>
                                          <p:spTgt spid="14359"/>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14358"/>
                                        </p:tgtEl>
                                        <p:attrNameLst>
                                          <p:attrName>style.visibility</p:attrName>
                                        </p:attrNameLst>
                                      </p:cBhvr>
                                      <p:to>
                                        <p:strVal val="visible"/>
                                      </p:to>
                                    </p:set>
                                    <p:animEffect transition="in" filter="wipe(right)">
                                      <p:cBhvr>
                                        <p:cTn id="46" dur="1000"/>
                                        <p:tgtEl>
                                          <p:spTgt spid="14358"/>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14360"/>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4361"/>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1436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1436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4365"/>
                                        </p:tgtEl>
                                        <p:attrNameLst>
                                          <p:attrName>style.visibility</p:attrName>
                                        </p:attrNameLst>
                                      </p:cBhvr>
                                      <p:to>
                                        <p:strVal val="visible"/>
                                      </p:to>
                                    </p:set>
                                    <p:animEffect transition="in" filter="wipe(left)">
                                      <p:cBhvr>
                                        <p:cTn id="67" dur="1000"/>
                                        <p:tgtEl>
                                          <p:spTgt spid="14365"/>
                                        </p:tgtEl>
                                      </p:cBhvr>
                                    </p:animEffect>
                                  </p:childTnLst>
                                </p:cTn>
                              </p:par>
                              <p:par>
                                <p:cTn id="68" presetID="22" presetClass="entr" presetSubtype="2" fill="hold" grpId="0" nodeType="withEffect">
                                  <p:stCondLst>
                                    <p:cond delay="0"/>
                                  </p:stCondLst>
                                  <p:childTnLst>
                                    <p:set>
                                      <p:cBhvr>
                                        <p:cTn id="69" dur="1" fill="hold">
                                          <p:stCondLst>
                                            <p:cond delay="0"/>
                                          </p:stCondLst>
                                        </p:cTn>
                                        <p:tgtEl>
                                          <p:spTgt spid="14364"/>
                                        </p:tgtEl>
                                        <p:attrNameLst>
                                          <p:attrName>style.visibility</p:attrName>
                                        </p:attrNameLst>
                                      </p:cBhvr>
                                      <p:to>
                                        <p:strVal val="visible"/>
                                      </p:to>
                                    </p:set>
                                    <p:animEffect transition="in" filter="wipe(right)">
                                      <p:cBhvr>
                                        <p:cTn id="70" dur="1000"/>
                                        <p:tgtEl>
                                          <p:spTgt spid="14364"/>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0"/>
                                          </p:stCondLst>
                                        </p:cTn>
                                        <p:tgtEl>
                                          <p:spTgt spid="14366"/>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14367"/>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0"/>
                                          </p:stCondLst>
                                        </p:cTn>
                                        <p:tgtEl>
                                          <p:spTgt spid="14368"/>
                                        </p:tgtEl>
                                        <p:attrNameLst>
                                          <p:attrName>style.visibility</p:attrName>
                                        </p:attrNameLst>
                                      </p:cBhvr>
                                      <p:to>
                                        <p:strVal val="visible"/>
                                      </p:to>
                                    </p:set>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nodeType="clickEffect">
                                  <p:stCondLst>
                                    <p:cond delay="0"/>
                                  </p:stCondLst>
                                  <p:childTnLst>
                                    <p:set>
                                      <p:cBhvr>
                                        <p:cTn id="86" dur="1" fill="hold">
                                          <p:stCondLst>
                                            <p:cond delay="0"/>
                                          </p:stCondLst>
                                        </p:cTn>
                                        <p:tgtEl>
                                          <p:spTgt spid="1436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4371"/>
                                        </p:tgtEl>
                                        <p:attrNameLst>
                                          <p:attrName>style.visibility</p:attrName>
                                        </p:attrNameLst>
                                      </p:cBhvr>
                                      <p:to>
                                        <p:strVal val="visible"/>
                                      </p:to>
                                    </p:set>
                                    <p:animEffect transition="in" filter="wipe(left)">
                                      <p:cBhvr>
                                        <p:cTn id="91" dur="1000"/>
                                        <p:tgtEl>
                                          <p:spTgt spid="14371"/>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4370"/>
                                        </p:tgtEl>
                                        <p:attrNameLst>
                                          <p:attrName>style.visibility</p:attrName>
                                        </p:attrNameLst>
                                      </p:cBhvr>
                                      <p:to>
                                        <p:strVal val="visible"/>
                                      </p:to>
                                    </p:set>
                                    <p:animEffect transition="in" filter="wipe(right)">
                                      <p:cBhvr>
                                        <p:cTn id="94" dur="1000"/>
                                        <p:tgtEl>
                                          <p:spTgt spid="14370"/>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nodeType="clickEffect">
                                  <p:stCondLst>
                                    <p:cond delay="0"/>
                                  </p:stCondLst>
                                  <p:childTnLst>
                                    <p:set>
                                      <p:cBhvr>
                                        <p:cTn id="98" dur="1" fill="hold">
                                          <p:stCondLst>
                                            <p:cond delay="0"/>
                                          </p:stCondLst>
                                        </p:cTn>
                                        <p:tgtEl>
                                          <p:spTgt spid="14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p:bldP spid="14346" grpId="0" animBg="1"/>
      <p:bldP spid="14347" grpId="0" animBg="1"/>
      <p:bldP spid="14355" grpId="0"/>
      <p:bldP spid="14358" grpId="0" animBg="1"/>
      <p:bldP spid="14359" grpId="0" animBg="1"/>
      <p:bldP spid="14361" grpId="0"/>
      <p:bldP spid="14364" grpId="0" animBg="1"/>
      <p:bldP spid="14365" grpId="0" animBg="1"/>
      <p:bldP spid="14367" grpId="0"/>
      <p:bldP spid="14370" grpId="0" animBg="1"/>
      <p:bldP spid="1437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304800"/>
            <a:ext cx="8153400" cy="1143000"/>
          </a:xfrm>
          <a:ln w="38100">
            <a:solidFill>
              <a:schemeClr val="hlink"/>
            </a:solidFill>
            <a:miter lim="800000"/>
            <a:headEnd/>
            <a:tailEnd/>
          </a:ln>
        </p:spPr>
        <p:txBody>
          <a:bodyPr/>
          <a:lstStyle/>
          <a:p>
            <a:pPr eaLnBrk="1" hangingPunct="1"/>
            <a:r>
              <a:rPr lang="en-US" sz="4000" b="1" smtClean="0"/>
              <a:t>Writing a Formula</a:t>
            </a:r>
            <a:r>
              <a:rPr lang="en-US" smtClean="0"/>
              <a:t> </a:t>
            </a:r>
          </a:p>
        </p:txBody>
      </p:sp>
      <p:sp>
        <p:nvSpPr>
          <p:cNvPr id="15363" name="Rectangle 3"/>
          <p:cNvSpPr>
            <a:spLocks noGrp="1" noChangeArrowheads="1"/>
          </p:cNvSpPr>
          <p:nvPr>
            <p:ph type="body" idx="1"/>
          </p:nvPr>
        </p:nvSpPr>
        <p:spPr>
          <a:xfrm>
            <a:off x="304800" y="1600200"/>
            <a:ext cx="8458200" cy="4876800"/>
          </a:xfrm>
        </p:spPr>
        <p:txBody>
          <a:bodyPr/>
          <a:lstStyle/>
          <a:p>
            <a:pPr eaLnBrk="1" hangingPunct="1">
              <a:lnSpc>
                <a:spcPct val="110000"/>
              </a:lnSpc>
              <a:buFontTx/>
              <a:buNone/>
            </a:pPr>
            <a:r>
              <a:rPr lang="en-US" sz="2800" b="1" smtClean="0"/>
              <a:t>	Write the formula for the ionic compound that will form between Ba</a:t>
            </a:r>
            <a:r>
              <a:rPr lang="en-US" sz="2800" b="1" baseline="30000" smtClean="0"/>
              <a:t>2+</a:t>
            </a:r>
            <a:r>
              <a:rPr lang="en-US" sz="2800" b="1" smtClean="0"/>
              <a:t> and Cl</a:t>
            </a:r>
            <a:r>
              <a:rPr lang="en-US" sz="2800" b="1" baseline="30000" smtClean="0">
                <a:sym typeface="Symbol" pitchFamily="18" charset="2"/>
              </a:rPr>
              <a:t></a:t>
            </a:r>
            <a:r>
              <a:rPr lang="en-US" sz="2800" b="1" smtClean="0"/>
              <a:t>.</a:t>
            </a:r>
          </a:p>
          <a:p>
            <a:pPr eaLnBrk="1" hangingPunct="1">
              <a:lnSpc>
                <a:spcPct val="110000"/>
              </a:lnSpc>
              <a:buFontTx/>
              <a:buNone/>
            </a:pPr>
            <a:r>
              <a:rPr lang="en-US" sz="2800" b="1" smtClean="0">
                <a:solidFill>
                  <a:schemeClr val="accent2"/>
                </a:solidFill>
              </a:rPr>
              <a:t>	Solution:</a:t>
            </a:r>
            <a:r>
              <a:rPr lang="en-US" sz="2800" b="1" smtClean="0"/>
              <a:t>	</a:t>
            </a:r>
          </a:p>
          <a:p>
            <a:pPr eaLnBrk="1" hangingPunct="1">
              <a:buFontTx/>
              <a:buNone/>
            </a:pPr>
            <a:r>
              <a:rPr lang="en-US" sz="2800" b="1" smtClean="0"/>
              <a:t>	1.  Balance charge with  + and – ions </a:t>
            </a:r>
          </a:p>
          <a:p>
            <a:pPr eaLnBrk="1" hangingPunct="1">
              <a:buFontTx/>
              <a:buNone/>
            </a:pPr>
            <a:r>
              <a:rPr lang="en-US" sz="2800" b="1" smtClean="0"/>
              <a:t>	2.  Write the positive ion of metal first, and the</a:t>
            </a:r>
          </a:p>
          <a:p>
            <a:pPr eaLnBrk="1" hangingPunct="1">
              <a:buFontTx/>
              <a:buNone/>
            </a:pPr>
            <a:r>
              <a:rPr lang="en-US" sz="2800" b="1" smtClean="0"/>
              <a:t>        negative ion </a:t>
            </a:r>
            <a:r>
              <a:rPr lang="en-US" sz="2800" b="1" smtClean="0">
                <a:solidFill>
                  <a:schemeClr val="accent1"/>
                </a:solidFill>
              </a:rPr>
              <a:t>	          </a:t>
            </a:r>
            <a:r>
              <a:rPr lang="en-US" b="1" smtClean="0">
                <a:solidFill>
                  <a:srgbClr val="FF0000"/>
                </a:solidFill>
              </a:rPr>
              <a:t>Ba</a:t>
            </a:r>
            <a:r>
              <a:rPr lang="en-US" b="1" baseline="30000" smtClean="0">
                <a:solidFill>
                  <a:srgbClr val="FF0000"/>
                </a:solidFill>
              </a:rPr>
              <a:t>2+</a:t>
            </a:r>
            <a:r>
              <a:rPr lang="en-US" b="1" smtClean="0">
                <a:solidFill>
                  <a:srgbClr val="FF0000"/>
                </a:solidFill>
              </a:rPr>
              <a:t>     	Cl</a:t>
            </a:r>
            <a:r>
              <a:rPr lang="en-US" b="1" baseline="30000" smtClean="0">
                <a:solidFill>
                  <a:srgbClr val="FF0000"/>
                </a:solidFill>
                <a:sym typeface="Symbol" pitchFamily="18" charset="2"/>
              </a:rPr>
              <a:t></a:t>
            </a:r>
            <a:r>
              <a:rPr lang="en-US" b="1" baseline="30000" smtClean="0">
                <a:solidFill>
                  <a:srgbClr val="FF0000"/>
                </a:solidFill>
              </a:rPr>
              <a:t>                              </a:t>
            </a:r>
            <a:r>
              <a:rPr lang="en-US" b="1" smtClean="0">
                <a:solidFill>
                  <a:srgbClr val="FF0000"/>
                </a:solidFill>
              </a:rPr>
              <a:t>	    					     	Cl</a:t>
            </a:r>
            <a:r>
              <a:rPr lang="en-US" sz="2800" b="1" baseline="30000" smtClean="0">
                <a:solidFill>
                  <a:srgbClr val="FF0000"/>
                </a:solidFill>
                <a:sym typeface="Symbol" pitchFamily="18" charset="2"/>
              </a:rPr>
              <a:t></a:t>
            </a:r>
            <a:endParaRPr lang="en-US" sz="2800" b="1" baseline="30000" smtClean="0">
              <a:solidFill>
                <a:srgbClr val="FF0000"/>
              </a:solidFill>
            </a:endParaRPr>
          </a:p>
          <a:p>
            <a:pPr eaLnBrk="1" hangingPunct="1">
              <a:lnSpc>
                <a:spcPct val="60000"/>
              </a:lnSpc>
              <a:buFontTx/>
              <a:buNone/>
            </a:pPr>
            <a:r>
              <a:rPr lang="en-US" sz="2800" b="1" smtClean="0"/>
              <a:t>	3. Write the number of ions needed as </a:t>
            </a:r>
          </a:p>
          <a:p>
            <a:pPr eaLnBrk="1" hangingPunct="1">
              <a:lnSpc>
                <a:spcPct val="120000"/>
              </a:lnSpc>
              <a:buFontTx/>
              <a:buNone/>
            </a:pPr>
            <a:r>
              <a:rPr lang="en-US" sz="2800" b="1" smtClean="0"/>
              <a:t>        subscripts</a:t>
            </a:r>
            <a:r>
              <a:rPr lang="en-US" sz="2800" b="1" baseline="30000" smtClean="0"/>
              <a:t> 		               </a:t>
            </a:r>
            <a:r>
              <a:rPr lang="en-US" b="1" smtClean="0">
                <a:solidFill>
                  <a:srgbClr val="FF0000"/>
                </a:solidFill>
              </a:rPr>
              <a:t>BaCl</a:t>
            </a:r>
            <a:r>
              <a:rPr lang="en-US" b="1" baseline="-25000" smtClean="0">
                <a:solidFill>
                  <a:srgbClr val="FF0000"/>
                </a:solidFill>
              </a:rPr>
              <a:t>2</a:t>
            </a: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381000"/>
            <a:ext cx="7772400" cy="1143000"/>
          </a:xfrm>
          <a:ln w="28575">
            <a:solidFill>
              <a:schemeClr val="hlink"/>
            </a:solidFill>
            <a:miter lim="800000"/>
            <a:headEnd/>
            <a:tailEnd/>
          </a:ln>
        </p:spPr>
        <p:txBody>
          <a:bodyPr/>
          <a:lstStyle/>
          <a:p>
            <a:pPr eaLnBrk="1" hangingPunct="1"/>
            <a:r>
              <a:rPr lang="en-US" sz="4800" b="1" smtClean="0"/>
              <a:t>Solution</a:t>
            </a:r>
            <a:r>
              <a:rPr lang="en-US" sz="4000" b="1" smtClean="0"/>
              <a:t> </a:t>
            </a:r>
            <a:endParaRPr lang="en-US" smtClean="0"/>
          </a:p>
        </p:txBody>
      </p:sp>
      <p:sp>
        <p:nvSpPr>
          <p:cNvPr id="16387" name="Rectangle 3"/>
          <p:cNvSpPr>
            <a:spLocks noGrp="1" noChangeArrowheads="1"/>
          </p:cNvSpPr>
          <p:nvPr>
            <p:ph type="body" idx="1"/>
          </p:nvPr>
        </p:nvSpPr>
        <p:spPr>
          <a:xfrm>
            <a:off x="0" y="1981200"/>
            <a:ext cx="9144000" cy="4876800"/>
          </a:xfrm>
        </p:spPr>
        <p:txBody>
          <a:bodyPr/>
          <a:lstStyle/>
          <a:p>
            <a:pPr eaLnBrk="1" hangingPunct="1">
              <a:buFontTx/>
              <a:buNone/>
            </a:pPr>
            <a:r>
              <a:rPr lang="en-US" sz="3000" b="1" smtClean="0"/>
              <a:t>	</a:t>
            </a:r>
            <a:r>
              <a:rPr lang="en-US" sz="3600" b="1" smtClean="0"/>
              <a:t>A. </a:t>
            </a:r>
            <a:r>
              <a:rPr lang="en-US" sz="3000" b="1" smtClean="0"/>
              <a:t>Sodium sulfide</a:t>
            </a:r>
            <a:r>
              <a:rPr lang="en-US" sz="3600" b="1" smtClean="0"/>
              <a:t> Na</a:t>
            </a:r>
            <a:r>
              <a:rPr lang="en-US" sz="3600" b="1" baseline="30000" smtClean="0"/>
              <a:t>+</a:t>
            </a:r>
            <a:r>
              <a:rPr lang="en-US" sz="3600" b="1" smtClean="0"/>
              <a:t>, </a:t>
            </a:r>
            <a:r>
              <a:rPr lang="en-US" sz="3600" b="1" baseline="30000" smtClean="0"/>
              <a:t> </a:t>
            </a:r>
            <a:r>
              <a:rPr lang="en-US" sz="3600" b="1" smtClean="0"/>
              <a:t>S</a:t>
            </a:r>
            <a:r>
              <a:rPr lang="en-US" sz="3600" b="1" baseline="30000" smtClean="0"/>
              <a:t>2-</a:t>
            </a:r>
            <a:endParaRPr lang="en-US" sz="3600" b="1" smtClean="0"/>
          </a:p>
          <a:p>
            <a:pPr eaLnBrk="1" hangingPunct="1">
              <a:buFontTx/>
              <a:buNone/>
            </a:pPr>
            <a:r>
              <a:rPr lang="en-US" sz="3600" b="1" smtClean="0">
                <a:solidFill>
                  <a:schemeClr val="accent1"/>
                </a:solidFill>
              </a:rPr>
              <a:t>	 	</a:t>
            </a:r>
            <a:r>
              <a:rPr lang="en-US" sz="3600" b="1" smtClean="0">
                <a:solidFill>
                  <a:srgbClr val="FF0000"/>
                </a:solidFill>
              </a:rPr>
              <a:t>Na</a:t>
            </a:r>
            <a:r>
              <a:rPr lang="en-US" sz="3600" b="1" baseline="-25000" smtClean="0">
                <a:solidFill>
                  <a:srgbClr val="FF0000"/>
                </a:solidFill>
              </a:rPr>
              <a:t>2</a:t>
            </a:r>
            <a:r>
              <a:rPr lang="en-US" sz="3600" b="1" smtClean="0">
                <a:solidFill>
                  <a:srgbClr val="FF0000"/>
                </a:solidFill>
              </a:rPr>
              <a:t>S</a:t>
            </a:r>
            <a:r>
              <a:rPr lang="en-US" sz="3600" b="1" smtClean="0">
                <a:solidFill>
                  <a:schemeClr val="accent1"/>
                </a:solidFill>
              </a:rPr>
              <a:t>		</a:t>
            </a:r>
          </a:p>
          <a:p>
            <a:pPr eaLnBrk="1" hangingPunct="1">
              <a:buFontTx/>
              <a:buNone/>
            </a:pPr>
            <a:r>
              <a:rPr lang="en-US" sz="3600" b="1" smtClean="0"/>
              <a:t>	B. </a:t>
            </a:r>
            <a:r>
              <a:rPr lang="en-US" sz="3000" b="1" smtClean="0"/>
              <a:t>Aluminium chloride</a:t>
            </a:r>
            <a:r>
              <a:rPr lang="en-US" sz="3600" b="1" smtClean="0"/>
              <a:t> Al</a:t>
            </a:r>
            <a:r>
              <a:rPr lang="en-US" sz="3600" b="1" baseline="30000" smtClean="0"/>
              <a:t>3+</a:t>
            </a:r>
            <a:r>
              <a:rPr lang="en-US" sz="3600" b="1" smtClean="0"/>
              <a:t>, Cl</a:t>
            </a:r>
            <a:r>
              <a:rPr lang="en-US" sz="3600" b="1" baseline="30000" smtClean="0"/>
              <a:t>-</a:t>
            </a:r>
            <a:endParaRPr lang="en-US" sz="3600" b="1" smtClean="0"/>
          </a:p>
          <a:p>
            <a:pPr eaLnBrk="1" hangingPunct="1">
              <a:buFontTx/>
              <a:buNone/>
            </a:pPr>
            <a:r>
              <a:rPr lang="en-US" sz="3600" b="1" smtClean="0">
                <a:solidFill>
                  <a:schemeClr val="accent1"/>
                </a:solidFill>
              </a:rPr>
              <a:t>	  	</a:t>
            </a:r>
            <a:r>
              <a:rPr lang="en-US" sz="3600" b="1" smtClean="0">
                <a:solidFill>
                  <a:srgbClr val="FF0000"/>
                </a:solidFill>
              </a:rPr>
              <a:t>AlCl</a:t>
            </a:r>
            <a:r>
              <a:rPr lang="en-US" sz="3600" b="1" baseline="-25000" smtClean="0">
                <a:solidFill>
                  <a:srgbClr val="FF0000"/>
                </a:solidFill>
              </a:rPr>
              <a:t>3</a:t>
            </a:r>
            <a:r>
              <a:rPr lang="en-US" sz="3600" b="1" smtClean="0">
                <a:solidFill>
                  <a:srgbClr val="FF0000"/>
                </a:solidFill>
              </a:rPr>
              <a:t>	</a:t>
            </a:r>
          </a:p>
          <a:p>
            <a:pPr eaLnBrk="1" hangingPunct="1">
              <a:buFontTx/>
              <a:buNone/>
            </a:pPr>
            <a:r>
              <a:rPr lang="en-US" sz="3600" b="1" smtClean="0"/>
              <a:t>	C. </a:t>
            </a:r>
            <a:r>
              <a:rPr lang="en-US" sz="3000" b="1" smtClean="0"/>
              <a:t>Magnesium nitride</a:t>
            </a:r>
            <a:r>
              <a:rPr lang="en-US" sz="3600" b="1" smtClean="0"/>
              <a:t> Mg</a:t>
            </a:r>
            <a:r>
              <a:rPr lang="en-US" sz="3600" b="1" baseline="30000" smtClean="0"/>
              <a:t>2+</a:t>
            </a:r>
            <a:r>
              <a:rPr lang="en-US" sz="3600" b="1" smtClean="0"/>
              <a:t>, N</a:t>
            </a:r>
            <a:r>
              <a:rPr lang="en-US" sz="3600" b="1" baseline="30000" smtClean="0"/>
              <a:t>3-</a:t>
            </a:r>
          </a:p>
          <a:p>
            <a:pPr eaLnBrk="1" hangingPunct="1">
              <a:buFontTx/>
              <a:buNone/>
            </a:pPr>
            <a:r>
              <a:rPr lang="en-US" sz="3600" b="1" smtClean="0">
                <a:solidFill>
                  <a:schemeClr val="accent1"/>
                </a:solidFill>
              </a:rPr>
              <a:t>		</a:t>
            </a:r>
            <a:r>
              <a:rPr lang="en-US" sz="3600" b="1" smtClean="0">
                <a:solidFill>
                  <a:srgbClr val="FF0000"/>
                </a:solidFill>
              </a:rPr>
              <a:t>Mg</a:t>
            </a:r>
            <a:r>
              <a:rPr lang="en-US" sz="3600" b="1" baseline="-25000" smtClean="0">
                <a:solidFill>
                  <a:srgbClr val="FF0000"/>
                </a:solidFill>
              </a:rPr>
              <a:t>3</a:t>
            </a:r>
            <a:r>
              <a:rPr lang="en-US" sz="3600" b="1" smtClean="0">
                <a:solidFill>
                  <a:srgbClr val="FF0000"/>
                </a:solidFill>
              </a:rPr>
              <a:t>N</a:t>
            </a:r>
            <a:r>
              <a:rPr lang="en-US" sz="3600" b="1" baseline="-25000" smtClean="0">
                <a:solidFill>
                  <a:srgbClr val="FF0000"/>
                </a:solidFill>
              </a:rPr>
              <a:t>2</a:t>
            </a:r>
            <a:endParaRPr lang="en-US" sz="3600" b="1" smtClean="0">
              <a:solidFill>
                <a:srgbClr val="FF0000"/>
              </a:solidFill>
            </a:endParaRPr>
          </a:p>
          <a:p>
            <a:pPr eaLnBrk="1" hangingPunct="1">
              <a:buFontTx/>
              <a:buNone/>
            </a:pPr>
            <a:endParaRPr lang="en-US" sz="3600" b="1" smtClean="0">
              <a:solidFill>
                <a:srgbClr val="FF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228600"/>
            <a:ext cx="8077200" cy="1143000"/>
          </a:xfrm>
          <a:ln w="38100">
            <a:solidFill>
              <a:schemeClr val="hlink"/>
            </a:solidFill>
            <a:miter lim="800000"/>
            <a:headEnd/>
            <a:tailEnd/>
          </a:ln>
        </p:spPr>
        <p:txBody>
          <a:bodyPr/>
          <a:lstStyle/>
          <a:p>
            <a:pPr eaLnBrk="1" hangingPunct="1"/>
            <a:r>
              <a:rPr lang="en-US" sz="4000" b="1" smtClean="0"/>
              <a:t>Learning Check </a:t>
            </a:r>
            <a:endParaRPr lang="en-US" smtClean="0"/>
          </a:p>
        </p:txBody>
      </p:sp>
      <p:sp>
        <p:nvSpPr>
          <p:cNvPr id="17411" name="Rectangle 3"/>
          <p:cNvSpPr>
            <a:spLocks noGrp="1" noChangeArrowheads="1"/>
          </p:cNvSpPr>
          <p:nvPr>
            <p:ph type="body" idx="1"/>
          </p:nvPr>
        </p:nvSpPr>
        <p:spPr>
          <a:xfrm>
            <a:off x="304800" y="1600200"/>
            <a:ext cx="8534400" cy="5257800"/>
          </a:xfrm>
        </p:spPr>
        <p:txBody>
          <a:bodyPr/>
          <a:lstStyle/>
          <a:p>
            <a:pPr eaLnBrk="1" hangingPunct="1">
              <a:lnSpc>
                <a:spcPct val="80000"/>
              </a:lnSpc>
              <a:buClr>
                <a:schemeClr val="hlink"/>
              </a:buClr>
              <a:buSzPct val="115000"/>
              <a:buFont typeface="Wingdings" pitchFamily="2" charset="2"/>
              <a:buNone/>
            </a:pPr>
            <a:r>
              <a:rPr lang="en-US" sz="2800" b="1" smtClean="0"/>
              <a:t>	Complete the names of the following binary compounds:</a:t>
            </a:r>
          </a:p>
          <a:p>
            <a:pPr eaLnBrk="1" hangingPunct="1">
              <a:buFontTx/>
              <a:buNone/>
            </a:pPr>
            <a:r>
              <a:rPr lang="en-US" sz="2800" b="1" smtClean="0"/>
              <a:t>	Na</a:t>
            </a:r>
            <a:r>
              <a:rPr lang="en-US" sz="2800" b="1" baseline="-25000" smtClean="0"/>
              <a:t>3</a:t>
            </a:r>
            <a:r>
              <a:rPr lang="en-US" sz="2800" b="1" smtClean="0"/>
              <a:t>N		sodium 	________________</a:t>
            </a:r>
          </a:p>
          <a:p>
            <a:pPr eaLnBrk="1" hangingPunct="1">
              <a:lnSpc>
                <a:spcPct val="170000"/>
              </a:lnSpc>
              <a:buFontTx/>
              <a:buNone/>
            </a:pPr>
            <a:r>
              <a:rPr lang="en-US" sz="2800" b="1" smtClean="0"/>
              <a:t>	KBr		potassium	________________</a:t>
            </a:r>
          </a:p>
          <a:p>
            <a:pPr eaLnBrk="1" hangingPunct="1">
              <a:lnSpc>
                <a:spcPct val="170000"/>
              </a:lnSpc>
              <a:buFontTx/>
              <a:buNone/>
            </a:pPr>
            <a:r>
              <a:rPr lang="en-US" sz="2800" b="1" smtClean="0"/>
              <a:t>	Al</a:t>
            </a:r>
            <a:r>
              <a:rPr lang="en-US" sz="2800" b="1" baseline="-25000" smtClean="0"/>
              <a:t>2</a:t>
            </a:r>
            <a:r>
              <a:rPr lang="en-US" sz="2800" b="1" smtClean="0"/>
              <a:t>O</a:t>
            </a:r>
            <a:r>
              <a:rPr lang="en-US" sz="2800" b="1" baseline="-25000" smtClean="0"/>
              <a:t>3</a:t>
            </a:r>
            <a:r>
              <a:rPr lang="en-US" sz="2800" b="1" smtClean="0"/>
              <a:t>		aluminum 	________________</a:t>
            </a:r>
          </a:p>
          <a:p>
            <a:pPr eaLnBrk="1" hangingPunct="1">
              <a:lnSpc>
                <a:spcPct val="170000"/>
              </a:lnSpc>
              <a:buFontTx/>
              <a:buNone/>
            </a:pPr>
            <a:r>
              <a:rPr lang="en-US" sz="2800" b="1" smtClean="0"/>
              <a:t>	MgS		magnesium ________________</a:t>
            </a:r>
          </a:p>
          <a:p>
            <a:pPr eaLnBrk="1" hangingPunct="1">
              <a:lnSpc>
                <a:spcPct val="170000"/>
              </a:lnSpc>
              <a:buFontTx/>
              <a:buNone/>
            </a:pPr>
            <a:endParaRPr lang="en-US" sz="28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en-US" smtClean="0"/>
          </a:p>
        </p:txBody>
      </p:sp>
      <p:sp>
        <p:nvSpPr>
          <p:cNvPr id="18435" name="Rectangle 3"/>
          <p:cNvSpPr>
            <a:spLocks noGrp="1" noChangeArrowheads="1"/>
          </p:cNvSpPr>
          <p:nvPr>
            <p:ph type="body" idx="1"/>
          </p:nvPr>
        </p:nvSpPr>
        <p:spPr/>
        <p:txBody>
          <a:bodyPr/>
          <a:lstStyle/>
          <a:p>
            <a:pPr eaLnBrk="1" hangingPunct="1"/>
            <a:endParaRPr lang="en-US" smtClean="0"/>
          </a:p>
        </p:txBody>
      </p:sp>
      <p:pic>
        <p:nvPicPr>
          <p:cNvPr id="101380" name="Picture 4" descr="attraction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38" y="0"/>
            <a:ext cx="9304338"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1380">
                                            <p:bg/>
                                          </p:spTgt>
                                        </p:tgtEl>
                                        <p:attrNameLst>
                                          <p:attrName>style.visibility</p:attrName>
                                        </p:attrNameLst>
                                      </p:cBhvr>
                                      <p:to>
                                        <p:strVal val="visible"/>
                                      </p:to>
                                    </p:set>
                                    <p:anim calcmode="lin" valueType="num">
                                      <p:cBhvr>
                                        <p:cTn id="7" dur="1000" fill="hold"/>
                                        <p:tgtEl>
                                          <p:spTgt spid="101380">
                                            <p:bg/>
                                          </p:spTgt>
                                        </p:tgtEl>
                                        <p:attrNameLst>
                                          <p:attrName>ppt_w</p:attrName>
                                        </p:attrNameLst>
                                      </p:cBhvr>
                                      <p:tavLst>
                                        <p:tav tm="0">
                                          <p:val>
                                            <p:strVal val="#ppt_w+.3"/>
                                          </p:val>
                                        </p:tav>
                                        <p:tav tm="100000">
                                          <p:val>
                                            <p:strVal val="#ppt_w"/>
                                          </p:val>
                                        </p:tav>
                                      </p:tavLst>
                                    </p:anim>
                                    <p:anim calcmode="lin" valueType="num">
                                      <p:cBhvr>
                                        <p:cTn id="8" dur="1000" fill="hold"/>
                                        <p:tgtEl>
                                          <p:spTgt spid="101380">
                                            <p:bg/>
                                          </p:spTgt>
                                        </p:tgtEl>
                                        <p:attrNameLst>
                                          <p:attrName>ppt_h</p:attrName>
                                        </p:attrNameLst>
                                      </p:cBhvr>
                                      <p:tavLst>
                                        <p:tav tm="0">
                                          <p:val>
                                            <p:strVal val="#ppt_h"/>
                                          </p:val>
                                        </p:tav>
                                        <p:tav tm="100000">
                                          <p:val>
                                            <p:strVal val="#ppt_h"/>
                                          </p:val>
                                        </p:tav>
                                      </p:tavLst>
                                    </p:anim>
                                    <p:animEffect transition="in" filter="fade">
                                      <p:cBhvr>
                                        <p:cTn id="9" dur="1000"/>
                                        <p:tgtEl>
                                          <p:spTgt spid="10138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0"/>
            <a:ext cx="9144000" cy="685800"/>
          </a:xfrm>
        </p:spPr>
        <p:txBody>
          <a:bodyPr/>
          <a:lstStyle/>
          <a:p>
            <a:pPr eaLnBrk="1" hangingPunct="1"/>
            <a:r>
              <a:rPr lang="en-US" sz="4800" smtClean="0"/>
              <a:t>Multi - Valent Ions </a:t>
            </a:r>
            <a:r>
              <a:rPr lang="en-US" sz="2400" smtClean="0"/>
              <a:t>(p. 46-50)</a:t>
            </a:r>
          </a:p>
        </p:txBody>
      </p:sp>
      <p:sp>
        <p:nvSpPr>
          <p:cNvPr id="99331" name="Rectangle 3"/>
          <p:cNvSpPr>
            <a:spLocks noGrp="1" noChangeArrowheads="1"/>
          </p:cNvSpPr>
          <p:nvPr>
            <p:ph type="body" idx="1"/>
          </p:nvPr>
        </p:nvSpPr>
        <p:spPr>
          <a:xfrm>
            <a:off x="0" y="685800"/>
            <a:ext cx="9144000" cy="6172200"/>
          </a:xfrm>
        </p:spPr>
        <p:txBody>
          <a:bodyPr/>
          <a:lstStyle/>
          <a:p>
            <a:pPr marL="288925" indent="-288925" eaLnBrk="1" hangingPunct="1">
              <a:lnSpc>
                <a:spcPct val="95000"/>
              </a:lnSpc>
              <a:spcBef>
                <a:spcPct val="0"/>
              </a:spcBef>
            </a:pPr>
            <a:r>
              <a:rPr lang="en-US" smtClean="0">
                <a:solidFill>
                  <a:srgbClr val="000066"/>
                </a:solidFill>
              </a:rPr>
              <a:t>When the metal in an ionic compound is multi-valent there are 2 methods: </a:t>
            </a:r>
          </a:p>
          <a:p>
            <a:pPr marL="288925" indent="-288925" eaLnBrk="1" hangingPunct="1">
              <a:lnSpc>
                <a:spcPct val="95000"/>
              </a:lnSpc>
              <a:spcBef>
                <a:spcPct val="0"/>
              </a:spcBef>
              <a:buFontTx/>
              <a:buNone/>
            </a:pPr>
            <a:endParaRPr lang="en-US" sz="1000" smtClean="0">
              <a:solidFill>
                <a:srgbClr val="000066"/>
              </a:solidFill>
            </a:endParaRPr>
          </a:p>
          <a:p>
            <a:pPr marL="288925" indent="-288925" eaLnBrk="1" hangingPunct="1">
              <a:lnSpc>
                <a:spcPct val="95000"/>
              </a:lnSpc>
              <a:spcBef>
                <a:spcPct val="0"/>
              </a:spcBef>
              <a:buFontTx/>
              <a:buNone/>
            </a:pPr>
            <a:r>
              <a:rPr lang="en-US" smtClean="0">
                <a:solidFill>
                  <a:srgbClr val="000066"/>
                </a:solidFill>
              </a:rPr>
              <a:t>		Classical (Latin) or </a:t>
            </a:r>
            <a:r>
              <a:rPr lang="en-US" b="1" smtClean="0">
                <a:solidFill>
                  <a:srgbClr val="000066"/>
                </a:solidFill>
              </a:rPr>
              <a:t>Stock</a:t>
            </a:r>
            <a:r>
              <a:rPr lang="en-US" smtClean="0">
                <a:solidFill>
                  <a:srgbClr val="000066"/>
                </a:solidFill>
              </a:rPr>
              <a:t> (</a:t>
            </a:r>
            <a:r>
              <a:rPr lang="en-US" b="1" smtClean="0">
                <a:solidFill>
                  <a:srgbClr val="000066"/>
                </a:solidFill>
              </a:rPr>
              <a:t>IUPAC</a:t>
            </a:r>
            <a:r>
              <a:rPr lang="en-US" smtClean="0">
                <a:solidFill>
                  <a:srgbClr val="000066"/>
                </a:solidFill>
              </a:rPr>
              <a:t>)</a:t>
            </a:r>
          </a:p>
          <a:p>
            <a:pPr marL="288925" indent="-288925" eaLnBrk="1" hangingPunct="1">
              <a:lnSpc>
                <a:spcPct val="95000"/>
              </a:lnSpc>
              <a:spcBef>
                <a:spcPct val="0"/>
              </a:spcBef>
              <a:buFontTx/>
              <a:buNone/>
            </a:pPr>
            <a:endParaRPr lang="en-US" sz="900" smtClean="0">
              <a:solidFill>
                <a:srgbClr val="000066"/>
              </a:solidFill>
            </a:endParaRPr>
          </a:p>
          <a:p>
            <a:pPr marL="288925" indent="-288925" eaLnBrk="1" hangingPunct="1">
              <a:lnSpc>
                <a:spcPct val="95000"/>
              </a:lnSpc>
              <a:spcBef>
                <a:spcPct val="0"/>
              </a:spcBef>
            </a:pPr>
            <a:r>
              <a:rPr lang="en-US" smtClean="0">
                <a:solidFill>
                  <a:srgbClr val="000066"/>
                </a:solidFill>
              </a:rPr>
              <a:t>Latin is older (not useful for some compounds)</a:t>
            </a:r>
          </a:p>
          <a:p>
            <a:pPr marL="288925" indent="-288925" eaLnBrk="1" hangingPunct="1">
              <a:lnSpc>
                <a:spcPct val="95000"/>
              </a:lnSpc>
              <a:spcBef>
                <a:spcPct val="0"/>
              </a:spcBef>
            </a:pPr>
            <a:endParaRPr lang="en-US" sz="900" smtClean="0">
              <a:solidFill>
                <a:srgbClr val="000066"/>
              </a:solidFill>
            </a:endParaRPr>
          </a:p>
          <a:p>
            <a:pPr marL="288925" indent="-288925" eaLnBrk="1" hangingPunct="1">
              <a:lnSpc>
                <a:spcPct val="95000"/>
              </a:lnSpc>
              <a:spcBef>
                <a:spcPct val="0"/>
              </a:spcBef>
            </a:pPr>
            <a:r>
              <a:rPr lang="en-US" smtClean="0">
                <a:solidFill>
                  <a:srgbClr val="000066"/>
                </a:solidFill>
              </a:rPr>
              <a:t>As before, the name ends in </a:t>
            </a:r>
            <a:r>
              <a:rPr lang="en-US" b="1" i="1" smtClean="0">
                <a:solidFill>
                  <a:srgbClr val="000066"/>
                </a:solidFill>
              </a:rPr>
              <a:t>“-ide”</a:t>
            </a:r>
            <a:r>
              <a:rPr lang="en-US" smtClean="0">
                <a:solidFill>
                  <a:srgbClr val="000066"/>
                </a:solidFill>
              </a:rPr>
              <a:t> &amp; + is first</a:t>
            </a:r>
          </a:p>
          <a:p>
            <a:pPr marL="288925" indent="-288925" eaLnBrk="1" hangingPunct="1">
              <a:lnSpc>
                <a:spcPct val="95000"/>
              </a:lnSpc>
              <a:spcBef>
                <a:spcPct val="0"/>
              </a:spcBef>
            </a:pPr>
            <a:endParaRPr lang="en-US" sz="900" smtClean="0">
              <a:solidFill>
                <a:srgbClr val="000066"/>
              </a:solidFill>
            </a:endParaRPr>
          </a:p>
          <a:p>
            <a:pPr marL="288925" indent="-288925" eaLnBrk="1" hangingPunct="1">
              <a:lnSpc>
                <a:spcPct val="95000"/>
              </a:lnSpc>
              <a:spcBef>
                <a:spcPct val="0"/>
              </a:spcBef>
            </a:pPr>
            <a:r>
              <a:rPr lang="en-US" smtClean="0">
                <a:solidFill>
                  <a:srgbClr val="000066"/>
                </a:solidFill>
              </a:rPr>
              <a:t>The metal is named with it’s Latin or English root and ends in </a:t>
            </a:r>
            <a:r>
              <a:rPr lang="en-US" b="1" smtClean="0">
                <a:solidFill>
                  <a:srgbClr val="000066"/>
                </a:solidFill>
              </a:rPr>
              <a:t>-ic</a:t>
            </a:r>
            <a:r>
              <a:rPr lang="en-US" smtClean="0">
                <a:solidFill>
                  <a:srgbClr val="000066"/>
                </a:solidFill>
              </a:rPr>
              <a:t> or </a:t>
            </a:r>
            <a:r>
              <a:rPr lang="en-US" b="1" smtClean="0">
                <a:solidFill>
                  <a:srgbClr val="000066"/>
                </a:solidFill>
              </a:rPr>
              <a:t>–ous</a:t>
            </a:r>
            <a:r>
              <a:rPr lang="en-US" smtClean="0">
                <a:solidFill>
                  <a:srgbClr val="000066"/>
                </a:solidFill>
              </a:rPr>
              <a:t> to denote valence</a:t>
            </a:r>
          </a:p>
          <a:p>
            <a:pPr marL="288925" indent="-288925" eaLnBrk="1" hangingPunct="1">
              <a:lnSpc>
                <a:spcPct val="95000"/>
              </a:lnSpc>
              <a:spcBef>
                <a:spcPct val="0"/>
              </a:spcBef>
              <a:buFontTx/>
              <a:buNone/>
            </a:pPr>
            <a:endParaRPr lang="en-US" sz="900" smtClean="0">
              <a:solidFill>
                <a:srgbClr val="000066"/>
              </a:solidFill>
            </a:endParaRPr>
          </a:p>
          <a:p>
            <a:pPr marL="288925" indent="-288925" eaLnBrk="1" hangingPunct="1">
              <a:lnSpc>
                <a:spcPct val="95000"/>
              </a:lnSpc>
              <a:spcBef>
                <a:spcPct val="0"/>
              </a:spcBef>
            </a:pPr>
            <a:r>
              <a:rPr lang="en-US" smtClean="0">
                <a:solidFill>
                  <a:srgbClr val="000066"/>
                </a:solidFill>
              </a:rPr>
              <a:t>E.g. Cu</a:t>
            </a:r>
            <a:r>
              <a:rPr lang="en-US" baseline="30000" smtClean="0">
                <a:solidFill>
                  <a:srgbClr val="000066"/>
                </a:solidFill>
              </a:rPr>
              <a:t>1+</a:t>
            </a:r>
            <a:r>
              <a:rPr lang="en-US" smtClean="0">
                <a:solidFill>
                  <a:srgbClr val="000066"/>
                </a:solidFill>
              </a:rPr>
              <a:t> is cupr</a:t>
            </a:r>
            <a:r>
              <a:rPr lang="en-US" u="sng" smtClean="0">
                <a:solidFill>
                  <a:srgbClr val="000066"/>
                </a:solidFill>
              </a:rPr>
              <a:t>ous</a:t>
            </a:r>
            <a:r>
              <a:rPr lang="en-US" smtClean="0">
                <a:solidFill>
                  <a:srgbClr val="000066"/>
                </a:solidFill>
              </a:rPr>
              <a:t>, E.g. Cu</a:t>
            </a:r>
            <a:r>
              <a:rPr lang="en-US" baseline="30000" smtClean="0">
                <a:solidFill>
                  <a:srgbClr val="000066"/>
                </a:solidFill>
              </a:rPr>
              <a:t>2+</a:t>
            </a:r>
            <a:r>
              <a:rPr lang="en-US" smtClean="0">
                <a:solidFill>
                  <a:srgbClr val="000066"/>
                </a:solidFill>
              </a:rPr>
              <a:t> is cupr</a:t>
            </a:r>
            <a:r>
              <a:rPr lang="en-US" u="sng" smtClean="0">
                <a:solidFill>
                  <a:srgbClr val="000066"/>
                </a:solidFill>
              </a:rPr>
              <a:t>ic</a:t>
            </a:r>
          </a:p>
          <a:p>
            <a:pPr marL="288925" indent="-288925" eaLnBrk="1" hangingPunct="1">
              <a:lnSpc>
                <a:spcPct val="95000"/>
              </a:lnSpc>
              <a:spcBef>
                <a:spcPct val="0"/>
              </a:spcBef>
              <a:buFontTx/>
              <a:buNone/>
            </a:pPr>
            <a:endParaRPr lang="en-US" sz="1000" u="sng" smtClean="0">
              <a:solidFill>
                <a:srgbClr val="000066"/>
              </a:solidFill>
            </a:endParaRPr>
          </a:p>
          <a:p>
            <a:pPr marL="288925" indent="-288925" eaLnBrk="1" hangingPunct="1">
              <a:lnSpc>
                <a:spcPct val="95000"/>
              </a:lnSpc>
              <a:spcBef>
                <a:spcPct val="0"/>
              </a:spcBef>
            </a:pPr>
            <a:r>
              <a:rPr lang="en-US" smtClean="0">
                <a:solidFill>
                  <a:srgbClr val="000066"/>
                </a:solidFill>
              </a:rPr>
              <a:t>L</a:t>
            </a:r>
            <a:r>
              <a:rPr lang="en-US" b="1" u="sng" smtClean="0">
                <a:solidFill>
                  <a:srgbClr val="000066"/>
                </a:solidFill>
              </a:rPr>
              <a:t>o</a:t>
            </a:r>
            <a:r>
              <a:rPr lang="en-US" smtClean="0">
                <a:solidFill>
                  <a:srgbClr val="000066"/>
                </a:solidFill>
              </a:rPr>
              <a:t>wer = </a:t>
            </a:r>
            <a:r>
              <a:rPr lang="en-US" b="1" i="1" u="sng" smtClean="0">
                <a:solidFill>
                  <a:srgbClr val="000066"/>
                </a:solidFill>
              </a:rPr>
              <a:t>o</a:t>
            </a:r>
            <a:r>
              <a:rPr lang="en-US" i="1" smtClean="0">
                <a:solidFill>
                  <a:srgbClr val="000066"/>
                </a:solidFill>
              </a:rPr>
              <a:t>us</a:t>
            </a:r>
            <a:r>
              <a:rPr lang="en-US" smtClean="0">
                <a:solidFill>
                  <a:srgbClr val="000066"/>
                </a:solidFill>
              </a:rPr>
              <a:t>, H</a:t>
            </a:r>
            <a:r>
              <a:rPr lang="en-US" b="1" u="sng" smtClean="0">
                <a:solidFill>
                  <a:srgbClr val="000066"/>
                </a:solidFill>
              </a:rPr>
              <a:t>i</a:t>
            </a:r>
            <a:r>
              <a:rPr lang="en-US" smtClean="0">
                <a:solidFill>
                  <a:srgbClr val="000066"/>
                </a:solidFill>
              </a:rPr>
              <a:t>gher = </a:t>
            </a:r>
            <a:r>
              <a:rPr lang="en-US" b="1" i="1" u="sng" smtClean="0">
                <a:solidFill>
                  <a:srgbClr val="000066"/>
                </a:solidFill>
              </a:rPr>
              <a:t>i</a:t>
            </a:r>
            <a:r>
              <a:rPr lang="en-US" i="1" smtClean="0">
                <a:solidFill>
                  <a:srgbClr val="000066"/>
                </a:solidFill>
              </a:rPr>
              <a:t>c</a:t>
            </a:r>
          </a:p>
          <a:p>
            <a:pPr marL="288925" indent="-288925" eaLnBrk="1" hangingPunct="1">
              <a:lnSpc>
                <a:spcPct val="95000"/>
              </a:lnSpc>
              <a:spcBef>
                <a:spcPct val="0"/>
              </a:spcBef>
              <a:buFontTx/>
              <a:buNone/>
            </a:pPr>
            <a:endParaRPr lang="en-US" sz="1000" smtClean="0">
              <a:solidFill>
                <a:srgbClr val="000066"/>
              </a:solidFill>
            </a:endParaRPr>
          </a:p>
          <a:p>
            <a:pPr marL="288925" indent="-288925" eaLnBrk="1" hangingPunct="1">
              <a:lnSpc>
                <a:spcPct val="95000"/>
              </a:lnSpc>
              <a:spcBef>
                <a:spcPct val="0"/>
              </a:spcBef>
            </a:pPr>
            <a:r>
              <a:rPr lang="en-US" smtClean="0">
                <a:solidFill>
                  <a:srgbClr val="000066"/>
                </a:solidFill>
              </a:rPr>
              <a:t>Be able to recognize these but you are not responsible to work with them.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wipe(left)">
                                      <p:cBhvr>
                                        <p:cTn id="7" dur="500"/>
                                        <p:tgtEl>
                                          <p:spTgt spid="99331">
                                            <p:txEl>
                                              <p:pRg st="0" end="0"/>
                                            </p:txEl>
                                          </p:spTgt>
                                        </p:tgtEl>
                                      </p:cBhvr>
                                    </p:animEffect>
                                  </p:childTnLst>
                                  <p:subTnLst>
                                    <p:animClr clrSpc="rgb" dir="cw">
                                      <p:cBhvr override="childStyle">
                                        <p:cTn dur="1" fill="hold" display="0" masterRel="nextClick" afterEffect="1"/>
                                        <p:tgtEl>
                                          <p:spTgt spid="99331">
                                            <p:txEl>
                                              <p:pRg st="0" end="0"/>
                                            </p:txEl>
                                          </p:spTgt>
                                        </p:tgtEl>
                                        <p:attrNameLst>
                                          <p:attrName>ppt_c</p:attrName>
                                        </p:attrNameLst>
                                      </p:cBhvr>
                                      <p:to>
                                        <a:srgbClr val="1C1C1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9331">
                                            <p:txEl>
                                              <p:pRg st="2" end="2"/>
                                            </p:txEl>
                                          </p:spTgt>
                                        </p:tgtEl>
                                        <p:attrNameLst>
                                          <p:attrName>style.visibility</p:attrName>
                                        </p:attrNameLst>
                                      </p:cBhvr>
                                      <p:to>
                                        <p:strVal val="visible"/>
                                      </p:to>
                                    </p:set>
                                    <p:animEffect transition="in" filter="wipe(left)">
                                      <p:cBhvr>
                                        <p:cTn id="12" dur="500"/>
                                        <p:tgtEl>
                                          <p:spTgt spid="99331">
                                            <p:txEl>
                                              <p:pRg st="2" end="2"/>
                                            </p:txEl>
                                          </p:spTgt>
                                        </p:tgtEl>
                                      </p:cBhvr>
                                    </p:animEffect>
                                  </p:childTnLst>
                                  <p:subTnLst>
                                    <p:animClr clrSpc="rgb" dir="cw">
                                      <p:cBhvr override="childStyle">
                                        <p:cTn dur="1" fill="hold" display="0" masterRel="nextClick" afterEffect="1"/>
                                        <p:tgtEl>
                                          <p:spTgt spid="99331">
                                            <p:txEl>
                                              <p:pRg st="2" end="2"/>
                                            </p:txEl>
                                          </p:spTgt>
                                        </p:tgtEl>
                                        <p:attrNameLst>
                                          <p:attrName>ppt_c</p:attrName>
                                        </p:attrNameLst>
                                      </p:cBhvr>
                                      <p:to>
                                        <a:srgbClr val="1C1C1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9331">
                                            <p:txEl>
                                              <p:pRg st="4" end="4"/>
                                            </p:txEl>
                                          </p:spTgt>
                                        </p:tgtEl>
                                        <p:attrNameLst>
                                          <p:attrName>style.visibility</p:attrName>
                                        </p:attrNameLst>
                                      </p:cBhvr>
                                      <p:to>
                                        <p:strVal val="visible"/>
                                      </p:to>
                                    </p:set>
                                    <p:animEffect transition="in" filter="wipe(left)">
                                      <p:cBhvr>
                                        <p:cTn id="17" dur="500"/>
                                        <p:tgtEl>
                                          <p:spTgt spid="99331">
                                            <p:txEl>
                                              <p:pRg st="4" end="4"/>
                                            </p:txEl>
                                          </p:spTgt>
                                        </p:tgtEl>
                                      </p:cBhvr>
                                    </p:animEffect>
                                  </p:childTnLst>
                                  <p:subTnLst>
                                    <p:animClr clrSpc="rgb" dir="cw">
                                      <p:cBhvr override="childStyle">
                                        <p:cTn dur="1" fill="hold" display="0" masterRel="nextClick" afterEffect="1"/>
                                        <p:tgtEl>
                                          <p:spTgt spid="99331">
                                            <p:txEl>
                                              <p:pRg st="4" end="4"/>
                                            </p:txEl>
                                          </p:spTgt>
                                        </p:tgtEl>
                                        <p:attrNameLst>
                                          <p:attrName>ppt_c</p:attrName>
                                        </p:attrNameLst>
                                      </p:cBhvr>
                                      <p:to>
                                        <a:srgbClr val="1C1C1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9331">
                                            <p:txEl>
                                              <p:pRg st="6" end="6"/>
                                            </p:txEl>
                                          </p:spTgt>
                                        </p:tgtEl>
                                        <p:attrNameLst>
                                          <p:attrName>style.visibility</p:attrName>
                                        </p:attrNameLst>
                                      </p:cBhvr>
                                      <p:to>
                                        <p:strVal val="visible"/>
                                      </p:to>
                                    </p:set>
                                    <p:animEffect transition="in" filter="wipe(left)">
                                      <p:cBhvr>
                                        <p:cTn id="22" dur="500"/>
                                        <p:tgtEl>
                                          <p:spTgt spid="99331">
                                            <p:txEl>
                                              <p:pRg st="6" end="6"/>
                                            </p:txEl>
                                          </p:spTgt>
                                        </p:tgtEl>
                                      </p:cBhvr>
                                    </p:animEffect>
                                  </p:childTnLst>
                                  <p:subTnLst>
                                    <p:animClr clrSpc="rgb" dir="cw">
                                      <p:cBhvr override="childStyle">
                                        <p:cTn dur="1" fill="hold" display="0" masterRel="nextClick" afterEffect="1"/>
                                        <p:tgtEl>
                                          <p:spTgt spid="99331">
                                            <p:txEl>
                                              <p:pRg st="6" end="6"/>
                                            </p:txEl>
                                          </p:spTgt>
                                        </p:tgtEl>
                                        <p:attrNameLst>
                                          <p:attrName>ppt_c</p:attrName>
                                        </p:attrNameLst>
                                      </p:cBhvr>
                                      <p:to>
                                        <a:srgbClr val="1C1C1C"/>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9331">
                                            <p:txEl>
                                              <p:pRg st="8" end="8"/>
                                            </p:txEl>
                                          </p:spTgt>
                                        </p:tgtEl>
                                        <p:attrNameLst>
                                          <p:attrName>style.visibility</p:attrName>
                                        </p:attrNameLst>
                                      </p:cBhvr>
                                      <p:to>
                                        <p:strVal val="visible"/>
                                      </p:to>
                                    </p:set>
                                    <p:animEffect transition="in" filter="wipe(left)">
                                      <p:cBhvr>
                                        <p:cTn id="27" dur="500"/>
                                        <p:tgtEl>
                                          <p:spTgt spid="99331">
                                            <p:txEl>
                                              <p:pRg st="8" end="8"/>
                                            </p:txEl>
                                          </p:spTgt>
                                        </p:tgtEl>
                                      </p:cBhvr>
                                    </p:animEffect>
                                  </p:childTnLst>
                                  <p:subTnLst>
                                    <p:animClr clrSpc="rgb" dir="cw">
                                      <p:cBhvr override="childStyle">
                                        <p:cTn dur="1" fill="hold" display="0" masterRel="nextClick" afterEffect="1"/>
                                        <p:tgtEl>
                                          <p:spTgt spid="99331">
                                            <p:txEl>
                                              <p:pRg st="8" end="8"/>
                                            </p:txEl>
                                          </p:spTgt>
                                        </p:tgtEl>
                                        <p:attrNameLst>
                                          <p:attrName>ppt_c</p:attrName>
                                        </p:attrNameLst>
                                      </p:cBhvr>
                                      <p:to>
                                        <a:srgbClr val="1C1C1C"/>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9331">
                                            <p:txEl>
                                              <p:pRg st="10" end="10"/>
                                            </p:txEl>
                                          </p:spTgt>
                                        </p:tgtEl>
                                        <p:attrNameLst>
                                          <p:attrName>style.visibility</p:attrName>
                                        </p:attrNameLst>
                                      </p:cBhvr>
                                      <p:to>
                                        <p:strVal val="visible"/>
                                      </p:to>
                                    </p:set>
                                    <p:animEffect transition="in" filter="wipe(left)">
                                      <p:cBhvr>
                                        <p:cTn id="32" dur="500"/>
                                        <p:tgtEl>
                                          <p:spTgt spid="99331">
                                            <p:txEl>
                                              <p:pRg st="10" end="10"/>
                                            </p:txEl>
                                          </p:spTgt>
                                        </p:tgtEl>
                                      </p:cBhvr>
                                    </p:animEffect>
                                  </p:childTnLst>
                                  <p:subTnLst>
                                    <p:animClr clrSpc="rgb" dir="cw">
                                      <p:cBhvr override="childStyle">
                                        <p:cTn dur="1" fill="hold" display="0" masterRel="nextClick" afterEffect="1"/>
                                        <p:tgtEl>
                                          <p:spTgt spid="99331">
                                            <p:txEl>
                                              <p:pRg st="10" end="10"/>
                                            </p:txEl>
                                          </p:spTgt>
                                        </p:tgtEl>
                                        <p:attrNameLst>
                                          <p:attrName>ppt_c</p:attrName>
                                        </p:attrNameLst>
                                      </p:cBhvr>
                                      <p:to>
                                        <a:srgbClr val="1C1C1C"/>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99331">
                                            <p:txEl>
                                              <p:pRg st="12" end="12"/>
                                            </p:txEl>
                                          </p:spTgt>
                                        </p:tgtEl>
                                        <p:attrNameLst>
                                          <p:attrName>style.visibility</p:attrName>
                                        </p:attrNameLst>
                                      </p:cBhvr>
                                      <p:to>
                                        <p:strVal val="visible"/>
                                      </p:to>
                                    </p:set>
                                    <p:animEffect transition="in" filter="wipe(left)">
                                      <p:cBhvr>
                                        <p:cTn id="37" dur="500"/>
                                        <p:tgtEl>
                                          <p:spTgt spid="99331">
                                            <p:txEl>
                                              <p:pRg st="12" end="12"/>
                                            </p:txEl>
                                          </p:spTgt>
                                        </p:tgtEl>
                                      </p:cBhvr>
                                    </p:animEffect>
                                  </p:childTnLst>
                                  <p:subTnLst>
                                    <p:animClr clrSpc="rgb" dir="cw">
                                      <p:cBhvr override="childStyle">
                                        <p:cTn dur="1" fill="hold" display="0" masterRel="nextClick" afterEffect="1"/>
                                        <p:tgtEl>
                                          <p:spTgt spid="99331">
                                            <p:txEl>
                                              <p:pRg st="12" end="12"/>
                                            </p:txEl>
                                          </p:spTgt>
                                        </p:tgtEl>
                                        <p:attrNameLst>
                                          <p:attrName>ppt_c</p:attrName>
                                        </p:attrNameLst>
                                      </p:cBhvr>
                                      <p:to>
                                        <a:srgbClr val="1C1C1C"/>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9331">
                                            <p:txEl>
                                              <p:pRg st="14" end="14"/>
                                            </p:txEl>
                                          </p:spTgt>
                                        </p:tgtEl>
                                        <p:attrNameLst>
                                          <p:attrName>style.visibility</p:attrName>
                                        </p:attrNameLst>
                                      </p:cBhvr>
                                      <p:to>
                                        <p:strVal val="visible"/>
                                      </p:to>
                                    </p:set>
                                    <p:animEffect transition="in" filter="wipe(left)">
                                      <p:cBhvr>
                                        <p:cTn id="42" dur="500"/>
                                        <p:tgtEl>
                                          <p:spTgt spid="99331">
                                            <p:txEl>
                                              <p:pRg st="14" end="14"/>
                                            </p:txEl>
                                          </p:spTgt>
                                        </p:tgtEl>
                                      </p:cBhvr>
                                    </p:animEffect>
                                  </p:childTnLst>
                                  <p:subTnLst>
                                    <p:animClr clrSpc="rgb" dir="cw">
                                      <p:cBhvr override="childStyle">
                                        <p:cTn dur="1" fill="hold" display="0" masterRel="nextClick" afterEffect="1"/>
                                        <p:tgtEl>
                                          <p:spTgt spid="99331">
                                            <p:txEl>
                                              <p:pRg st="14" end="14"/>
                                            </p:txEl>
                                          </p:spTgt>
                                        </p:tgtEl>
                                        <p:attrNameLst>
                                          <p:attrName>ppt_c</p:attrName>
                                        </p:attrNameLst>
                                      </p:cBhvr>
                                      <p:to>
                                        <a:srgbClr val="1C1C1C"/>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2" name="Object 2"/>
          <p:cNvGraphicFramePr>
            <a:graphicFrameLocks noGrp="1" noChangeAspect="1"/>
          </p:cNvGraphicFramePr>
          <p:nvPr>
            <p:ph type="body" idx="1"/>
          </p:nvPr>
        </p:nvGraphicFramePr>
        <p:xfrm>
          <a:off x="0" y="1295400"/>
          <a:ext cx="9144000" cy="5334000"/>
        </p:xfrm>
        <a:graphic>
          <a:graphicData uri="http://schemas.openxmlformats.org/presentationml/2006/ole">
            <mc:AlternateContent xmlns:mc="http://schemas.openxmlformats.org/markup-compatibility/2006">
              <mc:Choice xmlns:v="urn:schemas-microsoft-com:vml" Requires="v">
                <p:oleObj spid="_x0000_s20485" name="Document" r:id="rId3" imgW="6098540" imgH="3365500" progId="Word.Document.8">
                  <p:embed/>
                </p:oleObj>
              </mc:Choice>
              <mc:Fallback>
                <p:oleObj name="Document" r:id="rId3" imgW="6098540" imgH="33655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91440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483" name="Text Box 3"/>
          <p:cNvSpPr txBox="1">
            <a:spLocks noChangeArrowheads="1"/>
          </p:cNvSpPr>
          <p:nvPr/>
        </p:nvSpPr>
        <p:spPr bwMode="auto">
          <a:xfrm>
            <a:off x="2133600" y="0"/>
            <a:ext cx="52578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sz="4800"/>
              <a:t>Classical System</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z="4000" smtClean="0"/>
              <a:t>Determining the Charge on a Multivalent Cation – Au</a:t>
            </a:r>
            <a:r>
              <a:rPr lang="en-US" sz="4000" baseline="-25000" smtClean="0"/>
              <a:t>2</a:t>
            </a:r>
            <a:r>
              <a:rPr lang="en-US" sz="4000" smtClean="0"/>
              <a:t>S</a:t>
            </a:r>
            <a:r>
              <a:rPr lang="en-US" sz="4000" baseline="-25000" smtClean="0"/>
              <a:t>3</a:t>
            </a:r>
            <a:endParaRPr lang="en-US" sz="4000" smtClean="0"/>
          </a:p>
        </p:txBody>
      </p:sp>
      <p:sp>
        <p:nvSpPr>
          <p:cNvPr id="102403" name="Rectangle 3"/>
          <p:cNvSpPr>
            <a:spLocks noGrp="1" noChangeArrowheads="1"/>
          </p:cNvSpPr>
          <p:nvPr>
            <p:ph type="body" idx="1"/>
          </p:nvPr>
        </p:nvSpPr>
        <p:spPr>
          <a:xfrm>
            <a:off x="304800" y="1295400"/>
            <a:ext cx="81534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lnSpc>
                <a:spcPct val="90000"/>
              </a:lnSpc>
              <a:spcBef>
                <a:spcPct val="150000"/>
              </a:spcBef>
              <a:buFont typeface="Monotype Sorts" pitchFamily="2" charset="2"/>
              <a:buAutoNum type="arabicPeriod"/>
            </a:pPr>
            <a:r>
              <a:rPr lang="en-US" sz="2600" smtClean="0"/>
              <a:t>determine the charge on the anion</a:t>
            </a:r>
          </a:p>
          <a:p>
            <a:pPr marL="990600" lvl="1" indent="-533400" eaLnBrk="1" hangingPunct="1">
              <a:lnSpc>
                <a:spcPct val="90000"/>
              </a:lnSpc>
              <a:buFont typeface="Monotype Sorts" pitchFamily="2" charset="2"/>
              <a:buNone/>
            </a:pPr>
            <a:r>
              <a:rPr lang="en-US" sz="2600" smtClean="0">
                <a:solidFill>
                  <a:schemeClr val="accent1"/>
                </a:solidFill>
              </a:rPr>
              <a:t>	</a:t>
            </a:r>
            <a:r>
              <a:rPr lang="en-US" sz="2400" smtClean="0">
                <a:solidFill>
                  <a:schemeClr val="hlink"/>
                </a:solidFill>
              </a:rPr>
              <a:t>Au</a:t>
            </a:r>
            <a:r>
              <a:rPr lang="en-US" sz="2400" baseline="-25000" smtClean="0">
                <a:solidFill>
                  <a:schemeClr val="hlink"/>
                </a:solidFill>
              </a:rPr>
              <a:t>2</a:t>
            </a:r>
            <a:r>
              <a:rPr lang="en-US" sz="2400" smtClean="0">
                <a:solidFill>
                  <a:schemeClr val="hlink"/>
                </a:solidFill>
              </a:rPr>
              <a:t>S</a:t>
            </a:r>
            <a:r>
              <a:rPr lang="en-US" sz="2400" baseline="-25000" smtClean="0">
                <a:solidFill>
                  <a:schemeClr val="hlink"/>
                </a:solidFill>
              </a:rPr>
              <a:t>3</a:t>
            </a:r>
            <a:r>
              <a:rPr lang="en-US" sz="2400" smtClean="0">
                <a:solidFill>
                  <a:schemeClr val="hlink"/>
                </a:solidFill>
              </a:rPr>
              <a:t> - the anion is S, since it is in Group 6A, its charge is -2</a:t>
            </a:r>
          </a:p>
          <a:p>
            <a:pPr marL="609600" indent="-609600" eaLnBrk="1" hangingPunct="1">
              <a:lnSpc>
                <a:spcPct val="90000"/>
              </a:lnSpc>
              <a:buFont typeface="Monotype Sorts" pitchFamily="2" charset="2"/>
              <a:buAutoNum type="arabicPeriod" startAt="2"/>
            </a:pPr>
            <a:r>
              <a:rPr lang="en-US" sz="2600" smtClean="0"/>
              <a:t>determine the total negative charge</a:t>
            </a:r>
          </a:p>
          <a:p>
            <a:pPr marL="990600" lvl="1" indent="-533400" eaLnBrk="1" hangingPunct="1">
              <a:lnSpc>
                <a:spcPct val="90000"/>
              </a:lnSpc>
              <a:buFont typeface="Monotype Sorts" pitchFamily="2" charset="2"/>
              <a:buNone/>
            </a:pPr>
            <a:r>
              <a:rPr lang="en-US" sz="2600" smtClean="0">
                <a:solidFill>
                  <a:schemeClr val="accent1"/>
                </a:solidFill>
              </a:rPr>
              <a:t>	</a:t>
            </a:r>
            <a:r>
              <a:rPr lang="en-US" sz="2400" smtClean="0">
                <a:solidFill>
                  <a:schemeClr val="hlink"/>
                </a:solidFill>
              </a:rPr>
              <a:t>since there are 3 S in the formula, the total negative charge is -6</a:t>
            </a:r>
          </a:p>
          <a:p>
            <a:pPr marL="609600" indent="-609600" eaLnBrk="1" hangingPunct="1">
              <a:lnSpc>
                <a:spcPct val="90000"/>
              </a:lnSpc>
              <a:buFont typeface="Monotype Sorts" pitchFamily="2" charset="2"/>
              <a:buAutoNum type="arabicPeriod" startAt="3"/>
            </a:pPr>
            <a:r>
              <a:rPr lang="en-US" sz="2600" smtClean="0"/>
              <a:t>determine the total positive charge</a:t>
            </a:r>
          </a:p>
          <a:p>
            <a:pPr marL="990600" lvl="1" indent="-533400" eaLnBrk="1" hangingPunct="1">
              <a:lnSpc>
                <a:spcPct val="90000"/>
              </a:lnSpc>
              <a:buFont typeface="Monotype Sorts" pitchFamily="2" charset="2"/>
              <a:buNone/>
            </a:pPr>
            <a:r>
              <a:rPr lang="en-US" sz="2600" smtClean="0">
                <a:solidFill>
                  <a:schemeClr val="accent1"/>
                </a:solidFill>
              </a:rPr>
              <a:t>	</a:t>
            </a:r>
            <a:r>
              <a:rPr lang="en-US" sz="2400" smtClean="0">
                <a:solidFill>
                  <a:schemeClr val="hlink"/>
                </a:solidFill>
              </a:rPr>
              <a:t>since the total negative charge is -6, the total positive charge is +6</a:t>
            </a:r>
          </a:p>
          <a:p>
            <a:pPr marL="609600" indent="-609600" eaLnBrk="1" hangingPunct="1">
              <a:lnSpc>
                <a:spcPct val="90000"/>
              </a:lnSpc>
              <a:buFont typeface="Monotype Sorts" pitchFamily="2" charset="2"/>
              <a:buAutoNum type="arabicPeriod" startAt="4"/>
            </a:pPr>
            <a:r>
              <a:rPr lang="en-US" sz="2600" smtClean="0"/>
              <a:t>divide by the number of cations</a:t>
            </a:r>
          </a:p>
          <a:p>
            <a:pPr marL="990600" lvl="1" indent="-533400" eaLnBrk="1" hangingPunct="1">
              <a:lnSpc>
                <a:spcPct val="90000"/>
              </a:lnSpc>
              <a:buFont typeface="Monotype Sorts" pitchFamily="2" charset="2"/>
              <a:buNone/>
            </a:pPr>
            <a:r>
              <a:rPr lang="en-US" sz="2600" smtClean="0">
                <a:solidFill>
                  <a:schemeClr val="accent1"/>
                </a:solidFill>
              </a:rPr>
              <a:t>	</a:t>
            </a:r>
            <a:r>
              <a:rPr lang="en-US" sz="2400" smtClean="0">
                <a:solidFill>
                  <a:schemeClr val="hlink"/>
                </a:solidFill>
              </a:rPr>
              <a:t>since there are 2 Au in the formula &amp; the total positive charge is +6, each Au has a +3 charge</a:t>
            </a:r>
            <a:endParaRPr lang="en-US" sz="2200" smtClean="0">
              <a:solidFill>
                <a:schemeClr val="hlink"/>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left)">
                                      <p:cBhvr>
                                        <p:cTn id="7" dur="500"/>
                                        <p:tgtEl>
                                          <p:spTgt spid="10240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wipe(left)">
                                      <p:cBhvr>
                                        <p:cTn id="10" dur="500"/>
                                        <p:tgtEl>
                                          <p:spTgt spid="1024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02403">
                                            <p:txEl>
                                              <p:pRg st="2" end="2"/>
                                            </p:txEl>
                                          </p:spTgt>
                                        </p:tgtEl>
                                        <p:attrNameLst>
                                          <p:attrName>style.visibility</p:attrName>
                                        </p:attrNameLst>
                                      </p:cBhvr>
                                      <p:to>
                                        <p:strVal val="visible"/>
                                      </p:to>
                                    </p:set>
                                    <p:animEffect transition="in" filter="wipe(left)">
                                      <p:cBhvr>
                                        <p:cTn id="15" dur="500"/>
                                        <p:tgtEl>
                                          <p:spTgt spid="10240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403">
                                            <p:txEl>
                                              <p:pRg st="3" end="3"/>
                                            </p:txEl>
                                          </p:spTgt>
                                        </p:tgtEl>
                                        <p:attrNameLst>
                                          <p:attrName>style.visibility</p:attrName>
                                        </p:attrNameLst>
                                      </p:cBhvr>
                                      <p:to>
                                        <p:strVal val="visible"/>
                                      </p:to>
                                    </p:set>
                                    <p:animEffect transition="in" filter="wipe(left)">
                                      <p:cBhvr>
                                        <p:cTn id="18" dur="500"/>
                                        <p:tgtEl>
                                          <p:spTgt spid="102403">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2403">
                                            <p:txEl>
                                              <p:pRg st="4" end="4"/>
                                            </p:txEl>
                                          </p:spTgt>
                                        </p:tgtEl>
                                        <p:attrNameLst>
                                          <p:attrName>style.visibility</p:attrName>
                                        </p:attrNameLst>
                                      </p:cBhvr>
                                      <p:to>
                                        <p:strVal val="visible"/>
                                      </p:to>
                                    </p:set>
                                    <p:animEffect transition="in" filter="wipe(left)">
                                      <p:cBhvr>
                                        <p:cTn id="23" dur="500"/>
                                        <p:tgtEl>
                                          <p:spTgt spid="102403">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2403">
                                            <p:txEl>
                                              <p:pRg st="5" end="5"/>
                                            </p:txEl>
                                          </p:spTgt>
                                        </p:tgtEl>
                                        <p:attrNameLst>
                                          <p:attrName>style.visibility</p:attrName>
                                        </p:attrNameLst>
                                      </p:cBhvr>
                                      <p:to>
                                        <p:strVal val="visible"/>
                                      </p:to>
                                    </p:set>
                                    <p:animEffect transition="in" filter="wipe(left)">
                                      <p:cBhvr>
                                        <p:cTn id="26" dur="500"/>
                                        <p:tgtEl>
                                          <p:spTgt spid="102403">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2403">
                                            <p:txEl>
                                              <p:pRg st="6" end="6"/>
                                            </p:txEl>
                                          </p:spTgt>
                                        </p:tgtEl>
                                        <p:attrNameLst>
                                          <p:attrName>style.visibility</p:attrName>
                                        </p:attrNameLst>
                                      </p:cBhvr>
                                      <p:to>
                                        <p:strVal val="visible"/>
                                      </p:to>
                                    </p:set>
                                    <p:animEffect transition="in" filter="wipe(left)">
                                      <p:cBhvr>
                                        <p:cTn id="31" dur="500"/>
                                        <p:tgtEl>
                                          <p:spTgt spid="102403">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02403">
                                            <p:txEl>
                                              <p:pRg st="7" end="7"/>
                                            </p:txEl>
                                          </p:spTgt>
                                        </p:tgtEl>
                                        <p:attrNameLst>
                                          <p:attrName>style.visibility</p:attrName>
                                        </p:attrNameLst>
                                      </p:cBhvr>
                                      <p:to>
                                        <p:strVal val="visible"/>
                                      </p:to>
                                    </p:set>
                                    <p:animEffect transition="in" filter="wipe(left)">
                                      <p:cBhvr>
                                        <p:cTn id="34" dur="500"/>
                                        <p:tgtEl>
                                          <p:spTgt spid="10240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2360613" y="203200"/>
            <a:ext cx="4416425" cy="428625"/>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FF0000"/>
                    </a:gs>
                    <a:gs pos="50000">
                      <a:srgbClr val="FFF9F9"/>
                    </a:gs>
                    <a:gs pos="100000">
                      <a:srgbClr val="FF0000"/>
                    </a:gs>
                  </a:gsLst>
                  <a:lin ang="18900000" scaled="1"/>
                </a:gradFill>
                <a:effectLst>
                  <a:outerShdw dist="35921" dir="2700000" algn="ctr" rotWithShape="0">
                    <a:srgbClr val="990000"/>
                  </a:outerShdw>
                </a:effectLst>
                <a:latin typeface="Britannic Bold"/>
              </a:rPr>
              <a:t>Ionic Compounds</a:t>
            </a:r>
          </a:p>
        </p:txBody>
      </p:sp>
      <p:sp>
        <p:nvSpPr>
          <p:cNvPr id="4099" name="Text Box 14"/>
          <p:cNvSpPr txBox="1">
            <a:spLocks noChangeArrowheads="1"/>
          </p:cNvSpPr>
          <p:nvPr/>
        </p:nvSpPr>
        <p:spPr bwMode="auto">
          <a:xfrm>
            <a:off x="76200" y="739775"/>
            <a:ext cx="89122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 </a:t>
            </a:r>
            <a:r>
              <a:rPr kumimoji="0" lang="en-US" b="1">
                <a:solidFill>
                  <a:srgbClr val="FF0000"/>
                </a:solidFill>
              </a:rPr>
              <a:t>binary</a:t>
            </a:r>
            <a:r>
              <a:rPr kumimoji="0" lang="en-US"/>
              <a:t> </a:t>
            </a:r>
            <a:r>
              <a:rPr kumimoji="0" lang="en-US" b="1">
                <a:solidFill>
                  <a:srgbClr val="FF0000"/>
                </a:solidFill>
              </a:rPr>
              <a:t>ionic compound</a:t>
            </a:r>
            <a:r>
              <a:rPr kumimoji="0" lang="en-US"/>
              <a:t> is formed between one metal ion and one non-metal ion.</a:t>
            </a:r>
          </a:p>
        </p:txBody>
      </p:sp>
      <p:sp>
        <p:nvSpPr>
          <p:cNvPr id="7184" name="Text Box 16"/>
          <p:cNvSpPr txBox="1">
            <a:spLocks noChangeArrowheads="1"/>
          </p:cNvSpPr>
          <p:nvPr/>
        </p:nvSpPr>
        <p:spPr bwMode="auto">
          <a:xfrm>
            <a:off x="77788" y="1651000"/>
            <a:ext cx="84121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metal donates valence electrons to become a </a:t>
            </a:r>
            <a:r>
              <a:rPr kumimoji="0" lang="en-US" b="1" i="1"/>
              <a:t>positive ion</a:t>
            </a:r>
            <a:r>
              <a:rPr kumimoji="0" lang="en-US"/>
              <a:t>. </a:t>
            </a:r>
          </a:p>
        </p:txBody>
      </p:sp>
      <p:sp>
        <p:nvSpPr>
          <p:cNvPr id="7185" name="Text Box 17"/>
          <p:cNvSpPr txBox="1">
            <a:spLocks noChangeArrowheads="1"/>
          </p:cNvSpPr>
          <p:nvPr/>
        </p:nvSpPr>
        <p:spPr bwMode="auto">
          <a:xfrm>
            <a:off x="77788" y="2179638"/>
            <a:ext cx="84502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non-metal accepts these electrons into its outer energy level to become a </a:t>
            </a:r>
            <a:r>
              <a:rPr kumimoji="0" lang="en-US" b="1" i="1"/>
              <a:t>negative ion</a:t>
            </a:r>
            <a:r>
              <a:rPr kumimoji="0" lang="en-US"/>
              <a:t>.</a:t>
            </a:r>
          </a:p>
        </p:txBody>
      </p:sp>
      <p:pic>
        <p:nvPicPr>
          <p:cNvPr id="7186" name="Picture 18"/>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943100" y="2928938"/>
            <a:ext cx="6719888" cy="292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8" name="Text Box 20"/>
          <p:cNvSpPr txBox="1">
            <a:spLocks noChangeArrowheads="1"/>
          </p:cNvSpPr>
          <p:nvPr/>
        </p:nvSpPr>
        <p:spPr bwMode="auto">
          <a:xfrm>
            <a:off x="796925" y="3190875"/>
            <a:ext cx="203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For example:</a:t>
            </a:r>
          </a:p>
        </p:txBody>
      </p:sp>
      <p:sp>
        <p:nvSpPr>
          <p:cNvPr id="7189" name="Text Box 21"/>
          <p:cNvSpPr txBox="1">
            <a:spLocks noChangeArrowheads="1"/>
          </p:cNvSpPr>
          <p:nvPr/>
        </p:nvSpPr>
        <p:spPr bwMode="auto">
          <a:xfrm>
            <a:off x="77788" y="5797550"/>
            <a:ext cx="90662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positively charged sodium ion is attracted to the negatively charged chloride ion. This attraction is called an </a:t>
            </a:r>
            <a:r>
              <a:rPr kumimoji="0" lang="en-US" b="1">
                <a:solidFill>
                  <a:srgbClr val="FF0000"/>
                </a:solidFill>
              </a:rPr>
              <a:t>ionic bond</a:t>
            </a:r>
            <a:r>
              <a:rPr kumimoji="0" lang="en-US"/>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8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8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1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4" grpId="0"/>
      <p:bldP spid="7185" grpId="0"/>
      <p:bldP spid="7188" grpId="0"/>
      <p:bldP spid="718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81000" y="304800"/>
            <a:ext cx="8534400" cy="1143000"/>
          </a:xfrm>
          <a:ln w="38100">
            <a:solidFill>
              <a:schemeClr val="hlink"/>
            </a:solidFill>
            <a:miter lim="800000"/>
            <a:headEnd/>
            <a:tailEnd/>
          </a:ln>
        </p:spPr>
        <p:txBody>
          <a:bodyPr/>
          <a:lstStyle/>
          <a:p>
            <a:pPr eaLnBrk="1" hangingPunct="1"/>
            <a:r>
              <a:rPr lang="en-US" sz="4000" b="1" smtClean="0"/>
              <a:t>Names of Variable Ions</a:t>
            </a:r>
            <a:endParaRPr lang="en-US" smtClean="0"/>
          </a:p>
        </p:txBody>
      </p:sp>
      <p:sp>
        <p:nvSpPr>
          <p:cNvPr id="22531" name="Rectangle 3"/>
          <p:cNvSpPr>
            <a:spLocks noGrp="1" noChangeArrowheads="1"/>
          </p:cNvSpPr>
          <p:nvPr>
            <p:ph type="body" idx="1"/>
          </p:nvPr>
        </p:nvSpPr>
        <p:spPr>
          <a:xfrm>
            <a:off x="228600" y="1600200"/>
            <a:ext cx="8915400" cy="5029200"/>
          </a:xfrm>
        </p:spPr>
        <p:txBody>
          <a:bodyPr/>
          <a:lstStyle/>
          <a:p>
            <a:pPr eaLnBrk="1" hangingPunct="1">
              <a:lnSpc>
                <a:spcPct val="90000"/>
              </a:lnSpc>
              <a:buFontTx/>
              <a:buNone/>
            </a:pPr>
            <a:r>
              <a:rPr lang="en-US" b="1" smtClean="0"/>
              <a:t>	Use a roman number after the name of a metal that forms two or more ions</a:t>
            </a:r>
          </a:p>
          <a:p>
            <a:pPr eaLnBrk="1" hangingPunct="1">
              <a:lnSpc>
                <a:spcPct val="70000"/>
              </a:lnSpc>
              <a:buFontTx/>
              <a:buNone/>
            </a:pPr>
            <a:r>
              <a:rPr lang="en-US" b="1" smtClean="0"/>
              <a:t>		</a:t>
            </a:r>
            <a:r>
              <a:rPr lang="en-US" b="1" smtClean="0">
                <a:solidFill>
                  <a:srgbClr val="FF0000"/>
                </a:solidFill>
              </a:rPr>
              <a:t>Transition metals and </a:t>
            </a:r>
          </a:p>
          <a:p>
            <a:pPr eaLnBrk="1" hangingPunct="1">
              <a:lnSpc>
                <a:spcPct val="60000"/>
              </a:lnSpc>
              <a:buFontTx/>
              <a:buNone/>
            </a:pPr>
            <a:r>
              <a:rPr lang="en-US" b="1" smtClean="0">
                <a:solidFill>
                  <a:srgbClr val="FF0000"/>
                </a:solidFill>
              </a:rPr>
              <a:t>		the metals in groups 4A and 5A </a:t>
            </a:r>
          </a:p>
          <a:p>
            <a:pPr eaLnBrk="1" hangingPunct="1">
              <a:buFontTx/>
              <a:buNone/>
            </a:pPr>
            <a:r>
              <a:rPr lang="en-US" sz="4000" b="1" smtClean="0"/>
              <a:t>	</a:t>
            </a:r>
            <a:r>
              <a:rPr lang="en-US" sz="3000" b="1" smtClean="0"/>
              <a:t>FeCl</a:t>
            </a:r>
            <a:r>
              <a:rPr lang="en-US" sz="3000" b="1" baseline="-25000" smtClean="0"/>
              <a:t>3</a:t>
            </a:r>
            <a:r>
              <a:rPr lang="en-US" sz="2800" b="1" baseline="-25000" smtClean="0"/>
              <a:t>		</a:t>
            </a:r>
            <a:r>
              <a:rPr lang="en-US" sz="2800" b="1" smtClean="0"/>
              <a:t>(Fe</a:t>
            </a:r>
            <a:r>
              <a:rPr lang="en-US" sz="2800" b="1" baseline="30000" smtClean="0"/>
              <a:t>3+</a:t>
            </a:r>
            <a:r>
              <a:rPr lang="en-US" sz="2800" b="1" smtClean="0"/>
              <a:t>)</a:t>
            </a:r>
            <a:r>
              <a:rPr lang="en-US" sz="2800" b="1" baseline="30000" smtClean="0"/>
              <a:t> </a:t>
            </a:r>
            <a:r>
              <a:rPr lang="en-US" sz="2800" b="1" smtClean="0"/>
              <a:t>	iron (III) chloride	</a:t>
            </a:r>
          </a:p>
          <a:p>
            <a:pPr eaLnBrk="1" hangingPunct="1">
              <a:buFontTx/>
              <a:buNone/>
            </a:pPr>
            <a:r>
              <a:rPr lang="en-US" sz="2800" b="1" smtClean="0"/>
              <a:t>	CuCl	 	(Cu</a:t>
            </a:r>
            <a:r>
              <a:rPr lang="en-US" sz="2800" b="1" baseline="30000" smtClean="0"/>
              <a:t>+</a:t>
            </a:r>
            <a:r>
              <a:rPr lang="en-US" sz="2800" b="1" smtClean="0"/>
              <a:t> ) 	copper (I) chloride</a:t>
            </a:r>
          </a:p>
          <a:p>
            <a:pPr eaLnBrk="1" hangingPunct="1">
              <a:buFontTx/>
              <a:buNone/>
            </a:pPr>
            <a:r>
              <a:rPr lang="en-US" sz="2800" b="1" smtClean="0"/>
              <a:t>	SnF</a:t>
            </a:r>
            <a:r>
              <a:rPr lang="en-US" sz="2800" b="1" baseline="-25000" smtClean="0"/>
              <a:t>4</a:t>
            </a:r>
            <a:r>
              <a:rPr lang="en-US" sz="2800" b="1" smtClean="0"/>
              <a:t>          	(Sn</a:t>
            </a:r>
            <a:r>
              <a:rPr lang="en-US" sz="2800" b="1" baseline="30000" smtClean="0"/>
              <a:t>4+</a:t>
            </a:r>
            <a:r>
              <a:rPr lang="en-US" sz="2800" b="1" smtClean="0"/>
              <a:t>)</a:t>
            </a:r>
            <a:r>
              <a:rPr lang="en-US" sz="2800" b="1" baseline="30000" smtClean="0"/>
              <a:t> </a:t>
            </a:r>
            <a:r>
              <a:rPr lang="en-US" sz="2800" b="1" smtClean="0"/>
              <a:t>	tin (IV) fluoride</a:t>
            </a:r>
          </a:p>
          <a:p>
            <a:pPr eaLnBrk="1" hangingPunct="1">
              <a:buFontTx/>
              <a:buNone/>
            </a:pPr>
            <a:r>
              <a:rPr lang="en-US" sz="2800" b="1" smtClean="0"/>
              <a:t>	PbCl</a:t>
            </a:r>
            <a:r>
              <a:rPr lang="en-US" sz="2800" b="1" baseline="-25000" smtClean="0"/>
              <a:t>2</a:t>
            </a:r>
            <a:r>
              <a:rPr lang="en-US" sz="2800" b="1" smtClean="0"/>
              <a:t>        	(Pb</a:t>
            </a:r>
            <a:r>
              <a:rPr lang="en-US" sz="2800" b="1" baseline="30000" smtClean="0"/>
              <a:t>2+</a:t>
            </a:r>
            <a:r>
              <a:rPr lang="en-US" sz="2800" b="1" smtClean="0"/>
              <a:t>)		lead (II) chloride</a:t>
            </a:r>
          </a:p>
          <a:p>
            <a:pPr eaLnBrk="1" hangingPunct="1">
              <a:buFontTx/>
              <a:buNone/>
            </a:pPr>
            <a:r>
              <a:rPr lang="en-US" sz="2800" b="1" smtClean="0"/>
              <a:t>   	Fe</a:t>
            </a:r>
            <a:r>
              <a:rPr lang="en-US" sz="2800" b="1" baseline="-25000" smtClean="0"/>
              <a:t>2</a:t>
            </a:r>
            <a:r>
              <a:rPr lang="en-US" sz="2800" b="1" smtClean="0"/>
              <a:t>S</a:t>
            </a:r>
            <a:r>
              <a:rPr lang="en-US" sz="2800" b="1" baseline="-25000" smtClean="0"/>
              <a:t>3</a:t>
            </a:r>
            <a:r>
              <a:rPr lang="en-US" sz="2800" b="1" smtClean="0"/>
              <a:t>	        	(Fe</a:t>
            </a:r>
            <a:r>
              <a:rPr lang="en-US" sz="2800" b="1" baseline="30000" smtClean="0"/>
              <a:t>3+</a:t>
            </a:r>
            <a:r>
              <a:rPr lang="en-US" sz="2800" b="1" smtClean="0"/>
              <a:t>)		iron (III) sulfide</a:t>
            </a:r>
          </a:p>
          <a:p>
            <a:pPr eaLnBrk="1" hangingPunct="1">
              <a:buFontTx/>
              <a:buNone/>
            </a:pPr>
            <a:endParaRPr lang="en-US" sz="2800" smtClean="0"/>
          </a:p>
          <a:p>
            <a:pPr eaLnBrk="1" hangingPunct="1"/>
            <a:endParaRPr lang="en-US" sz="280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28600"/>
            <a:ext cx="8077200" cy="1143000"/>
          </a:xfrm>
          <a:ln w="38100">
            <a:solidFill>
              <a:schemeClr val="hlink"/>
            </a:solidFill>
            <a:miter lim="800000"/>
            <a:headEnd/>
            <a:tailEnd/>
          </a:ln>
        </p:spPr>
        <p:txBody>
          <a:bodyPr/>
          <a:lstStyle/>
          <a:p>
            <a:pPr eaLnBrk="1" hangingPunct="1"/>
            <a:r>
              <a:rPr lang="en-US" sz="4000" b="1" smtClean="0"/>
              <a:t>Learning Check </a:t>
            </a:r>
            <a:endParaRPr lang="en-US" smtClean="0"/>
          </a:p>
        </p:txBody>
      </p:sp>
      <p:sp>
        <p:nvSpPr>
          <p:cNvPr id="23555" name="Rectangle 3"/>
          <p:cNvSpPr>
            <a:spLocks noGrp="1" noChangeArrowheads="1"/>
          </p:cNvSpPr>
          <p:nvPr>
            <p:ph type="body" idx="1"/>
          </p:nvPr>
        </p:nvSpPr>
        <p:spPr>
          <a:xfrm>
            <a:off x="304800" y="1371600"/>
            <a:ext cx="8534400" cy="5257800"/>
          </a:xfrm>
        </p:spPr>
        <p:txBody>
          <a:bodyPr/>
          <a:lstStyle/>
          <a:p>
            <a:pPr eaLnBrk="1" hangingPunct="1">
              <a:lnSpc>
                <a:spcPct val="120000"/>
              </a:lnSpc>
              <a:buClr>
                <a:schemeClr val="hlink"/>
              </a:buClr>
              <a:buSzPct val="115000"/>
              <a:buFont typeface="Wingdings" pitchFamily="2" charset="2"/>
              <a:buNone/>
            </a:pPr>
            <a:r>
              <a:rPr lang="en-US" sz="2800" b="1" smtClean="0"/>
              <a:t>	Complete the names of the following binary compounds with variable metal ions:</a:t>
            </a:r>
          </a:p>
          <a:p>
            <a:pPr eaLnBrk="1" hangingPunct="1">
              <a:lnSpc>
                <a:spcPct val="150000"/>
              </a:lnSpc>
              <a:buFontTx/>
              <a:buNone/>
            </a:pPr>
            <a:r>
              <a:rPr lang="en-US" sz="2800" b="1" smtClean="0"/>
              <a:t>	FeBr</a:t>
            </a:r>
            <a:r>
              <a:rPr lang="en-US" sz="2800" b="1" baseline="-25000" smtClean="0"/>
              <a:t>2</a:t>
            </a:r>
            <a:r>
              <a:rPr lang="en-US" sz="2800" b="1" smtClean="0"/>
              <a:t>		iron (_____) bromide</a:t>
            </a:r>
          </a:p>
          <a:p>
            <a:pPr eaLnBrk="1" hangingPunct="1">
              <a:lnSpc>
                <a:spcPct val="150000"/>
              </a:lnSpc>
              <a:buFontTx/>
              <a:buNone/>
            </a:pPr>
            <a:r>
              <a:rPr lang="en-US" sz="2800" b="1" smtClean="0"/>
              <a:t>	Cu</a:t>
            </a:r>
            <a:r>
              <a:rPr lang="en-US" sz="2800" b="1" baseline="-25000" smtClean="0"/>
              <a:t>2</a:t>
            </a:r>
            <a:r>
              <a:rPr lang="en-US" sz="2800" b="1" smtClean="0"/>
              <a:t>O		copper (_____) oxide</a:t>
            </a:r>
          </a:p>
          <a:p>
            <a:pPr eaLnBrk="1" hangingPunct="1">
              <a:lnSpc>
                <a:spcPct val="150000"/>
              </a:lnSpc>
              <a:buFontTx/>
              <a:buNone/>
            </a:pPr>
            <a:r>
              <a:rPr lang="en-US" sz="2800" b="1" smtClean="0"/>
              <a:t>	SnCl</a:t>
            </a:r>
            <a:r>
              <a:rPr lang="en-US" sz="2800" b="1" baseline="-25000" smtClean="0"/>
              <a:t>4</a:t>
            </a:r>
            <a:r>
              <a:rPr lang="en-US" sz="2800" b="1" smtClean="0"/>
              <a:t>		___(_____ ) ______________</a:t>
            </a:r>
          </a:p>
          <a:p>
            <a:pPr eaLnBrk="1" hangingPunct="1">
              <a:lnSpc>
                <a:spcPct val="150000"/>
              </a:lnSpc>
              <a:buFontTx/>
              <a:buNone/>
            </a:pPr>
            <a:r>
              <a:rPr lang="en-US" sz="2800" b="1" smtClean="0"/>
              <a:t>   Fe</a:t>
            </a:r>
            <a:r>
              <a:rPr lang="en-US" sz="2800" b="1" baseline="-25000" smtClean="0"/>
              <a:t>2</a:t>
            </a:r>
            <a:r>
              <a:rPr lang="en-US" sz="2800" b="1" smtClean="0"/>
              <a:t>O</a:t>
            </a:r>
            <a:r>
              <a:rPr lang="en-US" sz="2800" b="1" baseline="-25000" smtClean="0"/>
              <a:t>3</a:t>
            </a:r>
            <a:r>
              <a:rPr lang="en-US" sz="2800" b="1" smtClean="0"/>
              <a:t>		________________________</a:t>
            </a:r>
          </a:p>
          <a:p>
            <a:pPr eaLnBrk="1" hangingPunct="1">
              <a:lnSpc>
                <a:spcPct val="150000"/>
              </a:lnSpc>
              <a:buFontTx/>
              <a:buNone/>
            </a:pPr>
            <a:r>
              <a:rPr lang="en-US" sz="2800" b="1" smtClean="0"/>
              <a:t>	CuS		________________________</a:t>
            </a:r>
          </a:p>
          <a:p>
            <a:pPr eaLnBrk="1" hangingPunct="1">
              <a:lnSpc>
                <a:spcPct val="150000"/>
              </a:lnSpc>
              <a:buFontTx/>
              <a:buNone/>
            </a:pPr>
            <a:endParaRPr lang="en-US" sz="2800" b="1" smtClean="0"/>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762000" y="228600"/>
            <a:ext cx="8077200" cy="1143000"/>
          </a:xfrm>
          <a:ln w="38100">
            <a:solidFill>
              <a:schemeClr val="hlink"/>
            </a:solidFill>
            <a:miter lim="800000"/>
            <a:headEnd/>
            <a:tailEnd/>
          </a:ln>
        </p:spPr>
        <p:txBody>
          <a:bodyPr/>
          <a:lstStyle/>
          <a:p>
            <a:pPr eaLnBrk="1" hangingPunct="1"/>
            <a:r>
              <a:rPr lang="en-US" sz="4000" b="1" smtClean="0"/>
              <a:t>Solution  </a:t>
            </a:r>
            <a:endParaRPr lang="en-US" smtClean="0"/>
          </a:p>
        </p:txBody>
      </p:sp>
      <p:sp>
        <p:nvSpPr>
          <p:cNvPr id="24579" name="Rectangle 3"/>
          <p:cNvSpPr>
            <a:spLocks noGrp="1" noChangeArrowheads="1"/>
          </p:cNvSpPr>
          <p:nvPr>
            <p:ph type="body" idx="1"/>
          </p:nvPr>
        </p:nvSpPr>
        <p:spPr>
          <a:xfrm>
            <a:off x="304800" y="1371600"/>
            <a:ext cx="8534400" cy="5257800"/>
          </a:xfrm>
        </p:spPr>
        <p:txBody>
          <a:bodyPr/>
          <a:lstStyle/>
          <a:p>
            <a:pPr eaLnBrk="1" hangingPunct="1">
              <a:lnSpc>
                <a:spcPct val="120000"/>
              </a:lnSpc>
              <a:buClr>
                <a:schemeClr val="hlink"/>
              </a:buClr>
              <a:buSzPct val="115000"/>
              <a:buFont typeface="Wingdings" pitchFamily="2" charset="2"/>
              <a:buNone/>
            </a:pPr>
            <a:r>
              <a:rPr lang="en-US" sz="2800" b="1" smtClean="0"/>
              <a:t>	Complete the names of the following binary compounds with variable metal ions:</a:t>
            </a:r>
          </a:p>
          <a:p>
            <a:pPr eaLnBrk="1" hangingPunct="1">
              <a:lnSpc>
                <a:spcPct val="150000"/>
              </a:lnSpc>
              <a:buFontTx/>
              <a:buNone/>
            </a:pPr>
            <a:r>
              <a:rPr lang="en-US" sz="2800" b="1" smtClean="0"/>
              <a:t>	FeBr</a:t>
            </a:r>
            <a:r>
              <a:rPr lang="en-US" sz="2800" b="1" baseline="-25000" smtClean="0"/>
              <a:t>2</a:t>
            </a:r>
            <a:r>
              <a:rPr lang="en-US" sz="2800" b="1" smtClean="0"/>
              <a:t>		iron (</a:t>
            </a:r>
            <a:r>
              <a:rPr lang="en-US" sz="2800" b="1" smtClean="0">
                <a:solidFill>
                  <a:srgbClr val="FF0000"/>
                </a:solidFill>
              </a:rPr>
              <a:t> II </a:t>
            </a:r>
            <a:r>
              <a:rPr lang="en-US" sz="2800" b="1" smtClean="0"/>
              <a:t>) bromide</a:t>
            </a:r>
          </a:p>
          <a:p>
            <a:pPr eaLnBrk="1" hangingPunct="1">
              <a:lnSpc>
                <a:spcPct val="150000"/>
              </a:lnSpc>
              <a:buFontTx/>
              <a:buNone/>
            </a:pPr>
            <a:r>
              <a:rPr lang="en-US" sz="2800" b="1" smtClean="0"/>
              <a:t>	Cu</a:t>
            </a:r>
            <a:r>
              <a:rPr lang="en-US" sz="2800" b="1" baseline="-25000" smtClean="0"/>
              <a:t>2</a:t>
            </a:r>
            <a:r>
              <a:rPr lang="en-US" sz="2800" b="1" smtClean="0"/>
              <a:t>O		copper (</a:t>
            </a:r>
            <a:r>
              <a:rPr lang="en-US" sz="2800" b="1" smtClean="0">
                <a:solidFill>
                  <a:schemeClr val="accent1"/>
                </a:solidFill>
              </a:rPr>
              <a:t> </a:t>
            </a:r>
            <a:r>
              <a:rPr lang="en-US" sz="2800" b="1" smtClean="0">
                <a:solidFill>
                  <a:srgbClr val="FF0000"/>
                </a:solidFill>
              </a:rPr>
              <a:t>I</a:t>
            </a:r>
            <a:r>
              <a:rPr lang="en-US" sz="2800" b="1" smtClean="0">
                <a:solidFill>
                  <a:schemeClr val="accent1"/>
                </a:solidFill>
              </a:rPr>
              <a:t> </a:t>
            </a:r>
            <a:r>
              <a:rPr lang="en-US" sz="2800" b="1" smtClean="0"/>
              <a:t>) oxide</a:t>
            </a:r>
          </a:p>
          <a:p>
            <a:pPr eaLnBrk="1" hangingPunct="1">
              <a:lnSpc>
                <a:spcPct val="150000"/>
              </a:lnSpc>
              <a:buFontTx/>
              <a:buNone/>
            </a:pPr>
            <a:r>
              <a:rPr lang="en-US" sz="2800" b="1" smtClean="0"/>
              <a:t>	SnCl</a:t>
            </a:r>
            <a:r>
              <a:rPr lang="en-US" sz="2800" b="1" baseline="-25000" smtClean="0"/>
              <a:t>4</a:t>
            </a:r>
            <a:r>
              <a:rPr lang="en-US" sz="2800" b="1" smtClean="0">
                <a:solidFill>
                  <a:srgbClr val="FF0000"/>
                </a:solidFill>
              </a:rPr>
              <a:t>		tin (IV) chloride</a:t>
            </a:r>
          </a:p>
          <a:p>
            <a:pPr eaLnBrk="1" hangingPunct="1">
              <a:lnSpc>
                <a:spcPct val="150000"/>
              </a:lnSpc>
              <a:buFontTx/>
              <a:buNone/>
            </a:pPr>
            <a:r>
              <a:rPr lang="en-US" sz="2800" b="1" smtClean="0"/>
              <a:t>   Fe</a:t>
            </a:r>
            <a:r>
              <a:rPr lang="en-US" sz="2800" b="1" baseline="-25000" smtClean="0"/>
              <a:t>2</a:t>
            </a:r>
            <a:r>
              <a:rPr lang="en-US" sz="2800" b="1" smtClean="0"/>
              <a:t>O</a:t>
            </a:r>
            <a:r>
              <a:rPr lang="en-US" sz="2800" b="1" baseline="-25000" smtClean="0"/>
              <a:t>3</a:t>
            </a:r>
            <a:r>
              <a:rPr lang="en-US" sz="2800" b="1" smtClean="0"/>
              <a:t>		</a:t>
            </a:r>
            <a:r>
              <a:rPr lang="en-US" sz="2800" b="1" smtClean="0">
                <a:solidFill>
                  <a:srgbClr val="FF0000"/>
                </a:solidFill>
              </a:rPr>
              <a:t>iron (III) oxide</a:t>
            </a:r>
          </a:p>
          <a:p>
            <a:pPr eaLnBrk="1" hangingPunct="1">
              <a:lnSpc>
                <a:spcPct val="150000"/>
              </a:lnSpc>
              <a:buFontTx/>
              <a:buNone/>
            </a:pPr>
            <a:r>
              <a:rPr lang="en-US" sz="2800" b="1" smtClean="0"/>
              <a:t>	CuS		</a:t>
            </a:r>
            <a:r>
              <a:rPr lang="en-US" sz="2800" b="1" smtClean="0">
                <a:solidFill>
                  <a:srgbClr val="FF0000"/>
                </a:solidFill>
              </a:rPr>
              <a:t>copper (II) sulfide</a:t>
            </a:r>
          </a:p>
          <a:p>
            <a:pPr eaLnBrk="1" hangingPunct="1">
              <a:lnSpc>
                <a:spcPct val="150000"/>
              </a:lnSpc>
              <a:buFontTx/>
              <a:buNone/>
            </a:pPr>
            <a:endParaRPr lang="en-US" sz="2800" b="1" smtClean="0">
              <a:solidFill>
                <a:srgbClr val="FF0000"/>
              </a:solidFill>
            </a:endParaRPr>
          </a:p>
          <a:p>
            <a:pPr eaLnBrk="1" hangingPunct="1">
              <a:buFontTx/>
              <a:buNone/>
            </a:pPr>
            <a:endParaRPr lang="en-US" sz="28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1000" y="304800"/>
            <a:ext cx="8458200" cy="914400"/>
          </a:xfrm>
          <a:ln w="38100">
            <a:solidFill>
              <a:schemeClr val="hlink"/>
            </a:solidFill>
            <a:miter lim="800000"/>
            <a:headEnd/>
            <a:tailEnd/>
          </a:ln>
        </p:spPr>
        <p:txBody>
          <a:bodyPr/>
          <a:lstStyle/>
          <a:p>
            <a:pPr eaLnBrk="1" hangingPunct="1"/>
            <a:r>
              <a:rPr lang="en-US" sz="4000" b="1" smtClean="0"/>
              <a:t>Learning Check </a:t>
            </a:r>
            <a:endParaRPr lang="en-US" smtClean="0"/>
          </a:p>
        </p:txBody>
      </p:sp>
      <p:sp>
        <p:nvSpPr>
          <p:cNvPr id="25603" name="Rectangle 3"/>
          <p:cNvSpPr>
            <a:spLocks noGrp="1" noChangeArrowheads="1"/>
          </p:cNvSpPr>
          <p:nvPr>
            <p:ph type="body" idx="1"/>
          </p:nvPr>
        </p:nvSpPr>
        <p:spPr>
          <a:xfrm>
            <a:off x="381000" y="1371600"/>
            <a:ext cx="8229600" cy="5257800"/>
          </a:xfrm>
        </p:spPr>
        <p:txBody>
          <a:bodyPr/>
          <a:lstStyle/>
          <a:p>
            <a:pPr eaLnBrk="1" hangingPunct="1">
              <a:lnSpc>
                <a:spcPct val="90000"/>
              </a:lnSpc>
              <a:buFontTx/>
              <a:buNone/>
            </a:pPr>
            <a:r>
              <a:rPr lang="en-US" sz="2800" b="1" smtClean="0"/>
              <a:t>Name the following compounds:</a:t>
            </a:r>
          </a:p>
          <a:p>
            <a:pPr eaLnBrk="1" hangingPunct="1">
              <a:lnSpc>
                <a:spcPct val="90000"/>
              </a:lnSpc>
              <a:buFontTx/>
              <a:buNone/>
            </a:pPr>
            <a:r>
              <a:rPr lang="en-US" sz="2800" b="1" smtClean="0"/>
              <a:t>A.  	CaO</a:t>
            </a:r>
          </a:p>
          <a:p>
            <a:pPr eaLnBrk="1" hangingPunct="1">
              <a:lnSpc>
                <a:spcPct val="90000"/>
              </a:lnSpc>
              <a:buFontTx/>
              <a:buNone/>
            </a:pPr>
            <a:r>
              <a:rPr lang="en-US" sz="2800" b="1" smtClean="0"/>
              <a:t>		</a:t>
            </a:r>
            <a:r>
              <a:rPr lang="en-US" sz="2800" b="1" smtClean="0">
                <a:solidFill>
                  <a:srgbClr val="FF0000"/>
                </a:solidFill>
              </a:rPr>
              <a:t>1)  calcium oxide	2) calcium(I) oxide</a:t>
            </a:r>
          </a:p>
          <a:p>
            <a:pPr eaLnBrk="1" hangingPunct="1">
              <a:lnSpc>
                <a:spcPct val="90000"/>
              </a:lnSpc>
              <a:buFontTx/>
              <a:buNone/>
            </a:pPr>
            <a:r>
              <a:rPr lang="en-US" sz="2800" b="1" smtClean="0">
                <a:solidFill>
                  <a:srgbClr val="FF0000"/>
                </a:solidFill>
              </a:rPr>
              <a:t>		3)  calcium (II) oxide</a:t>
            </a:r>
          </a:p>
          <a:p>
            <a:pPr eaLnBrk="1" hangingPunct="1">
              <a:lnSpc>
                <a:spcPct val="30000"/>
              </a:lnSpc>
              <a:buFontTx/>
              <a:buNone/>
            </a:pPr>
            <a:endParaRPr lang="en-US" sz="2800" b="1" smtClean="0">
              <a:solidFill>
                <a:srgbClr val="FF0000"/>
              </a:solidFill>
            </a:endParaRPr>
          </a:p>
          <a:p>
            <a:pPr eaLnBrk="1" hangingPunct="1">
              <a:lnSpc>
                <a:spcPct val="90000"/>
              </a:lnSpc>
              <a:buFontTx/>
              <a:buNone/>
            </a:pPr>
            <a:r>
              <a:rPr lang="en-US" sz="2800" b="1" smtClean="0"/>
              <a:t>B.  	SnCl</a:t>
            </a:r>
            <a:r>
              <a:rPr lang="en-US" sz="2800" b="1" baseline="-25000" smtClean="0"/>
              <a:t>4</a:t>
            </a:r>
            <a:r>
              <a:rPr lang="en-US" sz="2800" b="1" smtClean="0"/>
              <a:t>		 	</a:t>
            </a:r>
          </a:p>
          <a:p>
            <a:pPr eaLnBrk="1" hangingPunct="1">
              <a:lnSpc>
                <a:spcPct val="90000"/>
              </a:lnSpc>
              <a:buFontTx/>
              <a:buNone/>
            </a:pPr>
            <a:r>
              <a:rPr lang="en-US" sz="2800" b="1" smtClean="0"/>
              <a:t>	</a:t>
            </a:r>
            <a:r>
              <a:rPr lang="en-US" sz="2800" b="1" smtClean="0">
                <a:solidFill>
                  <a:srgbClr val="FF0000"/>
                </a:solidFill>
              </a:rPr>
              <a:t>	1)  tin tetrachloride	2) tin(II) chloride  </a:t>
            </a:r>
          </a:p>
          <a:p>
            <a:pPr eaLnBrk="1" hangingPunct="1">
              <a:lnSpc>
                <a:spcPct val="90000"/>
              </a:lnSpc>
              <a:buFontTx/>
              <a:buNone/>
            </a:pPr>
            <a:r>
              <a:rPr lang="en-US" sz="2800" b="1" smtClean="0">
                <a:solidFill>
                  <a:srgbClr val="FF0000"/>
                </a:solidFill>
              </a:rPr>
              <a:t>		3)  tin(IV) chloride</a:t>
            </a:r>
          </a:p>
          <a:p>
            <a:pPr eaLnBrk="1" hangingPunct="1">
              <a:lnSpc>
                <a:spcPct val="40000"/>
              </a:lnSpc>
              <a:buFontTx/>
              <a:buNone/>
            </a:pPr>
            <a:endParaRPr lang="en-US" sz="2800" b="1" smtClean="0">
              <a:solidFill>
                <a:srgbClr val="FF0000"/>
              </a:solidFill>
            </a:endParaRPr>
          </a:p>
          <a:p>
            <a:pPr eaLnBrk="1" hangingPunct="1">
              <a:lnSpc>
                <a:spcPct val="90000"/>
              </a:lnSpc>
              <a:buFontTx/>
              <a:buNone/>
            </a:pPr>
            <a:r>
              <a:rPr lang="en-US" sz="2800" b="1" smtClean="0"/>
              <a:t>C.  Co</a:t>
            </a:r>
            <a:r>
              <a:rPr lang="en-US" sz="2800" b="1" baseline="-25000" smtClean="0"/>
              <a:t>2</a:t>
            </a:r>
            <a:r>
              <a:rPr lang="en-US" sz="2800" b="1" smtClean="0"/>
              <a:t>O</a:t>
            </a:r>
            <a:r>
              <a:rPr lang="en-US" sz="2800" b="1" baseline="-25000" smtClean="0"/>
              <a:t>3</a:t>
            </a:r>
          </a:p>
          <a:p>
            <a:pPr eaLnBrk="1" hangingPunct="1">
              <a:lnSpc>
                <a:spcPct val="60000"/>
              </a:lnSpc>
              <a:buFontTx/>
              <a:buNone/>
            </a:pPr>
            <a:r>
              <a:rPr lang="en-US" sz="2800" b="1" smtClean="0"/>
              <a:t>		</a:t>
            </a:r>
            <a:r>
              <a:rPr lang="en-US" sz="2800" b="1" smtClean="0">
                <a:solidFill>
                  <a:srgbClr val="FF0000"/>
                </a:solidFill>
              </a:rPr>
              <a:t>1)  cobalt oxide	    	2) cobalt (III) oxide</a:t>
            </a:r>
          </a:p>
          <a:p>
            <a:pPr eaLnBrk="1" hangingPunct="1">
              <a:lnSpc>
                <a:spcPct val="60000"/>
              </a:lnSpc>
              <a:buFontTx/>
              <a:buNone/>
            </a:pPr>
            <a:r>
              <a:rPr lang="en-US" sz="4000" smtClean="0">
                <a:solidFill>
                  <a:srgbClr val="FF0000"/>
                </a:solidFill>
              </a:rPr>
              <a:t>		</a:t>
            </a:r>
            <a:r>
              <a:rPr lang="en-US" sz="2800" b="1" smtClean="0">
                <a:solidFill>
                  <a:srgbClr val="FF0000"/>
                </a:solidFill>
              </a:rPr>
              <a:t>3)  cobalt trioxide</a:t>
            </a:r>
            <a:endParaRPr lang="en-US" sz="3000" b="1" smtClean="0">
              <a:solidFill>
                <a:srgbClr val="FF0000"/>
              </a:solidFill>
            </a:endParaRPr>
          </a:p>
          <a:p>
            <a:pPr lvl="4" eaLnBrk="1" hangingPunct="1">
              <a:lnSpc>
                <a:spcPct val="90000"/>
              </a:lnSpc>
              <a:buFontTx/>
              <a:buNone/>
            </a:pPr>
            <a:endParaRPr lang="en-US" sz="2800" smtClean="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304800"/>
            <a:ext cx="8458200" cy="1143000"/>
          </a:xfrm>
          <a:ln w="38100">
            <a:solidFill>
              <a:schemeClr val="hlink"/>
            </a:solidFill>
            <a:miter lim="800000"/>
            <a:headEnd/>
            <a:tailEnd/>
          </a:ln>
        </p:spPr>
        <p:txBody>
          <a:bodyPr/>
          <a:lstStyle/>
          <a:p>
            <a:pPr eaLnBrk="1" hangingPunct="1"/>
            <a:r>
              <a:rPr lang="en-US" sz="4000" b="1" smtClean="0"/>
              <a:t>Solution </a:t>
            </a:r>
            <a:endParaRPr lang="en-US" smtClean="0"/>
          </a:p>
        </p:txBody>
      </p:sp>
      <p:sp>
        <p:nvSpPr>
          <p:cNvPr id="26627" name="Rectangle 3"/>
          <p:cNvSpPr>
            <a:spLocks noGrp="1" noChangeArrowheads="1"/>
          </p:cNvSpPr>
          <p:nvPr>
            <p:ph type="body" idx="1"/>
          </p:nvPr>
        </p:nvSpPr>
        <p:spPr>
          <a:xfrm>
            <a:off x="381000" y="1600200"/>
            <a:ext cx="8458200" cy="5029200"/>
          </a:xfrm>
        </p:spPr>
        <p:txBody>
          <a:bodyPr/>
          <a:lstStyle/>
          <a:p>
            <a:pPr eaLnBrk="1" hangingPunct="1">
              <a:buFontTx/>
              <a:buNone/>
            </a:pPr>
            <a:r>
              <a:rPr lang="en-US" sz="2800" b="1" smtClean="0"/>
              <a:t>Name the following compounds:</a:t>
            </a:r>
          </a:p>
          <a:p>
            <a:pPr eaLnBrk="1" hangingPunct="1">
              <a:buFontTx/>
              <a:buNone/>
            </a:pPr>
            <a:r>
              <a:rPr lang="en-US" sz="2800" b="1" smtClean="0"/>
              <a:t>A.     	CaO	</a:t>
            </a:r>
            <a:r>
              <a:rPr lang="en-US" sz="2800" b="1" smtClean="0">
                <a:solidFill>
                  <a:srgbClr val="FF0000"/>
                </a:solidFill>
              </a:rPr>
              <a:t>		1)  calcium oxide</a:t>
            </a:r>
          </a:p>
          <a:p>
            <a:pPr eaLnBrk="1" hangingPunct="1">
              <a:buFontTx/>
              <a:buNone/>
            </a:pPr>
            <a:r>
              <a:rPr lang="en-US" sz="2800" b="1" smtClean="0">
                <a:solidFill>
                  <a:schemeClr val="accent1"/>
                </a:solidFill>
              </a:rPr>
              <a:t>					</a:t>
            </a:r>
            <a:endParaRPr lang="en-US" sz="2800" b="1" smtClean="0"/>
          </a:p>
          <a:p>
            <a:pPr eaLnBrk="1" hangingPunct="1">
              <a:buFontTx/>
              <a:buNone/>
            </a:pPr>
            <a:r>
              <a:rPr lang="en-US" sz="2800" b="1" smtClean="0"/>
              <a:t>B.     	SnCl</a:t>
            </a:r>
            <a:r>
              <a:rPr lang="en-US" sz="2800" b="1" baseline="-25000" smtClean="0"/>
              <a:t>4</a:t>
            </a:r>
            <a:r>
              <a:rPr lang="en-US" sz="2800" b="1" smtClean="0"/>
              <a:t>	</a:t>
            </a:r>
            <a:r>
              <a:rPr lang="en-US" sz="2800" b="1" smtClean="0">
                <a:solidFill>
                  <a:srgbClr val="FF0000"/>
                </a:solidFill>
              </a:rPr>
              <a:t>	 3)  tin(IV) chloride</a:t>
            </a:r>
          </a:p>
          <a:p>
            <a:pPr eaLnBrk="1" hangingPunct="1">
              <a:buFontTx/>
              <a:buNone/>
            </a:pPr>
            <a:endParaRPr lang="en-US" sz="2800" b="1" smtClean="0">
              <a:solidFill>
                <a:srgbClr val="FF0000"/>
              </a:solidFill>
            </a:endParaRPr>
          </a:p>
          <a:p>
            <a:pPr eaLnBrk="1" hangingPunct="1">
              <a:lnSpc>
                <a:spcPct val="120000"/>
              </a:lnSpc>
              <a:buFontTx/>
              <a:buNone/>
            </a:pPr>
            <a:r>
              <a:rPr lang="en-US" sz="2800" b="1" smtClean="0"/>
              <a:t>C.	Co</a:t>
            </a:r>
            <a:r>
              <a:rPr lang="en-US" sz="2800" b="1" baseline="-25000" smtClean="0"/>
              <a:t>2</a:t>
            </a:r>
            <a:r>
              <a:rPr lang="en-US" sz="2800" b="1" smtClean="0"/>
              <a:t>O</a:t>
            </a:r>
            <a:r>
              <a:rPr lang="en-US" sz="2800" b="1" baseline="-25000" smtClean="0"/>
              <a:t>3</a:t>
            </a:r>
            <a:r>
              <a:rPr lang="en-US" sz="2800" b="1" smtClean="0"/>
              <a:t>		</a:t>
            </a:r>
            <a:r>
              <a:rPr lang="en-US" sz="2800" b="1" smtClean="0">
                <a:solidFill>
                  <a:srgbClr val="FF0000"/>
                </a:solidFill>
              </a:rPr>
              <a:t>2)  cobalt (III) oxide</a:t>
            </a:r>
          </a:p>
          <a:p>
            <a:pPr lvl="4" eaLnBrk="1" hangingPunct="1">
              <a:lnSpc>
                <a:spcPct val="80000"/>
              </a:lnSpc>
              <a:buFontTx/>
              <a:buNone/>
            </a:pPr>
            <a:r>
              <a:rPr lang="en-US" smtClean="0">
                <a:solidFill>
                  <a:schemeClr val="accent1"/>
                </a:solidFill>
              </a:rPr>
              <a:t>		</a:t>
            </a:r>
            <a:r>
              <a:rPr lang="en-US" sz="2800" smtClean="0">
                <a:solidFill>
                  <a:schemeClr val="accent1"/>
                </a:solidFill>
              </a:rPr>
              <a:t>	</a:t>
            </a:r>
            <a:endParaRPr lang="en-US" smtClean="0">
              <a:solidFill>
                <a:schemeClr val="accent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WordArt 2"/>
          <p:cNvSpPr>
            <a:spLocks noChangeArrowheads="1" noChangeShapeType="1" noTextEdit="1"/>
          </p:cNvSpPr>
          <p:nvPr/>
        </p:nvSpPr>
        <p:spPr bwMode="auto">
          <a:xfrm>
            <a:off x="1038225" y="203200"/>
            <a:ext cx="7029450" cy="428625"/>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FF0000"/>
                    </a:gs>
                    <a:gs pos="50000">
                      <a:srgbClr val="FFF9F9"/>
                    </a:gs>
                    <a:gs pos="100000">
                      <a:srgbClr val="FF0000"/>
                    </a:gs>
                  </a:gsLst>
                  <a:lin ang="18900000" scaled="1"/>
                </a:gradFill>
                <a:effectLst>
                  <a:outerShdw dist="35921" dir="2700000" algn="ctr" rotWithShape="0">
                    <a:srgbClr val="990000"/>
                  </a:outerShdw>
                </a:effectLst>
                <a:latin typeface="Britannic Bold"/>
              </a:rPr>
              <a:t>Compounds With Multivalent Elements</a:t>
            </a:r>
          </a:p>
        </p:txBody>
      </p:sp>
      <p:sp>
        <p:nvSpPr>
          <p:cNvPr id="27651" name="Text Box 3"/>
          <p:cNvSpPr txBox="1">
            <a:spLocks noChangeArrowheads="1"/>
          </p:cNvSpPr>
          <p:nvPr/>
        </p:nvSpPr>
        <p:spPr bwMode="auto">
          <a:xfrm>
            <a:off x="115888" y="808038"/>
            <a:ext cx="8604250"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Ionic compounds with multivalent elements </a:t>
            </a:r>
            <a:r>
              <a:rPr lang="en-US"/>
              <a:t>must have Roman numerals after the name of the positive (metal) ion to indicate the charge on that ion.</a:t>
            </a:r>
          </a:p>
        </p:txBody>
      </p:sp>
      <p:graphicFrame>
        <p:nvGraphicFramePr>
          <p:cNvPr id="98308" name="Group 4"/>
          <p:cNvGraphicFramePr>
            <a:graphicFrameLocks noGrp="1"/>
          </p:cNvGraphicFramePr>
          <p:nvPr/>
        </p:nvGraphicFramePr>
        <p:xfrm>
          <a:off x="1154113" y="2116138"/>
          <a:ext cx="6797675" cy="3841750"/>
        </p:xfrm>
        <a:graphic>
          <a:graphicData uri="http://schemas.openxmlformats.org/drawingml/2006/table">
            <a:tbl>
              <a:tblPr/>
              <a:tblGrid>
                <a:gridCol w="3470275"/>
                <a:gridCol w="3327400"/>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7675" name="Text Box 27"/>
          <p:cNvSpPr txBox="1">
            <a:spLocks noChangeArrowheads="1"/>
          </p:cNvSpPr>
          <p:nvPr/>
        </p:nvSpPr>
        <p:spPr bwMode="auto">
          <a:xfrm>
            <a:off x="1376363" y="2698750"/>
            <a:ext cx="2540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iron(III) chloride</a:t>
            </a:r>
          </a:p>
        </p:txBody>
      </p:sp>
      <p:sp>
        <p:nvSpPr>
          <p:cNvPr id="98332" name="Text Box 28"/>
          <p:cNvSpPr txBox="1">
            <a:spLocks noChangeArrowheads="1"/>
          </p:cNvSpPr>
          <p:nvPr/>
        </p:nvSpPr>
        <p:spPr bwMode="auto">
          <a:xfrm>
            <a:off x="1376363" y="3390900"/>
            <a:ext cx="221138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lead(IV) oxide</a:t>
            </a:r>
          </a:p>
        </p:txBody>
      </p:sp>
      <p:sp>
        <p:nvSpPr>
          <p:cNvPr id="27677" name="Text Box 29"/>
          <p:cNvSpPr txBox="1">
            <a:spLocks noChangeArrowheads="1"/>
          </p:cNvSpPr>
          <p:nvPr/>
        </p:nvSpPr>
        <p:spPr bwMode="auto">
          <a:xfrm>
            <a:off x="1884363" y="4197350"/>
            <a:ext cx="2457450" cy="396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CA" sz="2000"/>
          </a:p>
        </p:txBody>
      </p:sp>
      <p:sp>
        <p:nvSpPr>
          <p:cNvPr id="27678" name="Text Box 30"/>
          <p:cNvSpPr txBox="1">
            <a:spLocks noChangeArrowheads="1"/>
          </p:cNvSpPr>
          <p:nvPr/>
        </p:nvSpPr>
        <p:spPr bwMode="auto">
          <a:xfrm>
            <a:off x="1376363" y="4081463"/>
            <a:ext cx="26352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a:t>nickel(III) sulfide</a:t>
            </a:r>
          </a:p>
        </p:txBody>
      </p:sp>
      <p:sp>
        <p:nvSpPr>
          <p:cNvPr id="98335" name="Text Box 31"/>
          <p:cNvSpPr txBox="1">
            <a:spLocks noChangeArrowheads="1"/>
          </p:cNvSpPr>
          <p:nvPr/>
        </p:nvSpPr>
        <p:spPr bwMode="auto">
          <a:xfrm>
            <a:off x="1376363" y="4760913"/>
            <a:ext cx="296386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copper(II) fluoride</a:t>
            </a:r>
          </a:p>
        </p:txBody>
      </p:sp>
      <p:sp>
        <p:nvSpPr>
          <p:cNvPr id="98336" name="Text Box 32"/>
          <p:cNvSpPr txBox="1">
            <a:spLocks noChangeArrowheads="1"/>
          </p:cNvSpPr>
          <p:nvPr/>
        </p:nvSpPr>
        <p:spPr bwMode="auto">
          <a:xfrm>
            <a:off x="1376363" y="5426075"/>
            <a:ext cx="3059112"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chromium(III) sulfide</a:t>
            </a:r>
          </a:p>
        </p:txBody>
      </p:sp>
      <p:graphicFrame>
        <p:nvGraphicFramePr>
          <p:cNvPr id="98337" name="Object 33"/>
          <p:cNvGraphicFramePr>
            <a:graphicFrameLocks noChangeAspect="1"/>
          </p:cNvGraphicFramePr>
          <p:nvPr/>
        </p:nvGraphicFramePr>
        <p:xfrm>
          <a:off x="5815013" y="2741613"/>
          <a:ext cx="1409700" cy="482600"/>
        </p:xfrm>
        <a:graphic>
          <a:graphicData uri="http://schemas.openxmlformats.org/presentationml/2006/ole">
            <mc:AlternateContent xmlns:mc="http://schemas.openxmlformats.org/markup-compatibility/2006">
              <mc:Choice xmlns:v="urn:schemas-microsoft-com:vml" Requires="v">
                <p:oleObj spid="_x0000_s27692" name="Equation" r:id="rId3" imgW="1409088" imgH="482391" progId="Equation.DSMT4">
                  <p:embed/>
                </p:oleObj>
              </mc:Choice>
              <mc:Fallback>
                <p:oleObj name="Equation" r:id="rId3" imgW="1409088" imgH="482391"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5013" y="2741613"/>
                        <a:ext cx="14097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82" name="Object 34"/>
          <p:cNvGraphicFramePr>
            <a:graphicFrameLocks noChangeAspect="1"/>
          </p:cNvGraphicFramePr>
          <p:nvPr/>
        </p:nvGraphicFramePr>
        <p:xfrm>
          <a:off x="5826125" y="3378200"/>
          <a:ext cx="1371600" cy="482600"/>
        </p:xfrm>
        <a:graphic>
          <a:graphicData uri="http://schemas.openxmlformats.org/presentationml/2006/ole">
            <mc:AlternateContent xmlns:mc="http://schemas.openxmlformats.org/markup-compatibility/2006">
              <mc:Choice xmlns:v="urn:schemas-microsoft-com:vml" Requires="v">
                <p:oleObj spid="_x0000_s27693" name="Equation" r:id="rId5" imgW="1371600" imgH="482400" progId="Equation.DSMT4">
                  <p:embed/>
                </p:oleObj>
              </mc:Choice>
              <mc:Fallback>
                <p:oleObj name="Equation" r:id="rId5" imgW="1371600" imgH="4824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26125" y="3378200"/>
                        <a:ext cx="13716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98339" name="Object 35"/>
          <p:cNvGraphicFramePr>
            <a:graphicFrameLocks noChangeAspect="1"/>
          </p:cNvGraphicFramePr>
          <p:nvPr/>
        </p:nvGraphicFramePr>
        <p:xfrm>
          <a:off x="5834063" y="4073525"/>
          <a:ext cx="1384300" cy="482600"/>
        </p:xfrm>
        <a:graphic>
          <a:graphicData uri="http://schemas.openxmlformats.org/presentationml/2006/ole">
            <mc:AlternateContent xmlns:mc="http://schemas.openxmlformats.org/markup-compatibility/2006">
              <mc:Choice xmlns:v="urn:schemas-microsoft-com:vml" Requires="v">
                <p:oleObj spid="_x0000_s27694" name="Equation" r:id="rId7" imgW="1384300" imgH="482600" progId="Equation.DSMT4">
                  <p:embed/>
                </p:oleObj>
              </mc:Choice>
              <mc:Fallback>
                <p:oleObj name="Equation" r:id="rId7" imgW="1384300" imgH="482600" progId="Equation.DSMT4">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34063" y="4073525"/>
                        <a:ext cx="1384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84" name="Object 36"/>
          <p:cNvGraphicFramePr>
            <a:graphicFrameLocks noChangeAspect="1"/>
          </p:cNvGraphicFramePr>
          <p:nvPr/>
        </p:nvGraphicFramePr>
        <p:xfrm>
          <a:off x="5897563" y="4764088"/>
          <a:ext cx="1282700" cy="482600"/>
        </p:xfrm>
        <a:graphic>
          <a:graphicData uri="http://schemas.openxmlformats.org/presentationml/2006/ole">
            <mc:AlternateContent xmlns:mc="http://schemas.openxmlformats.org/markup-compatibility/2006">
              <mc:Choice xmlns:v="urn:schemas-microsoft-com:vml" Requires="v">
                <p:oleObj spid="_x0000_s27695" name="Equation" r:id="rId9" imgW="1282700" imgH="482600" progId="Equation.DSMT4">
                  <p:embed/>
                </p:oleObj>
              </mc:Choice>
              <mc:Fallback>
                <p:oleObj name="Equation" r:id="rId9" imgW="1282700" imgH="482600" progId="Equation.DSMT4">
                  <p:embed/>
                  <p:pic>
                    <p:nvPicPr>
                      <p:cNvPr id="0" name="Object 3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97563" y="4764088"/>
                        <a:ext cx="12827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7685" name="Object 37"/>
          <p:cNvGraphicFramePr>
            <a:graphicFrameLocks noChangeAspect="1"/>
          </p:cNvGraphicFramePr>
          <p:nvPr/>
        </p:nvGraphicFramePr>
        <p:xfrm>
          <a:off x="5875338" y="5456238"/>
          <a:ext cx="1333500" cy="482600"/>
        </p:xfrm>
        <a:graphic>
          <a:graphicData uri="http://schemas.openxmlformats.org/presentationml/2006/ole">
            <mc:AlternateContent xmlns:mc="http://schemas.openxmlformats.org/markup-compatibility/2006">
              <mc:Choice xmlns:v="urn:schemas-microsoft-com:vml" Requires="v">
                <p:oleObj spid="_x0000_s27696" name="Equation" r:id="rId11" imgW="1333500" imgH="482600" progId="Equation.DSMT4">
                  <p:embed/>
                </p:oleObj>
              </mc:Choice>
              <mc:Fallback>
                <p:oleObj name="Equation" r:id="rId11" imgW="1333500" imgH="482600" progId="Equation.DSMT4">
                  <p:embed/>
                  <p:pic>
                    <p:nvPicPr>
                      <p:cNvPr id="0" name="Object 3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875338" y="5456238"/>
                        <a:ext cx="1333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8342" name="Text Box 38"/>
          <p:cNvSpPr txBox="1">
            <a:spLocks noChangeArrowheads="1"/>
          </p:cNvSpPr>
          <p:nvPr/>
        </p:nvSpPr>
        <p:spPr bwMode="auto">
          <a:xfrm>
            <a:off x="0" y="6191250"/>
            <a:ext cx="914400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Use roman numerals ONLY when the metal element is multivalent.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833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83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833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833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833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8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32" grpId="0"/>
      <p:bldP spid="98335" grpId="0"/>
      <p:bldP spid="98336" grpId="0"/>
      <p:bldP spid="9834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Don_Cher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0600" y="3621088"/>
            <a:ext cx="2881313" cy="304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WordArt 3"/>
          <p:cNvSpPr>
            <a:spLocks noChangeArrowheads="1" noChangeShapeType="1" noTextEdit="1"/>
          </p:cNvSpPr>
          <p:nvPr/>
        </p:nvSpPr>
        <p:spPr bwMode="auto">
          <a:xfrm>
            <a:off x="1219200" y="228600"/>
            <a:ext cx="6629400" cy="428625"/>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FF0000"/>
                    </a:gs>
                    <a:gs pos="50000">
                      <a:srgbClr val="FFF9F9"/>
                    </a:gs>
                    <a:gs pos="100000">
                      <a:srgbClr val="FF0000"/>
                    </a:gs>
                  </a:gsLst>
                  <a:lin ang="18900000" scaled="1"/>
                </a:gradFill>
                <a:effectLst>
                  <a:outerShdw dist="35921" dir="2700000" algn="ctr" rotWithShape="0">
                    <a:srgbClr val="990000"/>
                  </a:outerShdw>
                </a:effectLst>
                <a:latin typeface="Britannic Bold"/>
              </a:rPr>
              <a:t>Polyatomic Ions</a:t>
            </a:r>
          </a:p>
        </p:txBody>
      </p:sp>
      <p:sp>
        <p:nvSpPr>
          <p:cNvPr id="28676" name="Text Box 4"/>
          <p:cNvSpPr txBox="1">
            <a:spLocks noChangeArrowheads="1"/>
          </p:cNvSpPr>
          <p:nvPr/>
        </p:nvSpPr>
        <p:spPr bwMode="auto">
          <a:xfrm>
            <a:off x="79375" y="808038"/>
            <a:ext cx="8794750" cy="8223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b="1">
                <a:solidFill>
                  <a:srgbClr val="FF0000"/>
                </a:solidFill>
              </a:rPr>
              <a:t>Polyatomic ions</a:t>
            </a:r>
            <a:r>
              <a:rPr kumimoji="0" lang="en-US"/>
              <a:t> consist of a group of atoms combined together that exist as a single unit with an overall electric charge.</a:t>
            </a:r>
          </a:p>
        </p:txBody>
      </p:sp>
      <p:sp>
        <p:nvSpPr>
          <p:cNvPr id="109573" name="Text Box 5"/>
          <p:cNvSpPr txBox="1">
            <a:spLocks noChangeArrowheads="1"/>
          </p:cNvSpPr>
          <p:nvPr/>
        </p:nvSpPr>
        <p:spPr bwMode="auto">
          <a:xfrm>
            <a:off x="77788" y="1663700"/>
            <a:ext cx="9066212" cy="11874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Most polyatomic ions have a negative charge, which means they behave as non-metals.  This means that they are always written </a:t>
            </a:r>
            <a:r>
              <a:rPr kumimoji="0" lang="en-US" i="1"/>
              <a:t>last</a:t>
            </a:r>
            <a:r>
              <a:rPr kumimoji="0" lang="en-US"/>
              <a:t> in the formula. </a:t>
            </a:r>
          </a:p>
        </p:txBody>
      </p:sp>
      <p:sp>
        <p:nvSpPr>
          <p:cNvPr id="109574" name="Text Box 6"/>
          <p:cNvSpPr txBox="1">
            <a:spLocks noChangeArrowheads="1"/>
          </p:cNvSpPr>
          <p:nvPr/>
        </p:nvSpPr>
        <p:spPr bwMode="auto">
          <a:xfrm>
            <a:off x="677863" y="2882900"/>
            <a:ext cx="4757737"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one exception: ammonium ion</a:t>
            </a:r>
          </a:p>
        </p:txBody>
      </p:sp>
      <p:graphicFrame>
        <p:nvGraphicFramePr>
          <p:cNvPr id="109575" name="Object 7"/>
          <p:cNvGraphicFramePr>
            <a:graphicFrameLocks noChangeAspect="1"/>
          </p:cNvGraphicFramePr>
          <p:nvPr/>
        </p:nvGraphicFramePr>
        <p:xfrm>
          <a:off x="5238750" y="2809875"/>
          <a:ext cx="850900" cy="533400"/>
        </p:xfrm>
        <a:graphic>
          <a:graphicData uri="http://schemas.openxmlformats.org/presentationml/2006/ole">
            <mc:AlternateContent xmlns:mc="http://schemas.openxmlformats.org/markup-compatibility/2006">
              <mc:Choice xmlns:v="urn:schemas-microsoft-com:vml" Requires="v">
                <p:oleObj spid="_x0000_s28683" name="Equation" r:id="rId4" imgW="850531" imgH="533169" progId="Equation.DSMT4">
                  <p:embed/>
                </p:oleObj>
              </mc:Choice>
              <mc:Fallback>
                <p:oleObj name="Equation" r:id="rId4" imgW="850531" imgH="533169" progId="Equation.DSMT4">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750" y="2809875"/>
                        <a:ext cx="850900"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576" name="AutoShape 8"/>
          <p:cNvSpPr>
            <a:spLocks noChangeArrowheads="1"/>
          </p:cNvSpPr>
          <p:nvPr/>
        </p:nvSpPr>
        <p:spPr bwMode="auto">
          <a:xfrm>
            <a:off x="2017713" y="3622675"/>
            <a:ext cx="3073400" cy="2419350"/>
          </a:xfrm>
          <a:prstGeom prst="wedgeRoundRectCallout">
            <a:avLst>
              <a:gd name="adj1" fmla="val 111310"/>
              <a:gd name="adj2" fmla="val -16667"/>
              <a:gd name="adj3" fmla="val 16667"/>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2000"/>
              <a:t>When writing the formula for compounds containing </a:t>
            </a:r>
            <a:r>
              <a:rPr lang="en-US" sz="2000" b="1" i="1" u="sng"/>
              <a:t>more than one</a:t>
            </a:r>
            <a:r>
              <a:rPr lang="en-US" sz="2000"/>
              <a:t> of a polyatomic ion, the symbol for the ion must be written in brackets.  Beauty eh.</a:t>
            </a:r>
          </a:p>
        </p:txBody>
      </p:sp>
      <p:sp>
        <p:nvSpPr>
          <p:cNvPr id="109577" name="WordArt 9"/>
          <p:cNvSpPr>
            <a:spLocks noChangeArrowheads="1" noChangeShapeType="1" noTextEdit="1"/>
          </p:cNvSpPr>
          <p:nvPr/>
        </p:nvSpPr>
        <p:spPr bwMode="auto">
          <a:xfrm>
            <a:off x="6684963" y="2968625"/>
            <a:ext cx="847725" cy="728663"/>
          </a:xfrm>
          <a:prstGeom prst="rect">
            <a:avLst/>
          </a:prstGeom>
        </p:spPr>
        <p:txBody>
          <a:bodyPr wrap="none" fromWordArt="1">
            <a:prstTxWarp prst="textSlantUp">
              <a:avLst>
                <a:gd name="adj" fmla="val 32056"/>
              </a:avLst>
            </a:prstTxWarp>
          </a:bodyPr>
          <a:lstStyle/>
          <a:p>
            <a:r>
              <a:rPr lang="en-CA" sz="2000" kern="1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Impact"/>
              </a:rPr>
              <a:t>Don sez:</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957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957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9576"/>
                                        </p:tgtEl>
                                        <p:attrNameLst>
                                          <p:attrName>style.visibility</p:attrName>
                                        </p:attrNameLst>
                                      </p:cBhvr>
                                      <p:to>
                                        <p:strVal val="visible"/>
                                      </p:to>
                                    </p:set>
                                  </p:childTnLst>
                                </p:cTn>
                              </p:par>
                              <p:par>
                                <p:cTn id="17" presetID="3" presetClass="entr" presetSubtype="0" fill="hold" grpId="0" nodeType="withEffect">
                                  <p:stCondLst>
                                    <p:cond delay="0"/>
                                  </p:stCondLst>
                                  <p:childTnLst>
                                    <p:set>
                                      <p:cBhvr>
                                        <p:cTn id="18" dur="1" fill="hold">
                                          <p:stCondLst>
                                            <p:cond delay="0"/>
                                          </p:stCondLst>
                                        </p:cTn>
                                        <p:tgtEl>
                                          <p:spTgt spid="10957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95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3" grpId="0"/>
      <p:bldP spid="109574" grpId="0"/>
      <p:bldP spid="109576" grpId="0" animBg="1"/>
      <p:bldP spid="10957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1184275" y="404813"/>
            <a:ext cx="6973888"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t>In a single atom (</a:t>
            </a:r>
            <a:r>
              <a:rPr kumimoji="0" lang="en-US" sz="3000" i="1"/>
              <a:t>monatomic</a:t>
            </a:r>
            <a:r>
              <a:rPr kumimoji="0" lang="en-US" sz="3000"/>
              <a:t>), charge results</a:t>
            </a:r>
          </a:p>
          <a:p>
            <a:pPr eaLnBrk="1" hangingPunct="1"/>
            <a:r>
              <a:rPr kumimoji="0" lang="en-US" sz="3000"/>
              <a:t>from having either more electrons </a:t>
            </a:r>
          </a:p>
          <a:p>
            <a:pPr eaLnBrk="1" hangingPunct="1"/>
            <a:r>
              <a:rPr kumimoji="0" lang="en-US" sz="3000"/>
              <a:t>or less electrons than protons.</a:t>
            </a:r>
          </a:p>
        </p:txBody>
      </p:sp>
      <p:grpSp>
        <p:nvGrpSpPr>
          <p:cNvPr id="110595" name="Group 3"/>
          <p:cNvGrpSpPr>
            <a:grpSpLocks/>
          </p:cNvGrpSpPr>
          <p:nvPr/>
        </p:nvGrpSpPr>
        <p:grpSpPr bwMode="auto">
          <a:xfrm>
            <a:off x="762000" y="4267200"/>
            <a:ext cx="6359525" cy="1905000"/>
            <a:chOff x="480" y="2448"/>
            <a:chExt cx="3904" cy="1032"/>
          </a:xfrm>
        </p:grpSpPr>
        <p:grpSp>
          <p:nvGrpSpPr>
            <p:cNvPr id="29735" name="Group 4"/>
            <p:cNvGrpSpPr>
              <a:grpSpLocks/>
            </p:cNvGrpSpPr>
            <p:nvPr/>
          </p:nvGrpSpPr>
          <p:grpSpPr bwMode="auto">
            <a:xfrm>
              <a:off x="480" y="2448"/>
              <a:ext cx="1056" cy="1032"/>
              <a:chOff x="240" y="1248"/>
              <a:chExt cx="1056" cy="1032"/>
            </a:xfrm>
          </p:grpSpPr>
          <p:sp>
            <p:nvSpPr>
              <p:cNvPr id="110597" name="Oval 5"/>
              <p:cNvSpPr>
                <a:spLocks noChangeArrowheads="1"/>
              </p:cNvSpPr>
              <p:nvPr/>
            </p:nvSpPr>
            <p:spPr bwMode="auto">
              <a:xfrm>
                <a:off x="759" y="1648"/>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598" name="Oval 6"/>
              <p:cNvSpPr>
                <a:spLocks noChangeArrowheads="1"/>
              </p:cNvSpPr>
              <p:nvPr/>
            </p:nvSpPr>
            <p:spPr bwMode="auto">
              <a:xfrm>
                <a:off x="668" y="1557"/>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599" name="Oval 7"/>
              <p:cNvSpPr>
                <a:spLocks noChangeArrowheads="1"/>
              </p:cNvSpPr>
              <p:nvPr/>
            </p:nvSpPr>
            <p:spPr bwMode="auto">
              <a:xfrm>
                <a:off x="577" y="1709"/>
                <a:ext cx="192"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600" name="Oval 8"/>
              <p:cNvSpPr>
                <a:spLocks noChangeArrowheads="1"/>
              </p:cNvSpPr>
              <p:nvPr/>
            </p:nvSpPr>
            <p:spPr bwMode="auto">
              <a:xfrm>
                <a:off x="547" y="1588"/>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29741" name="Text Box 9"/>
              <p:cNvSpPr txBox="1">
                <a:spLocks noChangeArrowheads="1"/>
              </p:cNvSpPr>
              <p:nvPr/>
            </p:nvSpPr>
            <p:spPr bwMode="auto">
              <a:xfrm>
                <a:off x="541" y="1551"/>
                <a:ext cx="20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110602" name="Oval 10"/>
              <p:cNvSpPr>
                <a:spLocks noChangeArrowheads="1"/>
              </p:cNvSpPr>
              <p:nvPr/>
            </p:nvSpPr>
            <p:spPr bwMode="auto">
              <a:xfrm>
                <a:off x="697" y="1769"/>
                <a:ext cx="193"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grpSp>
            <p:nvGrpSpPr>
              <p:cNvPr id="29743" name="Group 11"/>
              <p:cNvGrpSpPr>
                <a:grpSpLocks/>
              </p:cNvGrpSpPr>
              <p:nvPr/>
            </p:nvGrpSpPr>
            <p:grpSpPr bwMode="auto">
              <a:xfrm>
                <a:off x="320" y="1824"/>
                <a:ext cx="191" cy="191"/>
                <a:chOff x="768" y="1551"/>
                <a:chExt cx="303" cy="303"/>
              </a:xfrm>
            </p:grpSpPr>
            <p:sp>
              <p:nvSpPr>
                <p:cNvPr id="29755" name="Oval 12"/>
                <p:cNvSpPr>
                  <a:spLocks noChangeArrowheads="1"/>
                </p:cNvSpPr>
                <p:nvPr/>
              </p:nvSpPr>
              <p:spPr bwMode="auto">
                <a:xfrm>
                  <a:off x="768" y="1551"/>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56" name="Line 13"/>
                <p:cNvSpPr>
                  <a:spLocks noChangeShapeType="1"/>
                </p:cNvSpPr>
                <p:nvPr/>
              </p:nvSpPr>
              <p:spPr bwMode="auto">
                <a:xfrm>
                  <a:off x="870" y="170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44" name="Group 14"/>
              <p:cNvGrpSpPr>
                <a:grpSpLocks/>
              </p:cNvGrpSpPr>
              <p:nvPr/>
            </p:nvGrpSpPr>
            <p:grpSpPr bwMode="auto">
              <a:xfrm>
                <a:off x="944" y="1920"/>
                <a:ext cx="191" cy="192"/>
                <a:chOff x="896" y="1775"/>
                <a:chExt cx="303" cy="303"/>
              </a:xfrm>
            </p:grpSpPr>
            <p:sp>
              <p:nvSpPr>
                <p:cNvPr id="29753" name="Oval 15"/>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54" name="Line 16"/>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45" name="Group 17"/>
              <p:cNvGrpSpPr>
                <a:grpSpLocks/>
              </p:cNvGrpSpPr>
              <p:nvPr/>
            </p:nvGrpSpPr>
            <p:grpSpPr bwMode="auto">
              <a:xfrm>
                <a:off x="944" y="1440"/>
                <a:ext cx="191" cy="191"/>
                <a:chOff x="1040" y="1999"/>
                <a:chExt cx="303" cy="303"/>
              </a:xfrm>
            </p:grpSpPr>
            <p:sp>
              <p:nvSpPr>
                <p:cNvPr id="29751" name="Oval 18"/>
                <p:cNvSpPr>
                  <a:spLocks noChangeArrowheads="1"/>
                </p:cNvSpPr>
                <p:nvPr/>
              </p:nvSpPr>
              <p:spPr bwMode="auto">
                <a:xfrm>
                  <a:off x="1040" y="1999"/>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52" name="Line 19"/>
                <p:cNvSpPr>
                  <a:spLocks noChangeShapeType="1"/>
                </p:cNvSpPr>
                <p:nvPr/>
              </p:nvSpPr>
              <p:spPr bwMode="auto">
                <a:xfrm>
                  <a:off x="1152" y="215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9746" name="Oval 20"/>
              <p:cNvSpPr>
                <a:spLocks noChangeArrowheads="1"/>
              </p:cNvSpPr>
              <p:nvPr/>
            </p:nvSpPr>
            <p:spPr bwMode="auto">
              <a:xfrm>
                <a:off x="240" y="1248"/>
                <a:ext cx="1056" cy="1032"/>
              </a:xfrm>
              <a:prstGeom prst="ellipse">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47" name="Text Box 21"/>
              <p:cNvSpPr txBox="1">
                <a:spLocks noChangeArrowheads="1"/>
              </p:cNvSpPr>
              <p:nvPr/>
            </p:nvSpPr>
            <p:spPr bwMode="auto">
              <a:xfrm>
                <a:off x="561" y="1700"/>
                <a:ext cx="20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48" name="Text Box 22"/>
              <p:cNvSpPr txBox="1">
                <a:spLocks noChangeArrowheads="1"/>
              </p:cNvSpPr>
              <p:nvPr/>
            </p:nvSpPr>
            <p:spPr bwMode="auto">
              <a:xfrm>
                <a:off x="761" y="1623"/>
                <a:ext cx="202"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49" name="Text Box 23"/>
              <p:cNvSpPr txBox="1">
                <a:spLocks noChangeArrowheads="1"/>
              </p:cNvSpPr>
              <p:nvPr/>
            </p:nvSpPr>
            <p:spPr bwMode="auto">
              <a:xfrm>
                <a:off x="701" y="1727"/>
                <a:ext cx="20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50" name="Text Box 24"/>
              <p:cNvSpPr txBox="1">
                <a:spLocks noChangeArrowheads="1"/>
              </p:cNvSpPr>
              <p:nvPr/>
            </p:nvSpPr>
            <p:spPr bwMode="auto">
              <a:xfrm>
                <a:off x="673" y="1528"/>
                <a:ext cx="201" cy="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grpSp>
        <p:sp>
          <p:nvSpPr>
            <p:cNvPr id="29736" name="Text Box 25"/>
            <p:cNvSpPr txBox="1">
              <a:spLocks noChangeArrowheads="1"/>
            </p:cNvSpPr>
            <p:nvPr/>
          </p:nvSpPr>
          <p:spPr bwMode="auto">
            <a:xfrm>
              <a:off x="1716" y="2544"/>
              <a:ext cx="2668" cy="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t>Less electrons than protons</a:t>
              </a:r>
            </a:p>
            <a:p>
              <a:pPr eaLnBrk="1" hangingPunct="1"/>
              <a:r>
                <a:rPr kumimoji="0" lang="en-US" sz="3000"/>
                <a:t>= positive charge (</a:t>
              </a:r>
              <a:r>
                <a:rPr kumimoji="0" lang="en-US" sz="3000" i="1"/>
                <a:t>cations</a:t>
              </a:r>
              <a:r>
                <a:rPr kumimoji="0" lang="en-US" sz="3000"/>
                <a:t>)</a:t>
              </a:r>
            </a:p>
          </p:txBody>
        </p:sp>
      </p:grpSp>
      <p:grpSp>
        <p:nvGrpSpPr>
          <p:cNvPr id="110618" name="Group 26"/>
          <p:cNvGrpSpPr>
            <a:grpSpLocks/>
          </p:cNvGrpSpPr>
          <p:nvPr/>
        </p:nvGrpSpPr>
        <p:grpSpPr bwMode="auto">
          <a:xfrm>
            <a:off x="762000" y="1981200"/>
            <a:ext cx="6410325" cy="2057400"/>
            <a:chOff x="480" y="1248"/>
            <a:chExt cx="3935" cy="1032"/>
          </a:xfrm>
        </p:grpSpPr>
        <p:sp>
          <p:nvSpPr>
            <p:cNvPr id="29701" name="Text Box 27"/>
            <p:cNvSpPr txBox="1">
              <a:spLocks noChangeArrowheads="1"/>
            </p:cNvSpPr>
            <p:nvPr/>
          </p:nvSpPr>
          <p:spPr bwMode="auto">
            <a:xfrm>
              <a:off x="1669" y="1526"/>
              <a:ext cx="2746" cy="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t>More electrons than protons</a:t>
              </a:r>
            </a:p>
            <a:p>
              <a:pPr eaLnBrk="1" hangingPunct="1"/>
              <a:r>
                <a:rPr kumimoji="0" lang="en-US" sz="3000"/>
                <a:t>= negative charge (</a:t>
              </a:r>
              <a:r>
                <a:rPr kumimoji="0" lang="en-US" sz="3000" i="1"/>
                <a:t>anions</a:t>
              </a:r>
              <a:r>
                <a:rPr kumimoji="0" lang="en-US" sz="3000"/>
                <a:t>)</a:t>
              </a:r>
            </a:p>
          </p:txBody>
        </p:sp>
        <p:grpSp>
          <p:nvGrpSpPr>
            <p:cNvPr id="29702" name="Group 28"/>
            <p:cNvGrpSpPr>
              <a:grpSpLocks/>
            </p:cNvGrpSpPr>
            <p:nvPr/>
          </p:nvGrpSpPr>
          <p:grpSpPr bwMode="auto">
            <a:xfrm>
              <a:off x="480" y="1248"/>
              <a:ext cx="1056" cy="1032"/>
              <a:chOff x="236" y="2364"/>
              <a:chExt cx="1056" cy="1032"/>
            </a:xfrm>
          </p:grpSpPr>
          <p:sp>
            <p:nvSpPr>
              <p:cNvPr id="110621" name="Oval 29"/>
              <p:cNvSpPr>
                <a:spLocks noChangeArrowheads="1"/>
              </p:cNvSpPr>
              <p:nvPr/>
            </p:nvSpPr>
            <p:spPr bwMode="auto">
              <a:xfrm>
                <a:off x="759" y="2752"/>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622" name="Oval 30"/>
              <p:cNvSpPr>
                <a:spLocks noChangeArrowheads="1"/>
              </p:cNvSpPr>
              <p:nvPr/>
            </p:nvSpPr>
            <p:spPr bwMode="auto">
              <a:xfrm>
                <a:off x="668" y="2661"/>
                <a:ext cx="194"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623" name="Oval 31"/>
              <p:cNvSpPr>
                <a:spLocks noChangeArrowheads="1"/>
              </p:cNvSpPr>
              <p:nvPr/>
            </p:nvSpPr>
            <p:spPr bwMode="auto">
              <a:xfrm>
                <a:off x="577" y="2813"/>
                <a:ext cx="192"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110624" name="Oval 32"/>
              <p:cNvSpPr>
                <a:spLocks noChangeArrowheads="1"/>
              </p:cNvSpPr>
              <p:nvPr/>
            </p:nvSpPr>
            <p:spPr bwMode="auto">
              <a:xfrm>
                <a:off x="547" y="2692"/>
                <a:ext cx="191"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29707" name="Text Box 33"/>
              <p:cNvSpPr txBox="1">
                <a:spLocks noChangeArrowheads="1"/>
              </p:cNvSpPr>
              <p:nvPr/>
            </p:nvSpPr>
            <p:spPr bwMode="auto">
              <a:xfrm>
                <a:off x="541" y="2655"/>
                <a:ext cx="20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110626" name="Oval 34"/>
              <p:cNvSpPr>
                <a:spLocks noChangeArrowheads="1"/>
              </p:cNvSpPr>
              <p:nvPr/>
            </p:nvSpPr>
            <p:spPr bwMode="auto">
              <a:xfrm>
                <a:off x="697" y="2873"/>
                <a:ext cx="193"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grpSp>
            <p:nvGrpSpPr>
              <p:cNvPr id="29709" name="Group 35"/>
              <p:cNvGrpSpPr>
                <a:grpSpLocks/>
              </p:cNvGrpSpPr>
              <p:nvPr/>
            </p:nvGrpSpPr>
            <p:grpSpPr bwMode="auto">
              <a:xfrm>
                <a:off x="336" y="2976"/>
                <a:ext cx="191" cy="191"/>
                <a:chOff x="768" y="1551"/>
                <a:chExt cx="303" cy="303"/>
              </a:xfrm>
            </p:grpSpPr>
            <p:sp>
              <p:nvSpPr>
                <p:cNvPr id="29733" name="Oval 36"/>
                <p:cNvSpPr>
                  <a:spLocks noChangeArrowheads="1"/>
                </p:cNvSpPr>
                <p:nvPr/>
              </p:nvSpPr>
              <p:spPr bwMode="auto">
                <a:xfrm>
                  <a:off x="768" y="1551"/>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34" name="Line 37"/>
                <p:cNvSpPr>
                  <a:spLocks noChangeShapeType="1"/>
                </p:cNvSpPr>
                <p:nvPr/>
              </p:nvSpPr>
              <p:spPr bwMode="auto">
                <a:xfrm>
                  <a:off x="870" y="170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10" name="Group 38"/>
              <p:cNvGrpSpPr>
                <a:grpSpLocks/>
              </p:cNvGrpSpPr>
              <p:nvPr/>
            </p:nvGrpSpPr>
            <p:grpSpPr bwMode="auto">
              <a:xfrm>
                <a:off x="944" y="3024"/>
                <a:ext cx="191" cy="192"/>
                <a:chOff x="896" y="1775"/>
                <a:chExt cx="303" cy="303"/>
              </a:xfrm>
            </p:grpSpPr>
            <p:sp>
              <p:nvSpPr>
                <p:cNvPr id="29731" name="Oval 39"/>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32" name="Line 40"/>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11" name="Group 41"/>
              <p:cNvGrpSpPr>
                <a:grpSpLocks/>
              </p:cNvGrpSpPr>
              <p:nvPr/>
            </p:nvGrpSpPr>
            <p:grpSpPr bwMode="auto">
              <a:xfrm>
                <a:off x="944" y="2544"/>
                <a:ext cx="191" cy="191"/>
                <a:chOff x="1040" y="1999"/>
                <a:chExt cx="303" cy="303"/>
              </a:xfrm>
            </p:grpSpPr>
            <p:sp>
              <p:nvSpPr>
                <p:cNvPr id="29729" name="Oval 42"/>
                <p:cNvSpPr>
                  <a:spLocks noChangeArrowheads="1"/>
                </p:cNvSpPr>
                <p:nvPr/>
              </p:nvSpPr>
              <p:spPr bwMode="auto">
                <a:xfrm>
                  <a:off x="1040" y="1999"/>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30" name="Line 43"/>
                <p:cNvSpPr>
                  <a:spLocks noChangeShapeType="1"/>
                </p:cNvSpPr>
                <p:nvPr/>
              </p:nvSpPr>
              <p:spPr bwMode="auto">
                <a:xfrm>
                  <a:off x="1152" y="215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29712" name="Oval 44"/>
              <p:cNvSpPr>
                <a:spLocks noChangeArrowheads="1"/>
              </p:cNvSpPr>
              <p:nvPr/>
            </p:nvSpPr>
            <p:spPr bwMode="auto">
              <a:xfrm>
                <a:off x="236" y="2364"/>
                <a:ext cx="1056" cy="1032"/>
              </a:xfrm>
              <a:prstGeom prst="ellipse">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13" name="Text Box 45"/>
              <p:cNvSpPr txBox="1">
                <a:spLocks noChangeArrowheads="1"/>
              </p:cNvSpPr>
              <p:nvPr/>
            </p:nvSpPr>
            <p:spPr bwMode="auto">
              <a:xfrm>
                <a:off x="561" y="2803"/>
                <a:ext cx="20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14" name="Text Box 46"/>
              <p:cNvSpPr txBox="1">
                <a:spLocks noChangeArrowheads="1"/>
              </p:cNvSpPr>
              <p:nvPr/>
            </p:nvSpPr>
            <p:spPr bwMode="auto">
              <a:xfrm>
                <a:off x="761" y="2727"/>
                <a:ext cx="20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15" name="Text Box 47"/>
              <p:cNvSpPr txBox="1">
                <a:spLocks noChangeArrowheads="1"/>
              </p:cNvSpPr>
              <p:nvPr/>
            </p:nvSpPr>
            <p:spPr bwMode="auto">
              <a:xfrm>
                <a:off x="701" y="2831"/>
                <a:ext cx="201"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29716" name="Text Box 48"/>
              <p:cNvSpPr txBox="1">
                <a:spLocks noChangeArrowheads="1"/>
              </p:cNvSpPr>
              <p:nvPr/>
            </p:nvSpPr>
            <p:spPr bwMode="auto">
              <a:xfrm>
                <a:off x="673" y="2631"/>
                <a:ext cx="202" cy="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grpSp>
            <p:nvGrpSpPr>
              <p:cNvPr id="29717" name="Group 49"/>
              <p:cNvGrpSpPr>
                <a:grpSpLocks/>
              </p:cNvGrpSpPr>
              <p:nvPr/>
            </p:nvGrpSpPr>
            <p:grpSpPr bwMode="auto">
              <a:xfrm>
                <a:off x="624" y="3168"/>
                <a:ext cx="191" cy="192"/>
                <a:chOff x="896" y="1775"/>
                <a:chExt cx="303" cy="303"/>
              </a:xfrm>
            </p:grpSpPr>
            <p:sp>
              <p:nvSpPr>
                <p:cNvPr id="29727" name="Oval 50"/>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28" name="Line 51"/>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18" name="Group 52"/>
              <p:cNvGrpSpPr>
                <a:grpSpLocks/>
              </p:cNvGrpSpPr>
              <p:nvPr/>
            </p:nvGrpSpPr>
            <p:grpSpPr bwMode="auto">
              <a:xfrm>
                <a:off x="720" y="2448"/>
                <a:ext cx="191" cy="192"/>
                <a:chOff x="896" y="1775"/>
                <a:chExt cx="303" cy="303"/>
              </a:xfrm>
            </p:grpSpPr>
            <p:sp>
              <p:nvSpPr>
                <p:cNvPr id="29725" name="Oval 53"/>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26" name="Line 54"/>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19" name="Group 55"/>
              <p:cNvGrpSpPr>
                <a:grpSpLocks/>
              </p:cNvGrpSpPr>
              <p:nvPr/>
            </p:nvGrpSpPr>
            <p:grpSpPr bwMode="auto">
              <a:xfrm>
                <a:off x="288" y="2736"/>
                <a:ext cx="191" cy="192"/>
                <a:chOff x="896" y="1775"/>
                <a:chExt cx="303" cy="303"/>
              </a:xfrm>
            </p:grpSpPr>
            <p:sp>
              <p:nvSpPr>
                <p:cNvPr id="29723" name="Oval 56"/>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24" name="Line 57"/>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29720" name="Group 58"/>
              <p:cNvGrpSpPr>
                <a:grpSpLocks/>
              </p:cNvGrpSpPr>
              <p:nvPr/>
            </p:nvGrpSpPr>
            <p:grpSpPr bwMode="auto">
              <a:xfrm>
                <a:off x="1056" y="2832"/>
                <a:ext cx="191" cy="192"/>
                <a:chOff x="896" y="1775"/>
                <a:chExt cx="303" cy="303"/>
              </a:xfrm>
            </p:grpSpPr>
            <p:sp>
              <p:nvSpPr>
                <p:cNvPr id="29721" name="Oval 59"/>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29722" name="Line 60"/>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06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05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874713" y="3581400"/>
            <a:ext cx="6113462"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2700" b="1"/>
              <a:t>Example:</a:t>
            </a:r>
            <a:r>
              <a:rPr kumimoji="0" lang="en-US" sz="3200"/>
              <a:t>   The magnesium ion has</a:t>
            </a:r>
          </a:p>
          <a:p>
            <a:pPr eaLnBrk="1" hangingPunct="1"/>
            <a:r>
              <a:rPr kumimoji="0" lang="en-US" sz="3200" b="1"/>
              <a:t>               two</a:t>
            </a:r>
          </a:p>
          <a:p>
            <a:pPr eaLnBrk="1" hangingPunct="1"/>
            <a:r>
              <a:rPr kumimoji="0" lang="en-US" sz="3200"/>
              <a:t>                less electrons than protons</a:t>
            </a:r>
          </a:p>
        </p:txBody>
      </p:sp>
      <p:grpSp>
        <p:nvGrpSpPr>
          <p:cNvPr id="30723" name="Group 3"/>
          <p:cNvGrpSpPr>
            <a:grpSpLocks/>
          </p:cNvGrpSpPr>
          <p:nvPr/>
        </p:nvGrpSpPr>
        <p:grpSpPr bwMode="auto">
          <a:xfrm>
            <a:off x="3352800" y="1047750"/>
            <a:ext cx="2438400" cy="2251075"/>
            <a:chOff x="2112" y="660"/>
            <a:chExt cx="1536" cy="1536"/>
          </a:xfrm>
        </p:grpSpPr>
        <p:sp>
          <p:nvSpPr>
            <p:cNvPr id="30725" name="Oval 4"/>
            <p:cNvSpPr>
              <a:spLocks noChangeArrowheads="1"/>
            </p:cNvSpPr>
            <p:nvPr/>
          </p:nvSpPr>
          <p:spPr bwMode="auto">
            <a:xfrm>
              <a:off x="2112" y="660"/>
              <a:ext cx="1536" cy="1536"/>
            </a:xfrm>
            <a:prstGeom prst="ellipse">
              <a:avLst/>
            </a:prstGeom>
            <a:gradFill rotWithShape="0">
              <a:gsLst>
                <a:gs pos="0">
                  <a:srgbClr val="D22DFF"/>
                </a:gs>
                <a:gs pos="100000">
                  <a:srgbClr val="611576"/>
                </a:gs>
              </a:gsLst>
              <a:path path="shape">
                <a:fillToRect l="50000" t="50000" r="50000" b="50000"/>
              </a:path>
            </a:gradFill>
            <a:ln w="9525">
              <a:solidFill>
                <a:srgbClr val="7300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0726" name="Text Box 5"/>
            <p:cNvSpPr txBox="1">
              <a:spLocks noChangeArrowheads="1"/>
            </p:cNvSpPr>
            <p:nvPr/>
          </p:nvSpPr>
          <p:spPr bwMode="auto">
            <a:xfrm>
              <a:off x="2660" y="1344"/>
              <a:ext cx="439" cy="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800" b="1">
                  <a:solidFill>
                    <a:srgbClr val="CCFF66"/>
                  </a:solidFill>
                </a:rPr>
                <a:t>Mg</a:t>
              </a:r>
            </a:p>
          </p:txBody>
        </p:sp>
      </p:grpSp>
      <p:sp>
        <p:nvSpPr>
          <p:cNvPr id="111622" name="Rectangle 6"/>
          <p:cNvSpPr>
            <a:spLocks noChangeArrowheads="1"/>
          </p:cNvSpPr>
          <p:nvPr/>
        </p:nvSpPr>
        <p:spPr bwMode="auto">
          <a:xfrm>
            <a:off x="5638800" y="1143000"/>
            <a:ext cx="7270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sz="4000" b="1"/>
              <a:t>2+</a:t>
            </a:r>
            <a:endParaRPr kumimoji="0" lang="en-US" sz="4000" b="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6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6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autoUpdateAnimBg="0"/>
      <p:bldP spid="111622"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A13_FigA2_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9400"/>
            <a:ext cx="9144000" cy="549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p:cNvSpPr txBox="1">
            <a:spLocks noChangeArrowheads="1"/>
          </p:cNvSpPr>
          <p:nvPr/>
        </p:nvSpPr>
        <p:spPr bwMode="auto">
          <a:xfrm>
            <a:off x="3684588" y="5862638"/>
            <a:ext cx="2070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(text page 41)</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6" name="Group 2"/>
          <p:cNvGrpSpPr>
            <a:grpSpLocks/>
          </p:cNvGrpSpPr>
          <p:nvPr/>
        </p:nvGrpSpPr>
        <p:grpSpPr bwMode="auto">
          <a:xfrm>
            <a:off x="2438400" y="914400"/>
            <a:ext cx="4038600" cy="3595688"/>
            <a:chOff x="1584" y="1191"/>
            <a:chExt cx="1873" cy="1785"/>
          </a:xfrm>
        </p:grpSpPr>
        <p:sp>
          <p:nvSpPr>
            <p:cNvPr id="31748" name="Oval 3"/>
            <p:cNvSpPr>
              <a:spLocks noChangeArrowheads="1"/>
            </p:cNvSpPr>
            <p:nvPr/>
          </p:nvSpPr>
          <p:spPr bwMode="auto">
            <a:xfrm>
              <a:off x="1584" y="1488"/>
              <a:ext cx="816" cy="816"/>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749" name="Oval 4"/>
            <p:cNvSpPr>
              <a:spLocks noChangeArrowheads="1"/>
            </p:cNvSpPr>
            <p:nvPr/>
          </p:nvSpPr>
          <p:spPr bwMode="auto">
            <a:xfrm>
              <a:off x="2472" y="2160"/>
              <a:ext cx="816" cy="816"/>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2645" name="Oval 5"/>
            <p:cNvSpPr>
              <a:spLocks noChangeArrowheads="1"/>
            </p:cNvSpPr>
            <p:nvPr/>
          </p:nvSpPr>
          <p:spPr bwMode="auto">
            <a:xfrm>
              <a:off x="2160" y="1536"/>
              <a:ext cx="912" cy="912"/>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kumimoji="0" lang="en-US" sz="2800" b="1">
                  <a:solidFill>
                    <a:srgbClr val="CCFF66"/>
                  </a:solidFill>
                </a:rPr>
                <a:t>N</a:t>
              </a:r>
            </a:p>
          </p:txBody>
        </p:sp>
        <p:sp>
          <p:nvSpPr>
            <p:cNvPr id="31751" name="Oval 6"/>
            <p:cNvSpPr>
              <a:spLocks noChangeArrowheads="1"/>
            </p:cNvSpPr>
            <p:nvPr/>
          </p:nvSpPr>
          <p:spPr bwMode="auto">
            <a:xfrm>
              <a:off x="2641" y="1191"/>
              <a:ext cx="816" cy="816"/>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1752" name="Text Box 7"/>
            <p:cNvSpPr txBox="1">
              <a:spLocks noChangeArrowheads="1"/>
            </p:cNvSpPr>
            <p:nvPr/>
          </p:nvSpPr>
          <p:spPr bwMode="auto">
            <a:xfrm>
              <a:off x="1886" y="1721"/>
              <a:ext cx="20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600" b="1">
                  <a:solidFill>
                    <a:srgbClr val="CCFF66"/>
                  </a:solidFill>
                </a:rPr>
                <a:t>O</a:t>
              </a:r>
            </a:p>
          </p:txBody>
        </p:sp>
        <p:sp>
          <p:nvSpPr>
            <p:cNvPr id="31753" name="Text Box 8"/>
            <p:cNvSpPr txBox="1">
              <a:spLocks noChangeArrowheads="1"/>
            </p:cNvSpPr>
            <p:nvPr/>
          </p:nvSpPr>
          <p:spPr bwMode="auto">
            <a:xfrm>
              <a:off x="2792" y="2439"/>
              <a:ext cx="205"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600" b="1">
                  <a:solidFill>
                    <a:srgbClr val="CCFF66"/>
                  </a:solidFill>
                </a:rPr>
                <a:t>O</a:t>
              </a:r>
            </a:p>
          </p:txBody>
        </p:sp>
        <p:sp>
          <p:nvSpPr>
            <p:cNvPr id="31754" name="Text Box 9"/>
            <p:cNvSpPr txBox="1">
              <a:spLocks noChangeArrowheads="1"/>
            </p:cNvSpPr>
            <p:nvPr/>
          </p:nvSpPr>
          <p:spPr bwMode="auto">
            <a:xfrm>
              <a:off x="2960" y="1408"/>
              <a:ext cx="205" cy="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600" b="1">
                  <a:solidFill>
                    <a:srgbClr val="CCFF66"/>
                  </a:solidFill>
                </a:rPr>
                <a:t>O</a:t>
              </a:r>
            </a:p>
          </p:txBody>
        </p:sp>
      </p:grpSp>
      <p:sp>
        <p:nvSpPr>
          <p:cNvPr id="112650" name="Rectangle 10"/>
          <p:cNvSpPr>
            <a:spLocks noChangeArrowheads="1"/>
          </p:cNvSpPr>
          <p:nvPr/>
        </p:nvSpPr>
        <p:spPr bwMode="auto">
          <a:xfrm>
            <a:off x="3886200" y="990600"/>
            <a:ext cx="6080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kumimoji="0" lang="en-US" sz="4000" b="1"/>
              <a:t>1-</a:t>
            </a:r>
            <a:endParaRPr kumimoji="0" lang="en-US" sz="4000" b="1">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50"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70" name="Group 2"/>
          <p:cNvGrpSpPr>
            <a:grpSpLocks/>
          </p:cNvGrpSpPr>
          <p:nvPr/>
        </p:nvGrpSpPr>
        <p:grpSpPr bwMode="auto">
          <a:xfrm rot="906071">
            <a:off x="5154613" y="1676400"/>
            <a:ext cx="1677987" cy="1990725"/>
            <a:chOff x="4080" y="1776"/>
            <a:chExt cx="1057" cy="1007"/>
          </a:xfrm>
        </p:grpSpPr>
        <p:sp>
          <p:nvSpPr>
            <p:cNvPr id="32796" name="Oval 3"/>
            <p:cNvSpPr>
              <a:spLocks noChangeArrowheads="1"/>
            </p:cNvSpPr>
            <p:nvPr/>
          </p:nvSpPr>
          <p:spPr bwMode="auto">
            <a:xfrm>
              <a:off x="4080" y="1944"/>
              <a:ext cx="460"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97" name="Oval 4"/>
            <p:cNvSpPr>
              <a:spLocks noChangeArrowheads="1"/>
            </p:cNvSpPr>
            <p:nvPr/>
          </p:nvSpPr>
          <p:spPr bwMode="auto">
            <a:xfrm>
              <a:off x="4581" y="2323"/>
              <a:ext cx="461"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3669" name="Oval 5"/>
            <p:cNvSpPr>
              <a:spLocks noChangeArrowheads="1"/>
            </p:cNvSpPr>
            <p:nvPr/>
          </p:nvSpPr>
          <p:spPr bwMode="auto">
            <a:xfrm>
              <a:off x="4415" y="1968"/>
              <a:ext cx="515" cy="51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kumimoji="0" lang="en-US" sz="1800" b="1">
                  <a:solidFill>
                    <a:srgbClr val="CCFF66"/>
                  </a:solidFill>
                </a:rPr>
                <a:t>N</a:t>
              </a:r>
            </a:p>
          </p:txBody>
        </p:sp>
        <p:sp>
          <p:nvSpPr>
            <p:cNvPr id="32799" name="Oval 6"/>
            <p:cNvSpPr>
              <a:spLocks noChangeArrowheads="1"/>
            </p:cNvSpPr>
            <p:nvPr/>
          </p:nvSpPr>
          <p:spPr bwMode="auto">
            <a:xfrm>
              <a:off x="4677" y="1776"/>
              <a:ext cx="460"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800" name="Text Box 7"/>
            <p:cNvSpPr txBox="1">
              <a:spLocks noChangeArrowheads="1"/>
            </p:cNvSpPr>
            <p:nvPr/>
          </p:nvSpPr>
          <p:spPr bwMode="auto">
            <a:xfrm>
              <a:off x="4204" y="2069"/>
              <a:ext cx="228"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sp>
          <p:nvSpPr>
            <p:cNvPr id="32801" name="Text Box 8"/>
            <p:cNvSpPr txBox="1">
              <a:spLocks noChangeArrowheads="1"/>
            </p:cNvSpPr>
            <p:nvPr/>
          </p:nvSpPr>
          <p:spPr bwMode="auto">
            <a:xfrm>
              <a:off x="4747" y="2467"/>
              <a:ext cx="228"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sp>
          <p:nvSpPr>
            <p:cNvPr id="32802" name="Text Box 9"/>
            <p:cNvSpPr txBox="1">
              <a:spLocks noChangeArrowheads="1"/>
            </p:cNvSpPr>
            <p:nvPr/>
          </p:nvSpPr>
          <p:spPr bwMode="auto">
            <a:xfrm>
              <a:off x="4819" y="1898"/>
              <a:ext cx="228"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grpSp>
      <p:grpSp>
        <p:nvGrpSpPr>
          <p:cNvPr id="32771" name="Group 10"/>
          <p:cNvGrpSpPr>
            <a:grpSpLocks/>
          </p:cNvGrpSpPr>
          <p:nvPr/>
        </p:nvGrpSpPr>
        <p:grpSpPr bwMode="auto">
          <a:xfrm>
            <a:off x="3962400" y="2060575"/>
            <a:ext cx="1295400" cy="1679575"/>
            <a:chOff x="2592" y="1872"/>
            <a:chExt cx="816" cy="816"/>
          </a:xfrm>
        </p:grpSpPr>
        <p:sp>
          <p:nvSpPr>
            <p:cNvPr id="32794" name="Oval 11"/>
            <p:cNvSpPr>
              <a:spLocks noChangeArrowheads="1"/>
            </p:cNvSpPr>
            <p:nvPr/>
          </p:nvSpPr>
          <p:spPr bwMode="auto">
            <a:xfrm>
              <a:off x="2592" y="1872"/>
              <a:ext cx="816" cy="816"/>
            </a:xfrm>
            <a:prstGeom prst="ellipse">
              <a:avLst/>
            </a:prstGeom>
            <a:gradFill rotWithShape="0">
              <a:gsLst>
                <a:gs pos="0">
                  <a:srgbClr val="D22DFF"/>
                </a:gs>
                <a:gs pos="100000">
                  <a:srgbClr val="611576"/>
                </a:gs>
              </a:gsLst>
              <a:path path="shape">
                <a:fillToRect l="50000" t="50000" r="50000" b="50000"/>
              </a:path>
            </a:gradFill>
            <a:ln w="9525">
              <a:solidFill>
                <a:srgbClr val="73008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95" name="Text Box 12"/>
            <p:cNvSpPr txBox="1">
              <a:spLocks noChangeArrowheads="1"/>
            </p:cNvSpPr>
            <p:nvPr/>
          </p:nvSpPr>
          <p:spPr bwMode="auto">
            <a:xfrm>
              <a:off x="2832" y="2096"/>
              <a:ext cx="370" cy="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200" b="1">
                  <a:solidFill>
                    <a:srgbClr val="CCFF66"/>
                  </a:solidFill>
                </a:rPr>
                <a:t>Mg</a:t>
              </a:r>
            </a:p>
          </p:txBody>
        </p:sp>
      </p:grpSp>
      <p:grpSp>
        <p:nvGrpSpPr>
          <p:cNvPr id="32772" name="Group 13"/>
          <p:cNvGrpSpPr>
            <a:grpSpLocks/>
          </p:cNvGrpSpPr>
          <p:nvPr/>
        </p:nvGrpSpPr>
        <p:grpSpPr bwMode="auto">
          <a:xfrm rot="24022">
            <a:off x="2390775" y="1663700"/>
            <a:ext cx="1677988" cy="2073275"/>
            <a:chOff x="4080" y="1776"/>
            <a:chExt cx="1057" cy="1007"/>
          </a:xfrm>
        </p:grpSpPr>
        <p:sp>
          <p:nvSpPr>
            <p:cNvPr id="32787" name="Oval 14"/>
            <p:cNvSpPr>
              <a:spLocks noChangeArrowheads="1"/>
            </p:cNvSpPr>
            <p:nvPr/>
          </p:nvSpPr>
          <p:spPr bwMode="auto">
            <a:xfrm>
              <a:off x="4080" y="1944"/>
              <a:ext cx="460"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88" name="Oval 15"/>
            <p:cNvSpPr>
              <a:spLocks noChangeArrowheads="1"/>
            </p:cNvSpPr>
            <p:nvPr/>
          </p:nvSpPr>
          <p:spPr bwMode="auto">
            <a:xfrm>
              <a:off x="4581" y="2323"/>
              <a:ext cx="461"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113680" name="Oval 16"/>
            <p:cNvSpPr>
              <a:spLocks noChangeArrowheads="1"/>
            </p:cNvSpPr>
            <p:nvPr/>
          </p:nvSpPr>
          <p:spPr bwMode="auto">
            <a:xfrm>
              <a:off x="4416" y="1968"/>
              <a:ext cx="515" cy="514"/>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r>
                <a:rPr kumimoji="0" lang="en-US" sz="1800" b="1">
                  <a:solidFill>
                    <a:srgbClr val="CCFF66"/>
                  </a:solidFill>
                </a:rPr>
                <a:t>N</a:t>
              </a:r>
            </a:p>
          </p:txBody>
        </p:sp>
        <p:sp>
          <p:nvSpPr>
            <p:cNvPr id="32790" name="Oval 17"/>
            <p:cNvSpPr>
              <a:spLocks noChangeArrowheads="1"/>
            </p:cNvSpPr>
            <p:nvPr/>
          </p:nvSpPr>
          <p:spPr bwMode="auto">
            <a:xfrm>
              <a:off x="4677" y="1776"/>
              <a:ext cx="460" cy="460"/>
            </a:xfrm>
            <a:prstGeom prst="ellipse">
              <a:avLst/>
            </a:prstGeom>
            <a:gradFill rotWithShape="0">
              <a:gsLst>
                <a:gs pos="0">
                  <a:srgbClr val="00A8FC"/>
                </a:gs>
                <a:gs pos="100000">
                  <a:srgbClr val="004E75"/>
                </a:gs>
              </a:gsLst>
              <a:path path="shape">
                <a:fillToRect l="50000" t="50000" r="50000" b="50000"/>
              </a:path>
            </a:gradFill>
            <a:ln w="9525">
              <a:solidFill>
                <a:srgbClr val="2B715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91" name="Text Box 18"/>
            <p:cNvSpPr txBox="1">
              <a:spLocks noChangeArrowheads="1"/>
            </p:cNvSpPr>
            <p:nvPr/>
          </p:nvSpPr>
          <p:spPr bwMode="auto">
            <a:xfrm>
              <a:off x="4205" y="2071"/>
              <a:ext cx="22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sp>
          <p:nvSpPr>
            <p:cNvPr id="32792" name="Text Box 19"/>
            <p:cNvSpPr txBox="1">
              <a:spLocks noChangeArrowheads="1"/>
            </p:cNvSpPr>
            <p:nvPr/>
          </p:nvSpPr>
          <p:spPr bwMode="auto">
            <a:xfrm>
              <a:off x="4746" y="2468"/>
              <a:ext cx="228"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sp>
          <p:nvSpPr>
            <p:cNvPr id="32793" name="Text Box 20"/>
            <p:cNvSpPr txBox="1">
              <a:spLocks noChangeArrowheads="1"/>
            </p:cNvSpPr>
            <p:nvPr/>
          </p:nvSpPr>
          <p:spPr bwMode="auto">
            <a:xfrm>
              <a:off x="4819" y="1899"/>
              <a:ext cx="228" cy="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1800" b="1">
                  <a:solidFill>
                    <a:srgbClr val="CCFF66"/>
                  </a:solidFill>
                </a:rPr>
                <a:t>O</a:t>
              </a:r>
            </a:p>
          </p:txBody>
        </p:sp>
      </p:grpSp>
      <p:sp>
        <p:nvSpPr>
          <p:cNvPr id="32773" name="Text Box 21"/>
          <p:cNvSpPr txBox="1">
            <a:spLocks noChangeArrowheads="1"/>
          </p:cNvSpPr>
          <p:nvPr/>
        </p:nvSpPr>
        <p:spPr bwMode="auto">
          <a:xfrm>
            <a:off x="4267200" y="1676400"/>
            <a:ext cx="5651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800" b="1"/>
              <a:t>2+</a:t>
            </a:r>
          </a:p>
        </p:txBody>
      </p:sp>
      <p:sp>
        <p:nvSpPr>
          <p:cNvPr id="32774" name="Text Box 22"/>
          <p:cNvSpPr txBox="1">
            <a:spLocks noChangeArrowheads="1"/>
          </p:cNvSpPr>
          <p:nvPr/>
        </p:nvSpPr>
        <p:spPr bwMode="auto">
          <a:xfrm>
            <a:off x="5715000" y="1606550"/>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800" b="1"/>
              <a:t>1</a:t>
            </a:r>
            <a:r>
              <a:rPr kumimoji="0" lang="en-US" sz="2800" b="1">
                <a:cs typeface="Times New Roman" pitchFamily="18" charset="0"/>
              </a:rPr>
              <a:t>-</a:t>
            </a:r>
            <a:endParaRPr kumimoji="0" lang="en-US" sz="2800" b="1"/>
          </a:p>
        </p:txBody>
      </p:sp>
      <p:sp>
        <p:nvSpPr>
          <p:cNvPr id="32775" name="Text Box 23"/>
          <p:cNvSpPr txBox="1">
            <a:spLocks noChangeArrowheads="1"/>
          </p:cNvSpPr>
          <p:nvPr/>
        </p:nvSpPr>
        <p:spPr bwMode="auto">
          <a:xfrm>
            <a:off x="2819400" y="1666875"/>
            <a:ext cx="4810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800" b="1"/>
              <a:t>1</a:t>
            </a:r>
            <a:r>
              <a:rPr kumimoji="0" lang="en-US" sz="2800" b="1">
                <a:cs typeface="Times New Roman" pitchFamily="18" charset="0"/>
              </a:rPr>
              <a:t>-</a:t>
            </a:r>
            <a:endParaRPr kumimoji="0" lang="en-US" sz="2800" b="1"/>
          </a:p>
        </p:txBody>
      </p:sp>
      <p:grpSp>
        <p:nvGrpSpPr>
          <p:cNvPr id="113688" name="Group 24"/>
          <p:cNvGrpSpPr>
            <a:grpSpLocks/>
          </p:cNvGrpSpPr>
          <p:nvPr/>
        </p:nvGrpSpPr>
        <p:grpSpPr bwMode="auto">
          <a:xfrm>
            <a:off x="2743200" y="1571625"/>
            <a:ext cx="3486150" cy="666750"/>
            <a:chOff x="1728" y="1278"/>
            <a:chExt cx="2196" cy="324"/>
          </a:xfrm>
        </p:grpSpPr>
        <p:sp>
          <p:nvSpPr>
            <p:cNvPr id="32785" name="Oval 25"/>
            <p:cNvSpPr>
              <a:spLocks noChangeArrowheads="1"/>
            </p:cNvSpPr>
            <p:nvPr/>
          </p:nvSpPr>
          <p:spPr bwMode="auto">
            <a:xfrm>
              <a:off x="1728" y="1314"/>
              <a:ext cx="336" cy="288"/>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32786" name="Oval 26"/>
            <p:cNvSpPr>
              <a:spLocks noChangeArrowheads="1"/>
            </p:cNvSpPr>
            <p:nvPr/>
          </p:nvSpPr>
          <p:spPr bwMode="auto">
            <a:xfrm>
              <a:off x="3588" y="1278"/>
              <a:ext cx="336" cy="288"/>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32777" name="Text Box 27"/>
          <p:cNvSpPr txBox="1">
            <a:spLocks noChangeArrowheads="1"/>
          </p:cNvSpPr>
          <p:nvPr/>
        </p:nvSpPr>
        <p:spPr bwMode="auto">
          <a:xfrm>
            <a:off x="3657600" y="5257800"/>
            <a:ext cx="6191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3200" b="1"/>
              <a:t>2+</a:t>
            </a:r>
          </a:p>
        </p:txBody>
      </p:sp>
      <p:sp>
        <p:nvSpPr>
          <p:cNvPr id="113692" name="Text Box 28"/>
          <p:cNvSpPr txBox="1">
            <a:spLocks noChangeArrowheads="1"/>
          </p:cNvSpPr>
          <p:nvPr/>
        </p:nvSpPr>
        <p:spPr bwMode="auto">
          <a:xfrm>
            <a:off x="4572000" y="5257800"/>
            <a:ext cx="5222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3200" b="1"/>
              <a:t>2-</a:t>
            </a:r>
          </a:p>
        </p:txBody>
      </p:sp>
      <p:grpSp>
        <p:nvGrpSpPr>
          <p:cNvPr id="113693" name="Group 29"/>
          <p:cNvGrpSpPr>
            <a:grpSpLocks/>
          </p:cNvGrpSpPr>
          <p:nvPr/>
        </p:nvGrpSpPr>
        <p:grpSpPr bwMode="auto">
          <a:xfrm>
            <a:off x="304800" y="2590800"/>
            <a:ext cx="4648200" cy="3259138"/>
            <a:chOff x="96" y="1323"/>
            <a:chExt cx="2928" cy="2053"/>
          </a:xfrm>
        </p:grpSpPr>
        <p:grpSp>
          <p:nvGrpSpPr>
            <p:cNvPr id="32781" name="Group 30"/>
            <p:cNvGrpSpPr>
              <a:grpSpLocks/>
            </p:cNvGrpSpPr>
            <p:nvPr/>
          </p:nvGrpSpPr>
          <p:grpSpPr bwMode="auto">
            <a:xfrm>
              <a:off x="96" y="3088"/>
              <a:ext cx="2160" cy="288"/>
              <a:chOff x="96" y="3088"/>
              <a:chExt cx="2160" cy="288"/>
            </a:xfrm>
          </p:grpSpPr>
          <p:sp>
            <p:nvSpPr>
              <p:cNvPr id="32783" name="Text Box 31"/>
              <p:cNvSpPr txBox="1">
                <a:spLocks noChangeArrowheads="1"/>
              </p:cNvSpPr>
              <p:nvPr/>
            </p:nvSpPr>
            <p:spPr bwMode="auto">
              <a:xfrm>
                <a:off x="96" y="3088"/>
                <a:ext cx="1900"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a:latin typeface="Arial Narrow" pitchFamily="34" charset="0"/>
                  </a:rPr>
                  <a:t>the charges are balanced</a:t>
                </a:r>
              </a:p>
            </p:txBody>
          </p:sp>
          <p:sp>
            <p:nvSpPr>
              <p:cNvPr id="32784" name="AutoShape 32"/>
              <p:cNvSpPr>
                <a:spLocks noChangeArrowheads="1"/>
              </p:cNvSpPr>
              <p:nvPr/>
            </p:nvSpPr>
            <p:spPr bwMode="auto">
              <a:xfrm>
                <a:off x="1968" y="3180"/>
                <a:ext cx="288" cy="116"/>
              </a:xfrm>
              <a:prstGeom prst="rightArrow">
                <a:avLst>
                  <a:gd name="adj1" fmla="val 29167"/>
                  <a:gd name="adj2" fmla="val 62069"/>
                </a:avLst>
              </a:prstGeom>
              <a:solidFill>
                <a:srgbClr val="CCFF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grpSp>
        <p:sp>
          <p:nvSpPr>
            <p:cNvPr id="32782" name="Oval 33"/>
            <p:cNvSpPr>
              <a:spLocks noChangeArrowheads="1"/>
            </p:cNvSpPr>
            <p:nvPr/>
          </p:nvSpPr>
          <p:spPr bwMode="auto">
            <a:xfrm>
              <a:off x="2682" y="1323"/>
              <a:ext cx="342" cy="288"/>
            </a:xfrm>
            <a:prstGeom prst="ellipse">
              <a:avLst/>
            </a:prstGeom>
            <a:noFill/>
            <a:ln w="1905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en-CA">
                <a:solidFill>
                  <a:schemeClr val="bg1"/>
                </a:solidFill>
              </a:endParaRPr>
            </a:p>
          </p:txBody>
        </p:sp>
      </p:grpSp>
      <p:sp>
        <p:nvSpPr>
          <p:cNvPr id="32780" name="Text Box 34"/>
          <p:cNvSpPr txBox="1">
            <a:spLocks noChangeArrowheads="1"/>
          </p:cNvSpPr>
          <p:nvPr/>
        </p:nvSpPr>
        <p:spPr bwMode="auto">
          <a:xfrm>
            <a:off x="3335338" y="4235450"/>
            <a:ext cx="2306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4000"/>
              <a:t>Mg(NO</a:t>
            </a:r>
            <a:r>
              <a:rPr kumimoji="0" lang="en-US" sz="4000" baseline="-25000"/>
              <a:t>3</a:t>
            </a:r>
            <a:r>
              <a:rPr kumimoji="0" lang="en-US" sz="4000"/>
              <a:t>)</a:t>
            </a:r>
            <a:r>
              <a:rPr kumimoji="0" lang="en-US" sz="4000" baseline="-25000"/>
              <a:t>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136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36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136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92"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0" name="Rectangle 2"/>
          <p:cNvSpPr>
            <a:spLocks noGrp="1" noChangeArrowheads="1"/>
          </p:cNvSpPr>
          <p:nvPr>
            <p:ph type="body" idx="1"/>
          </p:nvPr>
        </p:nvSpPr>
        <p:spPr>
          <a:xfrm>
            <a:off x="0" y="1676400"/>
            <a:ext cx="9144000" cy="4495800"/>
          </a:xfrm>
        </p:spPr>
        <p:txBody>
          <a:bodyPr/>
          <a:lstStyle/>
          <a:p>
            <a:pPr marL="609600" indent="-609600" eaLnBrk="1" hangingPunct="1">
              <a:lnSpc>
                <a:spcPct val="90000"/>
              </a:lnSpc>
              <a:buFontTx/>
              <a:buNone/>
            </a:pPr>
            <a:r>
              <a:rPr lang="en-US" sz="2800" smtClean="0"/>
              <a:t>1.	Identify the ions</a:t>
            </a:r>
          </a:p>
          <a:p>
            <a:pPr marL="990600" lvl="1" indent="-533400" algn="ctr" eaLnBrk="1" hangingPunct="1">
              <a:lnSpc>
                <a:spcPct val="90000"/>
              </a:lnSpc>
              <a:buFontTx/>
              <a:buNone/>
            </a:pPr>
            <a:endParaRPr lang="en-US" smtClean="0">
              <a:solidFill>
                <a:schemeClr val="tx2"/>
              </a:solidFill>
            </a:endParaRPr>
          </a:p>
          <a:p>
            <a:pPr marL="990600" lvl="1" indent="-533400" algn="ctr" eaLnBrk="1" hangingPunct="1">
              <a:lnSpc>
                <a:spcPct val="90000"/>
              </a:lnSpc>
              <a:buFontTx/>
              <a:buNone/>
            </a:pPr>
            <a:endParaRPr lang="en-US" smtClean="0">
              <a:solidFill>
                <a:schemeClr val="tx2"/>
              </a:solidFill>
            </a:endParaRPr>
          </a:p>
          <a:p>
            <a:pPr marL="609600" indent="-609600" eaLnBrk="1" hangingPunct="1">
              <a:lnSpc>
                <a:spcPct val="90000"/>
              </a:lnSpc>
              <a:buFontTx/>
              <a:buAutoNum type="arabicPeriod" startAt="2"/>
            </a:pPr>
            <a:r>
              <a:rPr lang="en-US" sz="2800" smtClean="0"/>
              <a:t>Name the cation</a:t>
            </a:r>
          </a:p>
          <a:p>
            <a:pPr marL="990600" lvl="1" indent="-533400" algn="ctr" eaLnBrk="1" hangingPunct="1">
              <a:lnSpc>
                <a:spcPct val="90000"/>
              </a:lnSpc>
              <a:buFontTx/>
              <a:buAutoNum type="arabicPeriod" startAt="2"/>
            </a:pPr>
            <a:endParaRPr lang="en-US" smtClean="0">
              <a:solidFill>
                <a:schemeClr val="tx2"/>
              </a:solidFill>
            </a:endParaRPr>
          </a:p>
          <a:p>
            <a:pPr marL="609600" indent="-609600" eaLnBrk="1" hangingPunct="1">
              <a:lnSpc>
                <a:spcPct val="90000"/>
              </a:lnSpc>
              <a:buFontTx/>
              <a:buAutoNum type="arabicPeriod" startAt="3"/>
            </a:pPr>
            <a:r>
              <a:rPr lang="en-US" sz="2800" smtClean="0"/>
              <a:t>Name the anion</a:t>
            </a:r>
          </a:p>
          <a:p>
            <a:pPr marL="990600" lvl="1" indent="-533400" algn="ctr" eaLnBrk="1" hangingPunct="1">
              <a:lnSpc>
                <a:spcPct val="90000"/>
              </a:lnSpc>
              <a:buFontTx/>
              <a:buAutoNum type="arabicPeriod" startAt="3"/>
            </a:pPr>
            <a:endParaRPr lang="en-US" smtClean="0">
              <a:solidFill>
                <a:schemeClr val="tx2"/>
              </a:solidFill>
            </a:endParaRPr>
          </a:p>
          <a:p>
            <a:pPr marL="609600" indent="-609600" eaLnBrk="1" hangingPunct="1">
              <a:lnSpc>
                <a:spcPct val="90000"/>
              </a:lnSpc>
              <a:buFontTx/>
              <a:buAutoNum type="arabicPeriod" startAt="4"/>
            </a:pPr>
            <a:r>
              <a:rPr lang="en-US" sz="2800" smtClean="0"/>
              <a:t>Write the name of the cation followed by the name of the anion</a:t>
            </a:r>
          </a:p>
          <a:p>
            <a:pPr marL="609600" indent="-609600" eaLnBrk="1" hangingPunct="1">
              <a:lnSpc>
                <a:spcPct val="90000"/>
              </a:lnSpc>
              <a:buFontTx/>
              <a:buNone/>
            </a:pPr>
            <a:endParaRPr lang="en-US" sz="2800" smtClean="0"/>
          </a:p>
        </p:txBody>
      </p:sp>
      <p:sp>
        <p:nvSpPr>
          <p:cNvPr id="33795" name="Rectangle 3"/>
          <p:cNvSpPr>
            <a:spLocks noGrp="1" noChangeArrowheads="1"/>
          </p:cNvSpPr>
          <p:nvPr>
            <p:ph type="title"/>
          </p:nvPr>
        </p:nvSpPr>
        <p:spPr>
          <a:xfrm>
            <a:off x="0" y="0"/>
            <a:ext cx="9144000" cy="1524000"/>
          </a:xfrm>
          <a:noFill/>
        </p:spPr>
        <p:txBody>
          <a:bodyPr/>
          <a:lstStyle/>
          <a:p>
            <a:pPr eaLnBrk="1" hangingPunct="1"/>
            <a:r>
              <a:rPr lang="en-US" sz="3600" b="1" smtClean="0"/>
              <a:t>Naming Ionic with Polyatomic Ion</a:t>
            </a:r>
            <a:r>
              <a:rPr lang="en-US" smtClean="0"/>
              <a:t> </a:t>
            </a:r>
            <a:br>
              <a:rPr lang="en-US" smtClean="0"/>
            </a:br>
            <a:r>
              <a:rPr lang="en-US" smtClean="0"/>
              <a:t>Na</a:t>
            </a:r>
            <a:r>
              <a:rPr lang="en-US" baseline="-25000" smtClean="0"/>
              <a:t>2</a:t>
            </a:r>
            <a:r>
              <a:rPr lang="en-US" smtClean="0"/>
              <a:t>SO</a:t>
            </a:r>
            <a:r>
              <a:rPr lang="en-US" baseline="-25000" smtClean="0"/>
              <a:t>4</a:t>
            </a:r>
            <a:endParaRPr lang="en-US"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4690">
                                            <p:txEl>
                                              <p:pRg st="0" end="0"/>
                                            </p:txEl>
                                          </p:spTgt>
                                        </p:tgtEl>
                                        <p:attrNameLst>
                                          <p:attrName>style.visibility</p:attrName>
                                        </p:attrNameLst>
                                      </p:cBhvr>
                                      <p:to>
                                        <p:strVal val="visible"/>
                                      </p:to>
                                    </p:set>
                                    <p:animEffect transition="in" filter="wipe(left)">
                                      <p:cBhvr>
                                        <p:cTn id="7" dur="500"/>
                                        <p:tgtEl>
                                          <p:spTgt spid="11469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4690">
                                            <p:txEl>
                                              <p:pRg st="3" end="3"/>
                                            </p:txEl>
                                          </p:spTgt>
                                        </p:tgtEl>
                                        <p:attrNameLst>
                                          <p:attrName>style.visibility</p:attrName>
                                        </p:attrNameLst>
                                      </p:cBhvr>
                                      <p:to>
                                        <p:strVal val="visible"/>
                                      </p:to>
                                    </p:set>
                                    <p:animEffect transition="in" filter="wipe(left)">
                                      <p:cBhvr>
                                        <p:cTn id="12" dur="500"/>
                                        <p:tgtEl>
                                          <p:spTgt spid="114690">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690">
                                            <p:txEl>
                                              <p:pRg st="5" end="5"/>
                                            </p:txEl>
                                          </p:spTgt>
                                        </p:tgtEl>
                                        <p:attrNameLst>
                                          <p:attrName>style.visibility</p:attrName>
                                        </p:attrNameLst>
                                      </p:cBhvr>
                                      <p:to>
                                        <p:strVal val="visible"/>
                                      </p:to>
                                    </p:set>
                                    <p:animEffect transition="in" filter="wipe(left)">
                                      <p:cBhvr>
                                        <p:cTn id="17" dur="500"/>
                                        <p:tgtEl>
                                          <p:spTgt spid="114690">
                                            <p:txEl>
                                              <p:pRg st="5" end="5"/>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4690">
                                            <p:txEl>
                                              <p:pRg st="7" end="7"/>
                                            </p:txEl>
                                          </p:spTgt>
                                        </p:tgtEl>
                                        <p:attrNameLst>
                                          <p:attrName>style.visibility</p:attrName>
                                        </p:attrNameLst>
                                      </p:cBhvr>
                                      <p:to>
                                        <p:strVal val="visible"/>
                                      </p:to>
                                    </p:set>
                                    <p:animEffect transition="in" filter="wipe(left)">
                                      <p:cBhvr>
                                        <p:cTn id="22" dur="500"/>
                                        <p:tgtEl>
                                          <p:spTgt spid="11469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0"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0"/>
            <a:ext cx="9144000" cy="990600"/>
          </a:xfrm>
        </p:spPr>
        <p:txBody>
          <a:bodyPr/>
          <a:lstStyle/>
          <a:p>
            <a:pPr eaLnBrk="1" hangingPunct="1"/>
            <a:r>
              <a:rPr lang="en-US" sz="4800" smtClean="0"/>
              <a:t>Some Common Polyatomic Ions</a:t>
            </a:r>
          </a:p>
        </p:txBody>
      </p:sp>
      <p:graphicFrame>
        <p:nvGraphicFramePr>
          <p:cNvPr id="115715" name="Group 3"/>
          <p:cNvGraphicFramePr>
            <a:graphicFrameLocks noGrp="1"/>
          </p:cNvGraphicFramePr>
          <p:nvPr/>
        </p:nvGraphicFramePr>
        <p:xfrm>
          <a:off x="304800" y="1219200"/>
          <a:ext cx="4267200" cy="4999038"/>
        </p:xfrm>
        <a:graphic>
          <a:graphicData uri="http://schemas.openxmlformats.org/drawingml/2006/table">
            <a:tbl>
              <a:tblPr/>
              <a:tblGrid>
                <a:gridCol w="2622550"/>
                <a:gridCol w="1644650"/>
              </a:tblGrid>
              <a:tr h="5181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Name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Formula</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acetate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H</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0" smtClean="0">
                          <a:ln>
                            <a:noFill/>
                          </a:ln>
                          <a:solidFill>
                            <a:schemeClr val="tx1"/>
                          </a:solidFill>
                          <a:effectLst/>
                          <a:latin typeface="Arial" charset="0"/>
                        </a:rPr>
                        <a:t>O</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endParaRPr kumimoji="0" lang="en-US" sz="24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carbonate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2301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hydrogen carbonate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HCO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hydroxide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OH</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nitrate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nitrite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NO</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chromate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CrO</a:t>
                      </a:r>
                      <a:r>
                        <a:rPr kumimoji="0" lang="en-US" sz="2400" b="0" i="0" u="none" strike="noStrike" cap="none" normalizeH="0" baseline="-25000" smtClean="0">
                          <a:ln>
                            <a:noFill/>
                          </a:ln>
                          <a:solidFill>
                            <a:schemeClr val="tx1"/>
                          </a:solidFill>
                          <a:effectLst/>
                          <a:latin typeface="Arial" charset="0"/>
                        </a:rPr>
                        <a:t>4</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dichromate</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Cr</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0" smtClean="0">
                          <a:ln>
                            <a:noFill/>
                          </a:ln>
                          <a:solidFill>
                            <a:schemeClr val="tx1"/>
                          </a:solidFill>
                          <a:effectLst/>
                          <a:latin typeface="Arial" charset="0"/>
                        </a:rPr>
                        <a:t>O</a:t>
                      </a:r>
                      <a:r>
                        <a:rPr kumimoji="0" lang="en-US" sz="2400" b="0" i="0" u="none" strike="noStrike" cap="none" normalizeH="0" baseline="-25000" smtClean="0">
                          <a:ln>
                            <a:noFill/>
                          </a:ln>
                          <a:solidFill>
                            <a:schemeClr val="tx1"/>
                          </a:solidFill>
                          <a:effectLst/>
                          <a:latin typeface="Arial" charset="0"/>
                        </a:rPr>
                        <a:t>7</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2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ammonium</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NH</a:t>
                      </a:r>
                      <a:r>
                        <a:rPr kumimoji="0" lang="en-US" sz="2400" b="0" i="0" u="none" strike="noStrike" cap="none" normalizeH="0" baseline="-25000" smtClean="0">
                          <a:ln>
                            <a:noFill/>
                          </a:ln>
                          <a:solidFill>
                            <a:schemeClr val="tx1"/>
                          </a:solidFill>
                          <a:effectLst/>
                          <a:latin typeface="Arial" charset="0"/>
                        </a:rPr>
                        <a:t>4</a:t>
                      </a:r>
                      <a:r>
                        <a:rPr kumimoji="0" lang="en-US" sz="2400" b="0" i="0" u="none" strike="noStrike" cap="none" normalizeH="0" baseline="30000" smtClean="0">
                          <a:ln>
                            <a:noFill/>
                          </a:ln>
                          <a:solidFill>
                            <a:schemeClr val="tx1"/>
                          </a:solidFill>
                          <a:effectLst/>
                          <a:latin typeface="Arial" charset="0"/>
                        </a:rPr>
                        <a:t>+</a:t>
                      </a:r>
                      <a:endParaRPr kumimoji="0" lang="en-US" sz="2400" b="0" i="0" u="none" strike="noStrike" cap="none" normalizeH="0" baseline="0" smtClean="0">
                        <a:ln>
                          <a:noFill/>
                        </a:ln>
                        <a:solidFill>
                          <a:schemeClr val="tx1"/>
                        </a:solidFill>
                        <a:effectLst/>
                        <a:latin typeface="Arial" charset="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15750" name="Group 38"/>
          <p:cNvGraphicFramePr>
            <a:graphicFrameLocks noGrp="1"/>
          </p:cNvGraphicFramePr>
          <p:nvPr/>
        </p:nvGraphicFramePr>
        <p:xfrm>
          <a:off x="4724400" y="1219200"/>
          <a:ext cx="4267200" cy="4943475"/>
        </p:xfrm>
        <a:graphic>
          <a:graphicData uri="http://schemas.openxmlformats.org/drawingml/2006/table">
            <a:tbl>
              <a:tblPr/>
              <a:tblGrid>
                <a:gridCol w="2622550"/>
                <a:gridCol w="1644650"/>
              </a:tblGrid>
              <a:tr h="51811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Name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Formula</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hypochlorite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ClO</a:t>
                      </a:r>
                      <a:r>
                        <a:rPr kumimoji="0" lang="en-US" sz="2400" b="0" i="0" u="none" strike="noStrike" cap="none" normalizeH="0" baseline="30000" smtClean="0">
                          <a:ln>
                            <a:noFill/>
                          </a:ln>
                          <a:solidFill>
                            <a:schemeClr val="tx1"/>
                          </a:solidFill>
                          <a:effectLst/>
                          <a:latin typeface="Arial" charset="0"/>
                          <a:cs typeface="Times New Roman" pitchFamily="18" charset="0"/>
                        </a:rPr>
                        <a:t>–</a:t>
                      </a:r>
                      <a:endParaRPr kumimoji="0" lang="en-US" sz="2400" b="0" i="0" u="none" strike="noStrike" cap="none" normalizeH="0" baseline="0" smtClean="0">
                        <a:ln>
                          <a:noFill/>
                        </a:ln>
                        <a:solidFill>
                          <a:schemeClr val="tx1"/>
                        </a:solidFill>
                        <a:effectLst/>
                        <a:latin typeface="Arial" charset="0"/>
                      </a:endParaRP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chlorite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ClO</a:t>
                      </a:r>
                      <a:r>
                        <a:rPr kumimoji="0" lang="en-US" sz="2400" b="0" i="0" u="none" strike="noStrike" cap="none" normalizeH="0" baseline="-25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chlorate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perchlorate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ClO</a:t>
                      </a:r>
                      <a:r>
                        <a:rPr kumimoji="0" lang="en-US" sz="2400" b="0" i="0" u="none" strike="noStrike" cap="none" normalizeH="0" baseline="-25000" smtClean="0">
                          <a:ln>
                            <a:noFill/>
                          </a:ln>
                          <a:solidFill>
                            <a:schemeClr val="tx1"/>
                          </a:solidFill>
                          <a:effectLst/>
                          <a:latin typeface="Arial" charset="0"/>
                        </a:rPr>
                        <a:t>4</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sulfate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SO</a:t>
                      </a:r>
                      <a:r>
                        <a:rPr kumimoji="0" lang="en-US" sz="2400" b="0" i="0" u="none" strike="noStrike" cap="none" normalizeH="0" baseline="-25000" smtClean="0">
                          <a:ln>
                            <a:noFill/>
                          </a:ln>
                          <a:solidFill>
                            <a:schemeClr val="tx1"/>
                          </a:solidFill>
                          <a:effectLst/>
                          <a:latin typeface="Arial" charset="0"/>
                        </a:rPr>
                        <a:t>4</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16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sulfite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SO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rPr>
                        <a:t>2</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191">
                <a:tc>
                  <a:txBody>
                    <a:bodyPr/>
                    <a:lstStyle/>
                    <a:p>
                      <a:pPr marL="0" marR="0" lvl="0" indent="0" algn="l" defTabSz="914400" rtl="0" eaLnBrk="1" fontAlgn="base" latinLnBrk="0" hangingPunct="1">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hydrogensulfate</a:t>
                      </a:r>
                    </a:p>
                    <a:p>
                      <a:pPr marL="0" marR="0" lvl="0" indent="0" algn="l" defTabSz="914400" rtl="0" eaLnBrk="1" fontAlgn="base" latinLnBrk="0" hangingPunct="1">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(aka bisulfate)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HSO</a:t>
                      </a:r>
                      <a:r>
                        <a:rPr kumimoji="0" lang="en-US" sz="2400" b="0" i="0" u="none" strike="noStrike" cap="none" normalizeH="0" baseline="-25000" smtClean="0">
                          <a:ln>
                            <a:noFill/>
                          </a:ln>
                          <a:solidFill>
                            <a:schemeClr val="tx1"/>
                          </a:solidFill>
                          <a:effectLst/>
                          <a:latin typeface="Arial" charset="0"/>
                        </a:rPr>
                        <a:t>4</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41191">
                <a:tc>
                  <a:txBody>
                    <a:bodyPr/>
                    <a:lstStyle/>
                    <a:p>
                      <a:pPr marL="0" marR="0" lvl="0" indent="0" algn="l" defTabSz="914400" rtl="0" eaLnBrk="1" fontAlgn="base" latinLnBrk="0" hangingPunct="1">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hydrogensulfite</a:t>
                      </a:r>
                    </a:p>
                    <a:p>
                      <a:pPr marL="0" marR="0" lvl="0" indent="0" algn="l" defTabSz="914400" rtl="0" eaLnBrk="1" fontAlgn="base" latinLnBrk="0" hangingPunct="1">
                        <a:lnSpc>
                          <a:spcPct val="100000"/>
                        </a:lnSpc>
                        <a:spcBef>
                          <a:spcPct val="5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(aka bisulfite)</a:t>
                      </a:r>
                    </a:p>
                  </a:txBody>
                  <a:tcPr marT="45711" marB="4571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Arial" charset="0"/>
                        </a:rPr>
                        <a:t>HSO</a:t>
                      </a:r>
                      <a:r>
                        <a:rPr kumimoji="0" lang="en-US" sz="2400" b="0" i="0" u="none" strike="noStrike" cap="none" normalizeH="0" baseline="-25000" smtClean="0">
                          <a:ln>
                            <a:noFill/>
                          </a:ln>
                          <a:solidFill>
                            <a:schemeClr val="tx1"/>
                          </a:solidFill>
                          <a:effectLst/>
                          <a:latin typeface="Arial" charset="0"/>
                        </a:rPr>
                        <a:t>3</a:t>
                      </a:r>
                      <a:r>
                        <a:rPr kumimoji="0" lang="en-US" sz="2400" b="0" i="0" u="none" strike="noStrike" cap="none" normalizeH="0" baseline="30000" smtClean="0">
                          <a:ln>
                            <a:noFill/>
                          </a:ln>
                          <a:solidFill>
                            <a:schemeClr val="tx1"/>
                          </a:solidFill>
                          <a:effectLst/>
                          <a:latin typeface="Arial" charset="0"/>
                          <a:cs typeface="Times New Roman" pitchFamily="18" charset="0"/>
                        </a:rPr>
                        <a:t>–</a:t>
                      </a:r>
                    </a:p>
                  </a:txBody>
                  <a:tcPr marT="45711" marB="45711"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Group 2"/>
          <p:cNvGraphicFramePr>
            <a:graphicFrameLocks noGrp="1"/>
          </p:cNvGraphicFramePr>
          <p:nvPr/>
        </p:nvGraphicFramePr>
        <p:xfrm>
          <a:off x="1154113" y="1470025"/>
          <a:ext cx="6797675" cy="4506913"/>
        </p:xfrm>
        <a:graphic>
          <a:graphicData uri="http://schemas.openxmlformats.org/drawingml/2006/table">
            <a:tbl>
              <a:tblPr/>
              <a:tblGrid>
                <a:gridCol w="3470275"/>
                <a:gridCol w="3327400"/>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8" name="WordArt 28" descr="Narrow vertical"/>
          <p:cNvSpPr>
            <a:spLocks noChangeArrowheads="1" noChangeShapeType="1" noTextEdit="1"/>
          </p:cNvSpPr>
          <p:nvPr/>
        </p:nvSpPr>
        <p:spPr bwMode="auto">
          <a:xfrm>
            <a:off x="193675" y="0"/>
            <a:ext cx="2562225" cy="1001713"/>
          </a:xfrm>
          <a:prstGeom prst="rect">
            <a:avLst/>
          </a:prstGeom>
        </p:spPr>
        <p:txBody>
          <a:bodyPr wrap="none" fromWordArt="1">
            <a:prstTxWarp prst="textCurveUp">
              <a:avLst>
                <a:gd name="adj" fmla="val 40356"/>
              </a:avLst>
            </a:prstTxWarp>
          </a:bodyPr>
          <a:lstStyle/>
          <a:p>
            <a:r>
              <a:rPr lang="en-CA" sz="3600" kern="10">
                <a:ln w="12700">
                  <a:solidFill>
                    <a:srgbClr val="000000"/>
                  </a:solidFill>
                  <a:round/>
                  <a:headEnd/>
                  <a:tailEnd/>
                </a:ln>
                <a:pattFill prst="dashHorz">
                  <a:fgClr>
                    <a:srgbClr val="808080"/>
                  </a:fgClr>
                  <a:bgClr>
                    <a:srgbClr val="66FF33"/>
                  </a:bgClr>
                </a:pattFill>
                <a:effectLst>
                  <a:outerShdw dist="45791" dir="2021404" algn="ctr" rotWithShape="0">
                    <a:srgbClr val="808080">
                      <a:alpha val="79999"/>
                    </a:srgbClr>
                  </a:outerShdw>
                </a:effectLst>
                <a:latin typeface="Arial Black"/>
              </a:rPr>
              <a:t>examples:</a:t>
            </a:r>
          </a:p>
        </p:txBody>
      </p:sp>
      <p:sp>
        <p:nvSpPr>
          <p:cNvPr id="35869" name="Text Box 29"/>
          <p:cNvSpPr txBox="1">
            <a:spLocks noChangeArrowheads="1"/>
          </p:cNvSpPr>
          <p:nvPr/>
        </p:nvSpPr>
        <p:spPr bwMode="auto">
          <a:xfrm>
            <a:off x="1222375" y="2084388"/>
            <a:ext cx="24431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barium hydroxide</a:t>
            </a:r>
          </a:p>
        </p:txBody>
      </p:sp>
      <p:sp>
        <p:nvSpPr>
          <p:cNvPr id="35870" name="Text Box 30"/>
          <p:cNvSpPr txBox="1">
            <a:spLocks noChangeArrowheads="1"/>
          </p:cNvSpPr>
          <p:nvPr/>
        </p:nvSpPr>
        <p:spPr bwMode="auto">
          <a:xfrm>
            <a:off x="1222375" y="2724150"/>
            <a:ext cx="32115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iron (III) carbonate</a:t>
            </a:r>
          </a:p>
        </p:txBody>
      </p:sp>
      <p:sp>
        <p:nvSpPr>
          <p:cNvPr id="35871" name="Text Box 31"/>
          <p:cNvSpPr txBox="1">
            <a:spLocks noChangeArrowheads="1"/>
          </p:cNvSpPr>
          <p:nvPr/>
        </p:nvSpPr>
        <p:spPr bwMode="auto">
          <a:xfrm>
            <a:off x="1222375" y="3390900"/>
            <a:ext cx="3348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copper (I) permanganate</a:t>
            </a:r>
          </a:p>
        </p:txBody>
      </p:sp>
      <p:graphicFrame>
        <p:nvGraphicFramePr>
          <p:cNvPr id="35872" name="Object 32"/>
          <p:cNvGraphicFramePr>
            <a:graphicFrameLocks noChangeAspect="1"/>
          </p:cNvGraphicFramePr>
          <p:nvPr/>
        </p:nvGraphicFramePr>
        <p:xfrm>
          <a:off x="5235575" y="4054475"/>
          <a:ext cx="2273300" cy="584200"/>
        </p:xfrm>
        <a:graphic>
          <a:graphicData uri="http://schemas.openxmlformats.org/presentationml/2006/ole">
            <mc:AlternateContent xmlns:mc="http://schemas.openxmlformats.org/markup-compatibility/2006">
              <mc:Choice xmlns:v="urn:schemas-microsoft-com:vml" Requires="v">
                <p:oleObj spid="_x0000_s35887" name="Equation" r:id="rId3" imgW="2273300" imgH="584200" progId="Equation.DSMT4">
                  <p:embed/>
                </p:oleObj>
              </mc:Choice>
              <mc:Fallback>
                <p:oleObj name="Equation" r:id="rId3" imgW="2273300" imgH="584200" progId="Equation.DSMT4">
                  <p:embed/>
                  <p:pic>
                    <p:nvPicPr>
                      <p:cNvPr id="0" name="Object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4054475"/>
                        <a:ext cx="22733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73" name="Object 33"/>
          <p:cNvGraphicFramePr>
            <a:graphicFrameLocks noChangeAspect="1"/>
          </p:cNvGraphicFramePr>
          <p:nvPr/>
        </p:nvGraphicFramePr>
        <p:xfrm>
          <a:off x="5122863" y="4700588"/>
          <a:ext cx="2438400" cy="571500"/>
        </p:xfrm>
        <a:graphic>
          <a:graphicData uri="http://schemas.openxmlformats.org/presentationml/2006/ole">
            <mc:AlternateContent xmlns:mc="http://schemas.openxmlformats.org/markup-compatibility/2006">
              <mc:Choice xmlns:v="urn:schemas-microsoft-com:vml" Requires="v">
                <p:oleObj spid="_x0000_s35888" name="Equation" r:id="rId5" imgW="2438400" imgH="571500" progId="Equation.DSMT4">
                  <p:embed/>
                </p:oleObj>
              </mc:Choice>
              <mc:Fallback>
                <p:oleObj name="Equation" r:id="rId5" imgW="2438400" imgH="571500" progId="Equation.DSMT4">
                  <p:embed/>
                  <p:pic>
                    <p:nvPicPr>
                      <p:cNvPr id="0" name="Object 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863" y="4700588"/>
                        <a:ext cx="24384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74" name="Object 34"/>
          <p:cNvGraphicFramePr>
            <a:graphicFrameLocks noChangeAspect="1"/>
          </p:cNvGraphicFramePr>
          <p:nvPr/>
        </p:nvGraphicFramePr>
        <p:xfrm>
          <a:off x="5538788" y="5418138"/>
          <a:ext cx="1892300" cy="482600"/>
        </p:xfrm>
        <a:graphic>
          <a:graphicData uri="http://schemas.openxmlformats.org/presentationml/2006/ole">
            <mc:AlternateContent xmlns:mc="http://schemas.openxmlformats.org/markup-compatibility/2006">
              <mc:Choice xmlns:v="urn:schemas-microsoft-com:vml" Requires="v">
                <p:oleObj spid="_x0000_s35889" name="Equation" r:id="rId7" imgW="1892300" imgH="482600" progId="Equation.DSMT4">
                  <p:embed/>
                </p:oleObj>
              </mc:Choice>
              <mc:Fallback>
                <p:oleObj name="Equation" r:id="rId7" imgW="1892300" imgH="482600" progId="Equation.DSMT4">
                  <p:embed/>
                  <p:pic>
                    <p:nvPicPr>
                      <p:cNvPr id="0"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8788" y="5418138"/>
                        <a:ext cx="1892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6771" name="Text Box 35"/>
          <p:cNvSpPr txBox="1">
            <a:spLocks noChangeArrowheads="1"/>
          </p:cNvSpPr>
          <p:nvPr/>
        </p:nvSpPr>
        <p:spPr bwMode="auto">
          <a:xfrm>
            <a:off x="1222375" y="4119563"/>
            <a:ext cx="2444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gold (III) nitrate</a:t>
            </a:r>
          </a:p>
        </p:txBody>
      </p:sp>
      <p:sp>
        <p:nvSpPr>
          <p:cNvPr id="116772" name="Text Box 36"/>
          <p:cNvSpPr txBox="1">
            <a:spLocks noChangeArrowheads="1"/>
          </p:cNvSpPr>
          <p:nvPr/>
        </p:nvSpPr>
        <p:spPr bwMode="auto">
          <a:xfrm>
            <a:off x="1222375" y="4760913"/>
            <a:ext cx="29876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ammonium phosphate</a:t>
            </a:r>
          </a:p>
        </p:txBody>
      </p:sp>
      <p:sp>
        <p:nvSpPr>
          <p:cNvPr id="116773" name="Text Box 37"/>
          <p:cNvSpPr txBox="1">
            <a:spLocks noChangeArrowheads="1"/>
          </p:cNvSpPr>
          <p:nvPr/>
        </p:nvSpPr>
        <p:spPr bwMode="auto">
          <a:xfrm>
            <a:off x="1222375" y="5426075"/>
            <a:ext cx="30765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potassium dichromate</a:t>
            </a:r>
          </a:p>
        </p:txBody>
      </p:sp>
      <p:graphicFrame>
        <p:nvGraphicFramePr>
          <p:cNvPr id="116774" name="Object 38"/>
          <p:cNvGraphicFramePr>
            <a:graphicFrameLocks noChangeAspect="1"/>
          </p:cNvGraphicFramePr>
          <p:nvPr/>
        </p:nvGraphicFramePr>
        <p:xfrm>
          <a:off x="5378450" y="2033588"/>
          <a:ext cx="2082800" cy="571500"/>
        </p:xfrm>
        <a:graphic>
          <a:graphicData uri="http://schemas.openxmlformats.org/presentationml/2006/ole">
            <mc:AlternateContent xmlns:mc="http://schemas.openxmlformats.org/markup-compatibility/2006">
              <mc:Choice xmlns:v="urn:schemas-microsoft-com:vml" Requires="v">
                <p:oleObj spid="_x0000_s35890" name="Equation" r:id="rId9" imgW="2082800" imgH="571500" progId="Equation.DSMT4">
                  <p:embed/>
                </p:oleObj>
              </mc:Choice>
              <mc:Fallback>
                <p:oleObj name="Equation" r:id="rId9" imgW="2082800" imgH="571500" progId="Equation.DSMT4">
                  <p:embed/>
                  <p:pic>
                    <p:nvPicPr>
                      <p:cNvPr id="0" name="Object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8450" y="2033588"/>
                        <a:ext cx="2082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75" name="Object 39"/>
          <p:cNvGraphicFramePr>
            <a:graphicFrameLocks noChangeAspect="1"/>
          </p:cNvGraphicFramePr>
          <p:nvPr/>
        </p:nvGraphicFramePr>
        <p:xfrm>
          <a:off x="5321300" y="2679700"/>
          <a:ext cx="2298700" cy="584200"/>
        </p:xfrm>
        <a:graphic>
          <a:graphicData uri="http://schemas.openxmlformats.org/presentationml/2006/ole">
            <mc:AlternateContent xmlns:mc="http://schemas.openxmlformats.org/markup-compatibility/2006">
              <mc:Choice xmlns:v="urn:schemas-microsoft-com:vml" Requires="v">
                <p:oleObj spid="_x0000_s35891" name="Equation" r:id="rId11" imgW="2298700" imgH="584200" progId="Equation.DSMT4">
                  <p:embed/>
                </p:oleObj>
              </mc:Choice>
              <mc:Fallback>
                <p:oleObj name="Equation" r:id="rId11" imgW="2298700" imgH="584200" progId="Equation.DSMT4">
                  <p:embed/>
                  <p:pic>
                    <p:nvPicPr>
                      <p:cNvPr id="0" name="Object 3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1300" y="2679700"/>
                        <a:ext cx="22987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6776" name="Object 40"/>
          <p:cNvGraphicFramePr>
            <a:graphicFrameLocks noChangeAspect="1"/>
          </p:cNvGraphicFramePr>
          <p:nvPr/>
        </p:nvGraphicFramePr>
        <p:xfrm>
          <a:off x="5486400" y="3459163"/>
          <a:ext cx="1968500" cy="482600"/>
        </p:xfrm>
        <a:graphic>
          <a:graphicData uri="http://schemas.openxmlformats.org/presentationml/2006/ole">
            <mc:AlternateContent xmlns:mc="http://schemas.openxmlformats.org/markup-compatibility/2006">
              <mc:Choice xmlns:v="urn:schemas-microsoft-com:vml" Requires="v">
                <p:oleObj spid="_x0000_s35892" name="Equation" r:id="rId13" imgW="1968500" imgH="482600" progId="Equation.DSMT4">
                  <p:embed/>
                </p:oleObj>
              </mc:Choice>
              <mc:Fallback>
                <p:oleObj name="Equation" r:id="rId13" imgW="1968500" imgH="482600" progId="Equation.DSMT4">
                  <p:embed/>
                  <p:pic>
                    <p:nvPicPr>
                      <p:cNvPr id="0" name="Object 4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3459163"/>
                        <a:ext cx="1968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677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67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1677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677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677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67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1" grpId="0"/>
      <p:bldP spid="116772" grpId="0"/>
      <p:bldP spid="116773" grpId="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0"/>
            <a:ext cx="9144000" cy="1447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z="5400" smtClean="0"/>
              <a:t>Patterns for Polyatomic Ions</a:t>
            </a:r>
          </a:p>
        </p:txBody>
      </p:sp>
      <p:sp>
        <p:nvSpPr>
          <p:cNvPr id="117763" name="Rectangle 3"/>
          <p:cNvSpPr>
            <a:spLocks noGrp="1" noChangeArrowheads="1"/>
          </p:cNvSpPr>
          <p:nvPr>
            <p:ph type="body" idx="1"/>
          </p:nvPr>
        </p:nvSpPr>
        <p:spPr>
          <a:xfrm>
            <a:off x="0" y="1752600"/>
            <a:ext cx="9144000" cy="5105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609600" indent="-609600" eaLnBrk="1" hangingPunct="1">
              <a:buFont typeface="Monotype Sorts" pitchFamily="2" charset="2"/>
              <a:buAutoNum type="arabicPeriod"/>
            </a:pPr>
            <a:r>
              <a:rPr lang="en-US" sz="3600" smtClean="0"/>
              <a:t>elements in the same column form similar polyatomic ions</a:t>
            </a:r>
          </a:p>
          <a:p>
            <a:pPr marL="990600" lvl="1" indent="-533400" eaLnBrk="1" hangingPunct="1"/>
            <a:r>
              <a:rPr lang="en-US" smtClean="0"/>
              <a:t>same number of O’s and same charge</a:t>
            </a:r>
          </a:p>
          <a:p>
            <a:pPr marL="990600" lvl="1" indent="-533400" algn="ctr" eaLnBrk="1" hangingPunct="1">
              <a:buFontTx/>
              <a:buNone/>
            </a:pPr>
            <a:r>
              <a:rPr lang="en-US" smtClean="0"/>
              <a:t>ClO</a:t>
            </a:r>
            <a:r>
              <a:rPr lang="en-US" baseline="-25000" smtClean="0"/>
              <a:t>3</a:t>
            </a:r>
            <a:r>
              <a:rPr lang="en-US" baseline="30000" smtClean="0"/>
              <a:t>- </a:t>
            </a:r>
            <a:r>
              <a:rPr lang="en-US" smtClean="0"/>
              <a:t>= chlorate  </a:t>
            </a:r>
            <a:r>
              <a:rPr lang="en-US" smtClean="0">
                <a:latin typeface="Symbol" pitchFamily="18" charset="2"/>
              </a:rPr>
              <a:t>\</a:t>
            </a:r>
            <a:r>
              <a:rPr lang="en-US" smtClean="0"/>
              <a:t> BrO</a:t>
            </a:r>
            <a:r>
              <a:rPr lang="en-US" baseline="-25000" smtClean="0"/>
              <a:t>3</a:t>
            </a:r>
            <a:r>
              <a:rPr lang="en-US" baseline="30000" smtClean="0"/>
              <a:t>-</a:t>
            </a:r>
            <a:r>
              <a:rPr lang="en-US" smtClean="0"/>
              <a:t> = bromate</a:t>
            </a:r>
          </a:p>
          <a:p>
            <a:pPr marL="609600" indent="-609600" eaLnBrk="1" hangingPunct="1">
              <a:buFont typeface="Monotype Sorts" pitchFamily="2" charset="2"/>
              <a:buAutoNum type="arabicPeriod" startAt="2"/>
            </a:pPr>
            <a:r>
              <a:rPr lang="en-US" sz="3600" smtClean="0"/>
              <a:t>if the polyatomic ion starts with H, the name adds </a:t>
            </a:r>
            <a:r>
              <a:rPr lang="en-US" sz="3600" b="1" i="1" smtClean="0"/>
              <a:t>hydrogen</a:t>
            </a:r>
            <a:r>
              <a:rPr lang="en-US" sz="3600" smtClean="0"/>
              <a:t>- prefix before name and add 1 to the charge</a:t>
            </a:r>
          </a:p>
          <a:p>
            <a:pPr marL="990600" lvl="1" indent="-533400" algn="ctr" eaLnBrk="1" hangingPunct="1">
              <a:buFont typeface="Monotype Sorts" pitchFamily="2" charset="2"/>
              <a:buNone/>
            </a:pPr>
            <a:r>
              <a:rPr lang="en-US" smtClean="0"/>
              <a:t>CO</a:t>
            </a:r>
            <a:r>
              <a:rPr lang="en-US" baseline="-25000" smtClean="0"/>
              <a:t>3</a:t>
            </a:r>
            <a:r>
              <a:rPr lang="en-US" baseline="30000" smtClean="0"/>
              <a:t>2-</a:t>
            </a:r>
            <a:r>
              <a:rPr lang="en-US" smtClean="0"/>
              <a:t> = carbonate </a:t>
            </a:r>
            <a:r>
              <a:rPr lang="en-US" smtClean="0">
                <a:latin typeface="Symbol" pitchFamily="18" charset="2"/>
              </a:rPr>
              <a:t>\</a:t>
            </a:r>
            <a:r>
              <a:rPr lang="en-US" smtClean="0"/>
              <a:t> HCO</a:t>
            </a:r>
            <a:r>
              <a:rPr lang="en-US" baseline="-25000" smtClean="0"/>
              <a:t>3</a:t>
            </a:r>
            <a:r>
              <a:rPr lang="en-US" baseline="30000" smtClean="0"/>
              <a:t>1-</a:t>
            </a:r>
            <a:r>
              <a:rPr lang="en-US" smtClean="0"/>
              <a:t> = hydrogen carbonate</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Effect transition="in" filter="wipe(left)">
                                      <p:cBhvr>
                                        <p:cTn id="7" dur="500"/>
                                        <p:tgtEl>
                                          <p:spTgt spid="11776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7763">
                                            <p:txEl>
                                              <p:pRg st="1" end="1"/>
                                            </p:txEl>
                                          </p:spTgt>
                                        </p:tgtEl>
                                        <p:attrNameLst>
                                          <p:attrName>style.visibility</p:attrName>
                                        </p:attrNameLst>
                                      </p:cBhvr>
                                      <p:to>
                                        <p:strVal val="visible"/>
                                      </p:to>
                                    </p:set>
                                    <p:animEffect transition="in" filter="wipe(left)">
                                      <p:cBhvr>
                                        <p:cTn id="10" dur="500"/>
                                        <p:tgtEl>
                                          <p:spTgt spid="11776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7763">
                                            <p:txEl>
                                              <p:pRg st="2" end="2"/>
                                            </p:txEl>
                                          </p:spTgt>
                                        </p:tgtEl>
                                        <p:attrNameLst>
                                          <p:attrName>style.visibility</p:attrName>
                                        </p:attrNameLst>
                                      </p:cBhvr>
                                      <p:to>
                                        <p:strVal val="visible"/>
                                      </p:to>
                                    </p:set>
                                    <p:animEffect transition="in" filter="wipe(left)">
                                      <p:cBhvr>
                                        <p:cTn id="13" dur="500"/>
                                        <p:tgtEl>
                                          <p:spTgt spid="117763">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17763">
                                            <p:txEl>
                                              <p:pRg st="3" end="3"/>
                                            </p:txEl>
                                          </p:spTgt>
                                        </p:tgtEl>
                                        <p:attrNameLst>
                                          <p:attrName>style.visibility</p:attrName>
                                        </p:attrNameLst>
                                      </p:cBhvr>
                                      <p:to>
                                        <p:strVal val="visible"/>
                                      </p:to>
                                    </p:set>
                                    <p:animEffect transition="in" filter="wipe(left)">
                                      <p:cBhvr>
                                        <p:cTn id="18" dur="500"/>
                                        <p:tgtEl>
                                          <p:spTgt spid="11776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17763">
                                            <p:txEl>
                                              <p:pRg st="4" end="4"/>
                                            </p:txEl>
                                          </p:spTgt>
                                        </p:tgtEl>
                                        <p:attrNameLst>
                                          <p:attrName>style.visibility</p:attrName>
                                        </p:attrNameLst>
                                      </p:cBhvr>
                                      <p:to>
                                        <p:strVal val="visible"/>
                                      </p:to>
                                    </p:set>
                                    <p:animEffect transition="in" filter="wipe(left)">
                                      <p:cBhvr>
                                        <p:cTn id="21" dur="500"/>
                                        <p:tgtEl>
                                          <p:spTgt spid="11776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0"/>
            <a:ext cx="7772400" cy="1143000"/>
          </a:xfrm>
        </p:spPr>
        <p:txBody>
          <a:bodyPr/>
          <a:lstStyle/>
          <a:p>
            <a:pPr eaLnBrk="1" hangingPunct="1"/>
            <a:r>
              <a:rPr lang="en-US" b="1" smtClean="0"/>
              <a:t>Patterns for Polyatomic Ions</a:t>
            </a:r>
          </a:p>
        </p:txBody>
      </p:sp>
      <p:sp>
        <p:nvSpPr>
          <p:cNvPr id="119811" name="Rectangle 3"/>
          <p:cNvSpPr>
            <a:spLocks noGrp="1" noChangeArrowheads="1"/>
          </p:cNvSpPr>
          <p:nvPr>
            <p:ph type="body" idx="1"/>
          </p:nvPr>
        </p:nvSpPr>
        <p:spPr>
          <a:xfrm>
            <a:off x="0" y="1143000"/>
            <a:ext cx="9144000" cy="5029200"/>
          </a:xfrm>
        </p:spPr>
        <p:txBody>
          <a:bodyPr/>
          <a:lstStyle/>
          <a:p>
            <a:pPr eaLnBrk="1" hangingPunct="1"/>
            <a:r>
              <a:rPr lang="en-US" i="1" smtClean="0"/>
              <a:t>-ate ion</a:t>
            </a:r>
          </a:p>
          <a:p>
            <a:pPr lvl="1" eaLnBrk="1" hangingPunct="1"/>
            <a:r>
              <a:rPr lang="en-US" sz="3200" smtClean="0"/>
              <a:t>chlorate = ClO</a:t>
            </a:r>
            <a:r>
              <a:rPr lang="en-US" sz="3200" baseline="-25000" smtClean="0"/>
              <a:t>3</a:t>
            </a:r>
            <a:r>
              <a:rPr lang="en-US" sz="3200" baseline="30000" smtClean="0"/>
              <a:t>1-</a:t>
            </a:r>
            <a:endParaRPr lang="en-US" sz="3200" smtClean="0"/>
          </a:p>
          <a:p>
            <a:pPr eaLnBrk="1" hangingPunct="1"/>
            <a:r>
              <a:rPr lang="en-US" smtClean="0"/>
              <a:t>-</a:t>
            </a:r>
            <a:r>
              <a:rPr lang="en-US" i="1" smtClean="0"/>
              <a:t>ate ion + 1 O </a:t>
            </a:r>
            <a:r>
              <a:rPr lang="en-US" i="1" smtClean="0">
                <a:sym typeface="Symbol" pitchFamily="18" charset="2"/>
              </a:rPr>
              <a:t> </a:t>
            </a:r>
            <a:r>
              <a:rPr lang="en-US" i="1" smtClean="0"/>
              <a:t>same charge, </a:t>
            </a:r>
            <a:r>
              <a:rPr lang="en-US" b="1" i="1" smtClean="0"/>
              <a:t>per-</a:t>
            </a:r>
            <a:r>
              <a:rPr lang="en-US" i="1" smtClean="0"/>
              <a:t> prefix</a:t>
            </a:r>
          </a:p>
          <a:p>
            <a:pPr lvl="1" eaLnBrk="1" hangingPunct="1"/>
            <a:r>
              <a:rPr lang="en-US" sz="3200" smtClean="0"/>
              <a:t>perchlorate = ClO</a:t>
            </a:r>
            <a:r>
              <a:rPr lang="en-US" sz="3200" baseline="-25000" smtClean="0"/>
              <a:t>4</a:t>
            </a:r>
            <a:r>
              <a:rPr lang="en-US" sz="3200" baseline="30000" smtClean="0"/>
              <a:t>1-</a:t>
            </a:r>
            <a:endParaRPr lang="en-US" sz="3200" smtClean="0"/>
          </a:p>
          <a:p>
            <a:pPr eaLnBrk="1" hangingPunct="1"/>
            <a:r>
              <a:rPr lang="en-US" smtClean="0"/>
              <a:t>-</a:t>
            </a:r>
            <a:r>
              <a:rPr lang="en-US" i="1" smtClean="0"/>
              <a:t>ate ion – 1 O </a:t>
            </a:r>
            <a:r>
              <a:rPr lang="en-US" i="1" smtClean="0">
                <a:sym typeface="Symbol" pitchFamily="18" charset="2"/>
              </a:rPr>
              <a:t> </a:t>
            </a:r>
            <a:r>
              <a:rPr lang="en-US" i="1" smtClean="0"/>
              <a:t>same charge, -</a:t>
            </a:r>
            <a:r>
              <a:rPr lang="en-US" b="1" i="1" smtClean="0"/>
              <a:t>ite</a:t>
            </a:r>
            <a:r>
              <a:rPr lang="en-US" i="1" smtClean="0"/>
              <a:t> suffix</a:t>
            </a:r>
          </a:p>
          <a:p>
            <a:pPr lvl="1" eaLnBrk="1" hangingPunct="1"/>
            <a:r>
              <a:rPr lang="en-US" sz="3200" smtClean="0"/>
              <a:t>chlorite = ClO</a:t>
            </a:r>
            <a:r>
              <a:rPr lang="en-US" sz="3200" baseline="-25000" smtClean="0"/>
              <a:t>2</a:t>
            </a:r>
            <a:r>
              <a:rPr lang="en-US" sz="3200" baseline="30000" smtClean="0"/>
              <a:t>1-</a:t>
            </a:r>
            <a:endParaRPr lang="en-US" sz="3200" smtClean="0"/>
          </a:p>
          <a:p>
            <a:pPr eaLnBrk="1" hangingPunct="1"/>
            <a:r>
              <a:rPr lang="en-US" smtClean="0"/>
              <a:t>-</a:t>
            </a:r>
            <a:r>
              <a:rPr lang="en-US" i="1" smtClean="0"/>
              <a:t>ate ion – 2 O </a:t>
            </a:r>
            <a:r>
              <a:rPr lang="en-US" i="1" smtClean="0">
                <a:sym typeface="Symbol" pitchFamily="18" charset="2"/>
              </a:rPr>
              <a:t> </a:t>
            </a:r>
            <a:r>
              <a:rPr lang="en-US" i="1" smtClean="0"/>
              <a:t>same charge, </a:t>
            </a:r>
            <a:r>
              <a:rPr lang="en-US" b="1" i="1" smtClean="0"/>
              <a:t>hypo-</a:t>
            </a:r>
            <a:r>
              <a:rPr lang="en-US" i="1" smtClean="0"/>
              <a:t> prefix,             -</a:t>
            </a:r>
            <a:r>
              <a:rPr lang="en-US" b="1" i="1" smtClean="0"/>
              <a:t>ite</a:t>
            </a:r>
            <a:r>
              <a:rPr lang="en-US" i="1" smtClean="0"/>
              <a:t> suffix</a:t>
            </a:r>
          </a:p>
          <a:p>
            <a:pPr lvl="1" eaLnBrk="1" hangingPunct="1"/>
            <a:r>
              <a:rPr lang="en-US" sz="3200" smtClean="0"/>
              <a:t>hypochlorite = ClO</a:t>
            </a:r>
            <a:r>
              <a:rPr lang="en-US" sz="3200" baseline="30000" smtClean="0"/>
              <a:t>1-</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9811">
                                            <p:txEl>
                                              <p:pRg st="0" end="0"/>
                                            </p:txEl>
                                          </p:spTgt>
                                        </p:tgtEl>
                                        <p:attrNameLst>
                                          <p:attrName>style.visibility</p:attrName>
                                        </p:attrNameLst>
                                      </p:cBhvr>
                                      <p:to>
                                        <p:strVal val="visible"/>
                                      </p:to>
                                    </p:set>
                                    <p:animEffect transition="in" filter="wipe(left)">
                                      <p:cBhvr>
                                        <p:cTn id="7" dur="500"/>
                                        <p:tgtEl>
                                          <p:spTgt spid="119811">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9811">
                                            <p:txEl>
                                              <p:pRg st="1" end="1"/>
                                            </p:txEl>
                                          </p:spTgt>
                                        </p:tgtEl>
                                        <p:attrNameLst>
                                          <p:attrName>style.visibility</p:attrName>
                                        </p:attrNameLst>
                                      </p:cBhvr>
                                      <p:to>
                                        <p:strVal val="visible"/>
                                      </p:to>
                                    </p:set>
                                    <p:animEffect transition="in" filter="wipe(left)">
                                      <p:cBhvr>
                                        <p:cTn id="10" dur="500"/>
                                        <p:tgtEl>
                                          <p:spTgt spid="1198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19811">
                                            <p:txEl>
                                              <p:pRg st="2" end="2"/>
                                            </p:txEl>
                                          </p:spTgt>
                                        </p:tgtEl>
                                        <p:attrNameLst>
                                          <p:attrName>style.visibility</p:attrName>
                                        </p:attrNameLst>
                                      </p:cBhvr>
                                      <p:to>
                                        <p:strVal val="visible"/>
                                      </p:to>
                                    </p:set>
                                    <p:animEffect transition="in" filter="wipe(left)">
                                      <p:cBhvr>
                                        <p:cTn id="15" dur="500"/>
                                        <p:tgtEl>
                                          <p:spTgt spid="119811">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19811">
                                            <p:txEl>
                                              <p:pRg st="3" end="3"/>
                                            </p:txEl>
                                          </p:spTgt>
                                        </p:tgtEl>
                                        <p:attrNameLst>
                                          <p:attrName>style.visibility</p:attrName>
                                        </p:attrNameLst>
                                      </p:cBhvr>
                                      <p:to>
                                        <p:strVal val="visible"/>
                                      </p:to>
                                    </p:set>
                                    <p:animEffect transition="in" filter="wipe(left)">
                                      <p:cBhvr>
                                        <p:cTn id="18" dur="500"/>
                                        <p:tgtEl>
                                          <p:spTgt spid="119811">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9811">
                                            <p:txEl>
                                              <p:pRg st="4" end="4"/>
                                            </p:txEl>
                                          </p:spTgt>
                                        </p:tgtEl>
                                        <p:attrNameLst>
                                          <p:attrName>style.visibility</p:attrName>
                                        </p:attrNameLst>
                                      </p:cBhvr>
                                      <p:to>
                                        <p:strVal val="visible"/>
                                      </p:to>
                                    </p:set>
                                    <p:animEffect transition="in" filter="wipe(left)">
                                      <p:cBhvr>
                                        <p:cTn id="23" dur="500"/>
                                        <p:tgtEl>
                                          <p:spTgt spid="119811">
                                            <p:txEl>
                                              <p:pRg st="4" end="4"/>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19811">
                                            <p:txEl>
                                              <p:pRg st="5" end="5"/>
                                            </p:txEl>
                                          </p:spTgt>
                                        </p:tgtEl>
                                        <p:attrNameLst>
                                          <p:attrName>style.visibility</p:attrName>
                                        </p:attrNameLst>
                                      </p:cBhvr>
                                      <p:to>
                                        <p:strVal val="visible"/>
                                      </p:to>
                                    </p:set>
                                    <p:animEffect transition="in" filter="wipe(left)">
                                      <p:cBhvr>
                                        <p:cTn id="26" dur="500"/>
                                        <p:tgtEl>
                                          <p:spTgt spid="119811">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9811">
                                            <p:txEl>
                                              <p:pRg st="6" end="6"/>
                                            </p:txEl>
                                          </p:spTgt>
                                        </p:tgtEl>
                                        <p:attrNameLst>
                                          <p:attrName>style.visibility</p:attrName>
                                        </p:attrNameLst>
                                      </p:cBhvr>
                                      <p:to>
                                        <p:strVal val="visible"/>
                                      </p:to>
                                    </p:set>
                                    <p:animEffect transition="in" filter="wipe(left)">
                                      <p:cBhvr>
                                        <p:cTn id="31" dur="500"/>
                                        <p:tgtEl>
                                          <p:spTgt spid="119811">
                                            <p:txEl>
                                              <p:pRg st="6" end="6"/>
                                            </p:tx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9811">
                                            <p:txEl>
                                              <p:pRg st="7" end="7"/>
                                            </p:txEl>
                                          </p:spTgt>
                                        </p:tgtEl>
                                        <p:attrNameLst>
                                          <p:attrName>style.visibility</p:attrName>
                                        </p:attrNameLst>
                                      </p:cBhvr>
                                      <p:to>
                                        <p:strVal val="visible"/>
                                      </p:to>
                                    </p:set>
                                    <p:animEffect transition="in" filter="wipe(left)">
                                      <p:cBhvr>
                                        <p:cTn id="34" dur="500"/>
                                        <p:tgtEl>
                                          <p:spTgt spid="1198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1"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idx="4294967295"/>
          </p:nvPr>
        </p:nvSpPr>
        <p:spPr>
          <a:xfrm>
            <a:off x="0" y="0"/>
            <a:ext cx="9144000" cy="1371600"/>
          </a:xfrm>
        </p:spPr>
        <p:txBody>
          <a:bodyPr lIns="0" tIns="0" rIns="0" bIns="0" anchor="t"/>
          <a:lstStyle/>
          <a:p>
            <a:pPr eaLnBrk="1" hangingPunct="1">
              <a:lnSpc>
                <a:spcPct val="95000"/>
              </a:lnSpc>
            </a:pPr>
            <a:r>
              <a:rPr lang="en-US" sz="6000" b="1" smtClean="0">
                <a:solidFill>
                  <a:srgbClr val="993300"/>
                </a:solidFill>
                <a:latin typeface="Trebuchet MS" pitchFamily="34" charset="0"/>
              </a:rPr>
              <a:t>Common Mistakes</a:t>
            </a:r>
          </a:p>
        </p:txBody>
      </p:sp>
      <p:sp>
        <p:nvSpPr>
          <p:cNvPr id="38915" name="Rectangle 2"/>
          <p:cNvSpPr>
            <a:spLocks noGrp="1" noChangeArrowheads="1"/>
          </p:cNvSpPr>
          <p:nvPr>
            <p:ph type="body" idx="4294967295"/>
          </p:nvPr>
        </p:nvSpPr>
        <p:spPr>
          <a:xfrm>
            <a:off x="0" y="914400"/>
            <a:ext cx="9144000" cy="5943600"/>
          </a:xfrm>
        </p:spPr>
        <p:txBody>
          <a:bodyPr lIns="0" tIns="0" rIns="0" bIns="0"/>
          <a:lstStyle/>
          <a:p>
            <a:pPr marL="0" indent="0" eaLnBrk="1" hangingPunct="1">
              <a:lnSpc>
                <a:spcPct val="95000"/>
              </a:lnSpc>
              <a:spcBef>
                <a:spcPct val="0"/>
              </a:spcBef>
              <a:buFontTx/>
              <a:buNone/>
            </a:pPr>
            <a:r>
              <a:rPr lang="en-US" u="sng" smtClean="0">
                <a:solidFill>
                  <a:srgbClr val="000000"/>
                </a:solidFill>
              </a:rPr>
              <a:t>Be careful:</a:t>
            </a:r>
          </a:p>
          <a:p>
            <a:pPr marL="0" indent="0" eaLnBrk="1" hangingPunct="1">
              <a:lnSpc>
                <a:spcPct val="95000"/>
              </a:lnSpc>
              <a:spcBef>
                <a:spcPct val="0"/>
              </a:spcBef>
              <a:buFontTx/>
              <a:buNone/>
            </a:pPr>
            <a:endParaRPr lang="en-US" sz="1000" u="sng" smtClean="0"/>
          </a:p>
          <a:p>
            <a:pPr marL="0" indent="0" eaLnBrk="1" hangingPunct="1">
              <a:lnSpc>
                <a:spcPct val="95000"/>
              </a:lnSpc>
              <a:spcBef>
                <a:spcPct val="0"/>
              </a:spcBef>
              <a:buFontTx/>
              <a:buNone/>
            </a:pPr>
            <a:r>
              <a:rPr lang="en-US" smtClean="0">
                <a:solidFill>
                  <a:srgbClr val="000000"/>
                </a:solidFill>
              </a:rPr>
              <a:t>sulfide = S</a:t>
            </a:r>
            <a:r>
              <a:rPr lang="en-US" baseline="30000" smtClean="0">
                <a:solidFill>
                  <a:srgbClr val="000000"/>
                </a:solidFill>
              </a:rPr>
              <a:t>2-</a:t>
            </a:r>
            <a:r>
              <a:rPr lang="en-US" smtClean="0">
                <a:solidFill>
                  <a:srgbClr val="000000"/>
                </a:solidFill>
              </a:rPr>
              <a:t>       		     sulfate = SO</a:t>
            </a:r>
            <a:r>
              <a:rPr lang="en-US" baseline="-25000" smtClean="0">
                <a:solidFill>
                  <a:srgbClr val="000000"/>
                </a:solidFill>
              </a:rPr>
              <a:t>4</a:t>
            </a:r>
            <a:r>
              <a:rPr lang="en-US" baseline="30000" smtClean="0">
                <a:solidFill>
                  <a:srgbClr val="000000"/>
                </a:solidFill>
              </a:rPr>
              <a:t>2-</a:t>
            </a:r>
            <a:r>
              <a:rPr lang="en-US" smtClean="0">
                <a:solidFill>
                  <a:srgbClr val="000000"/>
                </a:solidFill>
              </a:rPr>
              <a:t>       </a:t>
            </a:r>
          </a:p>
          <a:p>
            <a:pPr marL="0" indent="0" eaLnBrk="1" hangingPunct="1">
              <a:lnSpc>
                <a:spcPct val="95000"/>
              </a:lnSpc>
              <a:spcBef>
                <a:spcPct val="0"/>
              </a:spcBef>
              <a:buFontTx/>
              <a:buNone/>
            </a:pPr>
            <a:endParaRPr lang="en-US" sz="1600" smtClean="0">
              <a:solidFill>
                <a:srgbClr val="000000"/>
              </a:solidFill>
            </a:endParaRPr>
          </a:p>
          <a:p>
            <a:pPr marL="0" indent="0" eaLnBrk="1" hangingPunct="1">
              <a:lnSpc>
                <a:spcPct val="95000"/>
              </a:lnSpc>
              <a:spcBef>
                <a:spcPct val="0"/>
              </a:spcBef>
              <a:buFontTx/>
              <a:buNone/>
            </a:pPr>
            <a:r>
              <a:rPr lang="en-US" smtClean="0">
                <a:solidFill>
                  <a:srgbClr val="000000"/>
                </a:solidFill>
              </a:rPr>
              <a:t>sulfite = SO</a:t>
            </a:r>
            <a:r>
              <a:rPr lang="en-US" baseline="-25000" smtClean="0">
                <a:solidFill>
                  <a:srgbClr val="000000"/>
                </a:solidFill>
              </a:rPr>
              <a:t>3</a:t>
            </a:r>
            <a:r>
              <a:rPr lang="en-US" baseline="30000" smtClean="0">
                <a:solidFill>
                  <a:srgbClr val="000000"/>
                </a:solidFill>
              </a:rPr>
              <a:t>2-</a:t>
            </a:r>
          </a:p>
          <a:p>
            <a:pPr marL="0" indent="0" eaLnBrk="1" hangingPunct="1">
              <a:lnSpc>
                <a:spcPct val="95000"/>
              </a:lnSpc>
              <a:spcBef>
                <a:spcPct val="0"/>
              </a:spcBef>
              <a:buFontTx/>
              <a:buNone/>
            </a:pPr>
            <a:endParaRPr lang="en-US" sz="1600" baseline="30000" smtClean="0">
              <a:solidFill>
                <a:srgbClr val="000000"/>
              </a:solidFill>
            </a:endParaRPr>
          </a:p>
          <a:p>
            <a:pPr marL="0" indent="0" eaLnBrk="1" hangingPunct="1">
              <a:lnSpc>
                <a:spcPct val="95000"/>
              </a:lnSpc>
              <a:spcBef>
                <a:spcPct val="0"/>
              </a:spcBef>
              <a:buFontTx/>
              <a:buNone/>
            </a:pPr>
            <a:r>
              <a:rPr lang="en-US" smtClean="0">
                <a:solidFill>
                  <a:srgbClr val="000000"/>
                </a:solidFill>
              </a:rPr>
              <a:t>sulfur tetraoxide = SO</a:t>
            </a:r>
            <a:r>
              <a:rPr lang="en-US" baseline="-25000" smtClean="0">
                <a:solidFill>
                  <a:srgbClr val="000000"/>
                </a:solidFill>
              </a:rPr>
              <a:t>4</a:t>
            </a:r>
            <a:r>
              <a:rPr lang="en-US" smtClean="0">
                <a:solidFill>
                  <a:srgbClr val="000000"/>
                </a:solidFill>
              </a:rPr>
              <a:t>         sulfur trioxide = SO</a:t>
            </a:r>
            <a:r>
              <a:rPr lang="en-US" baseline="-25000" smtClean="0">
                <a:solidFill>
                  <a:srgbClr val="000000"/>
                </a:solidFill>
              </a:rPr>
              <a:t>3</a:t>
            </a:r>
          </a:p>
          <a:p>
            <a:pPr marL="0" indent="0" eaLnBrk="1" hangingPunct="1">
              <a:lnSpc>
                <a:spcPct val="95000"/>
              </a:lnSpc>
              <a:spcBef>
                <a:spcPct val="0"/>
              </a:spcBef>
              <a:buFontTx/>
              <a:buNone/>
            </a:pPr>
            <a:r>
              <a:rPr lang="en-US" smtClean="0">
                <a:solidFill>
                  <a:srgbClr val="000000"/>
                </a:solidFill>
              </a:rPr>
              <a:t> </a:t>
            </a:r>
            <a:endParaRPr lang="en-US" smtClean="0"/>
          </a:p>
          <a:p>
            <a:pPr marL="0" indent="0" eaLnBrk="1" hangingPunct="1">
              <a:lnSpc>
                <a:spcPct val="95000"/>
              </a:lnSpc>
              <a:spcBef>
                <a:spcPct val="0"/>
              </a:spcBef>
              <a:buFontTx/>
              <a:buNone/>
            </a:pPr>
            <a:r>
              <a:rPr lang="en-US" sz="1600" smtClean="0">
                <a:solidFill>
                  <a:srgbClr val="000000"/>
                </a:solidFill>
              </a:rPr>
              <a:t> </a:t>
            </a:r>
            <a:endParaRPr lang="en-US" sz="1600" smtClean="0"/>
          </a:p>
          <a:p>
            <a:pPr marL="0" indent="0" eaLnBrk="1" hangingPunct="1">
              <a:lnSpc>
                <a:spcPct val="95000"/>
              </a:lnSpc>
              <a:spcBef>
                <a:spcPct val="0"/>
              </a:spcBef>
              <a:buFontTx/>
              <a:buNone/>
            </a:pPr>
            <a:r>
              <a:rPr lang="en-US" smtClean="0">
                <a:solidFill>
                  <a:srgbClr val="000000"/>
                </a:solidFill>
              </a:rPr>
              <a:t>nitride = N</a:t>
            </a:r>
            <a:r>
              <a:rPr lang="en-US" baseline="30000" smtClean="0">
                <a:solidFill>
                  <a:srgbClr val="000000"/>
                </a:solidFill>
              </a:rPr>
              <a:t>3-</a:t>
            </a:r>
            <a:r>
              <a:rPr lang="en-US" smtClean="0">
                <a:solidFill>
                  <a:srgbClr val="000000"/>
                </a:solidFill>
              </a:rPr>
              <a:t>       		     nitrate = NO</a:t>
            </a:r>
            <a:r>
              <a:rPr lang="en-US" baseline="-25000" smtClean="0">
                <a:solidFill>
                  <a:srgbClr val="000000"/>
                </a:solidFill>
              </a:rPr>
              <a:t>3</a:t>
            </a:r>
            <a:r>
              <a:rPr lang="en-US" baseline="30000" smtClean="0">
                <a:solidFill>
                  <a:srgbClr val="000000"/>
                </a:solidFill>
              </a:rPr>
              <a:t>2-</a:t>
            </a:r>
            <a:r>
              <a:rPr lang="en-US" smtClean="0">
                <a:solidFill>
                  <a:srgbClr val="000000"/>
                </a:solidFill>
              </a:rPr>
              <a:t>          </a:t>
            </a:r>
          </a:p>
          <a:p>
            <a:pPr marL="0" indent="0" eaLnBrk="1" hangingPunct="1">
              <a:lnSpc>
                <a:spcPct val="95000"/>
              </a:lnSpc>
              <a:spcBef>
                <a:spcPct val="0"/>
              </a:spcBef>
              <a:buFontTx/>
              <a:buNone/>
            </a:pPr>
            <a:endParaRPr lang="en-US" sz="1600" smtClean="0">
              <a:solidFill>
                <a:srgbClr val="000000"/>
              </a:solidFill>
            </a:endParaRPr>
          </a:p>
          <a:p>
            <a:pPr marL="0" indent="0" eaLnBrk="1" hangingPunct="1">
              <a:lnSpc>
                <a:spcPct val="95000"/>
              </a:lnSpc>
              <a:spcBef>
                <a:spcPct val="0"/>
              </a:spcBef>
              <a:buFontTx/>
              <a:buNone/>
            </a:pPr>
            <a:r>
              <a:rPr lang="en-US" smtClean="0">
                <a:solidFill>
                  <a:srgbClr val="000000"/>
                </a:solidFill>
              </a:rPr>
              <a:t>nitrite = NO</a:t>
            </a:r>
            <a:r>
              <a:rPr lang="en-US" baseline="-25000" smtClean="0">
                <a:solidFill>
                  <a:srgbClr val="000000"/>
                </a:solidFill>
              </a:rPr>
              <a:t>2</a:t>
            </a:r>
            <a:r>
              <a:rPr lang="en-US" baseline="30000" smtClean="0">
                <a:solidFill>
                  <a:srgbClr val="000000"/>
                </a:solidFill>
              </a:rPr>
              <a:t>-</a:t>
            </a:r>
          </a:p>
          <a:p>
            <a:pPr marL="0" indent="0" eaLnBrk="1" hangingPunct="1">
              <a:lnSpc>
                <a:spcPct val="95000"/>
              </a:lnSpc>
              <a:spcBef>
                <a:spcPct val="0"/>
              </a:spcBef>
              <a:buFontTx/>
              <a:buNone/>
            </a:pPr>
            <a:endParaRPr lang="en-US" sz="1600" baseline="30000" smtClean="0">
              <a:solidFill>
                <a:srgbClr val="000000"/>
              </a:solidFill>
            </a:endParaRPr>
          </a:p>
          <a:p>
            <a:pPr marL="0" indent="0" eaLnBrk="1" hangingPunct="1">
              <a:lnSpc>
                <a:spcPct val="95000"/>
              </a:lnSpc>
              <a:spcBef>
                <a:spcPct val="0"/>
              </a:spcBef>
              <a:buFontTx/>
              <a:buNone/>
            </a:pPr>
            <a:r>
              <a:rPr lang="en-US" smtClean="0">
                <a:solidFill>
                  <a:srgbClr val="000000"/>
                </a:solidFill>
              </a:rPr>
              <a:t>nitrogen dioxide = NO</a:t>
            </a:r>
            <a:r>
              <a:rPr lang="en-US" baseline="-25000" smtClean="0">
                <a:solidFill>
                  <a:srgbClr val="000000"/>
                </a:solidFill>
              </a:rPr>
              <a:t>2</a:t>
            </a:r>
            <a:r>
              <a:rPr lang="en-US" smtClean="0">
                <a:solidFill>
                  <a:srgbClr val="000000"/>
                </a:solidFill>
              </a:rPr>
              <a:t>        nitrogen trioxide = NO</a:t>
            </a:r>
            <a:r>
              <a:rPr lang="en-US" baseline="-25000" smtClean="0">
                <a:solidFill>
                  <a:srgbClr val="000000"/>
                </a:solidFill>
              </a:rPr>
              <a:t>3</a:t>
            </a:r>
            <a:r>
              <a:rPr lang="en-US" smtClean="0">
                <a:solidFill>
                  <a:srgbClr val="000000"/>
                </a:solidFill>
              </a:rPr>
              <a:t> </a:t>
            </a:r>
            <a:endParaRPr lang="en-US" smtClean="0"/>
          </a:p>
          <a:p>
            <a:pPr marL="0" indent="0" eaLnBrk="1" hangingPunct="1">
              <a:lnSpc>
                <a:spcPct val="95000"/>
              </a:lnSpc>
              <a:spcBef>
                <a:spcPct val="0"/>
              </a:spcBef>
              <a:buFontTx/>
              <a:buNone/>
            </a:pPr>
            <a:endParaRPr lang="en-US" smtClean="0">
              <a:solidFill>
                <a:srgbClr val="000000"/>
              </a:solidFill>
            </a:endParaRPr>
          </a:p>
          <a:p>
            <a:pPr marL="0" indent="0" eaLnBrk="1" hangingPunct="1">
              <a:lnSpc>
                <a:spcPct val="95000"/>
              </a:lnSpc>
              <a:spcBef>
                <a:spcPct val="0"/>
              </a:spcBef>
              <a:buFontTx/>
              <a:buNone/>
            </a:pPr>
            <a:r>
              <a:rPr lang="en-US" smtClean="0">
                <a:solidFill>
                  <a:srgbClr val="000000"/>
                </a:solidFill>
              </a:rPr>
              <a:t>ammonia = NH</a:t>
            </a:r>
            <a:r>
              <a:rPr lang="en-US" baseline="-25000" smtClean="0">
                <a:solidFill>
                  <a:srgbClr val="000000"/>
                </a:solidFill>
              </a:rPr>
              <a:t>3</a:t>
            </a:r>
            <a:r>
              <a:rPr lang="en-US" smtClean="0">
                <a:solidFill>
                  <a:srgbClr val="000000"/>
                </a:solidFill>
              </a:rPr>
              <a:t>		    ammonium = NH</a:t>
            </a:r>
            <a:r>
              <a:rPr lang="en-US" baseline="-25000" smtClean="0">
                <a:solidFill>
                  <a:srgbClr val="000000"/>
                </a:solidFill>
              </a:rPr>
              <a:t>4</a:t>
            </a:r>
            <a:r>
              <a:rPr lang="en-US" baseline="30000" smtClean="0">
                <a:solidFill>
                  <a:srgbClr val="000000"/>
                </a:solidFill>
              </a:rPr>
              <a:t>+</a:t>
            </a:r>
          </a:p>
          <a:p>
            <a:pPr marL="0" indent="0" eaLnBrk="1" hangingPunct="1">
              <a:lnSpc>
                <a:spcPct val="95000"/>
              </a:lnSpc>
              <a:spcBef>
                <a:spcPct val="0"/>
              </a:spcBef>
              <a:buFontTx/>
              <a:buNone/>
            </a:pPr>
            <a:endParaRPr lang="en-US" smtClean="0">
              <a:solidFill>
                <a:srgbClr val="000000"/>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subTitle" idx="4294967295"/>
          </p:nvPr>
        </p:nvSpPr>
        <p:spPr>
          <a:xfrm>
            <a:off x="2743200" y="990600"/>
            <a:ext cx="6400800" cy="838200"/>
          </a:xfrm>
        </p:spPr>
        <p:txBody>
          <a:bodyPr/>
          <a:lstStyle/>
          <a:p>
            <a:pPr marL="0" indent="0" algn="ctr" eaLnBrk="1" hangingPunct="1">
              <a:lnSpc>
                <a:spcPct val="90000"/>
              </a:lnSpc>
              <a:buFontTx/>
              <a:buNone/>
            </a:pPr>
            <a:r>
              <a:rPr lang="en-US" sz="4800" b="1" smtClean="0"/>
              <a:t>Nomenclature</a:t>
            </a:r>
          </a:p>
        </p:txBody>
      </p:sp>
      <p:pic>
        <p:nvPicPr>
          <p:cNvPr id="39939"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895600" cy="19812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39940"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3225800" cy="26797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93189" name="Text Box 5"/>
          <p:cNvSpPr txBox="1">
            <a:spLocks noChangeArrowheads="1"/>
          </p:cNvSpPr>
          <p:nvPr/>
        </p:nvSpPr>
        <p:spPr bwMode="auto">
          <a:xfrm>
            <a:off x="457200" y="2209800"/>
            <a:ext cx="2101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kumimoji="0" lang="en-US" altLang="en-US">
                <a:solidFill>
                  <a:schemeClr val="accent1"/>
                </a:solidFill>
                <a:effectLst>
                  <a:outerShdw blurRad="38100" dist="38100" dir="2700000" algn="tl">
                    <a:srgbClr val="000000"/>
                  </a:outerShdw>
                </a:effectLst>
                <a:latin typeface="Arial" charset="0"/>
              </a:rPr>
              <a:t>PO</a:t>
            </a:r>
            <a:r>
              <a:rPr kumimoji="0" lang="en-US" altLang="en-US" baseline="-25000">
                <a:solidFill>
                  <a:schemeClr val="accent1"/>
                </a:solidFill>
                <a:effectLst>
                  <a:outerShdw blurRad="38100" dist="38100" dir="2700000" algn="tl">
                    <a:srgbClr val="000000"/>
                  </a:outerShdw>
                </a:effectLst>
                <a:latin typeface="Arial" charset="0"/>
              </a:rPr>
              <a:t>4</a:t>
            </a:r>
            <a:r>
              <a:rPr kumimoji="0" lang="en-US" altLang="en-US" baseline="30000">
                <a:solidFill>
                  <a:schemeClr val="accent1"/>
                </a:solidFill>
                <a:effectLst>
                  <a:outerShdw blurRad="38100" dist="38100" dir="2700000" algn="tl">
                    <a:srgbClr val="000000"/>
                  </a:outerShdw>
                </a:effectLst>
                <a:latin typeface="Arial" charset="0"/>
              </a:rPr>
              <a:t>3-</a:t>
            </a:r>
          </a:p>
          <a:p>
            <a:pPr algn="l">
              <a:defRPr/>
            </a:pPr>
            <a:r>
              <a:rPr kumimoji="0" lang="en-US" altLang="en-US">
                <a:solidFill>
                  <a:schemeClr val="accent1"/>
                </a:solidFill>
                <a:effectLst>
                  <a:outerShdw blurRad="38100" dist="38100" dir="2700000" algn="tl">
                    <a:srgbClr val="000000"/>
                  </a:outerShdw>
                </a:effectLst>
                <a:latin typeface="Arial" charset="0"/>
              </a:rPr>
              <a:t>phosphate ion</a:t>
            </a:r>
            <a:endParaRPr kumimoji="0" lang="en-US">
              <a:solidFill>
                <a:schemeClr val="accent1"/>
              </a:solidFill>
              <a:effectLst>
                <a:outerShdw blurRad="38100" dist="38100" dir="2700000" algn="tl">
                  <a:srgbClr val="000000"/>
                </a:outerShdw>
              </a:effectLst>
              <a:latin typeface="Arial" charset="0"/>
            </a:endParaRPr>
          </a:p>
        </p:txBody>
      </p:sp>
      <p:sp>
        <p:nvSpPr>
          <p:cNvPr id="93190" name="Text Box 6"/>
          <p:cNvSpPr txBox="1">
            <a:spLocks noChangeArrowheads="1"/>
          </p:cNvSpPr>
          <p:nvPr/>
        </p:nvSpPr>
        <p:spPr bwMode="auto">
          <a:xfrm>
            <a:off x="914400" y="6035675"/>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kumimoji="0" lang="en-US" altLang="en-US">
                <a:solidFill>
                  <a:schemeClr val="accent1"/>
                </a:solidFill>
                <a:effectLst>
                  <a:outerShdw blurRad="38100" dist="38100" dir="2700000" algn="tl">
                    <a:srgbClr val="000000"/>
                  </a:outerShdw>
                </a:effectLst>
                <a:latin typeface="Arial" charset="0"/>
              </a:rPr>
              <a:t>C</a:t>
            </a:r>
            <a:r>
              <a:rPr kumimoji="0" lang="en-US" altLang="en-US" baseline="-25000">
                <a:solidFill>
                  <a:schemeClr val="accent1"/>
                </a:solidFill>
                <a:effectLst>
                  <a:outerShdw blurRad="38100" dist="38100" dir="2700000" algn="tl">
                    <a:srgbClr val="000000"/>
                  </a:outerShdw>
                </a:effectLst>
                <a:latin typeface="Arial" charset="0"/>
              </a:rPr>
              <a:t>2</a:t>
            </a:r>
            <a:r>
              <a:rPr kumimoji="0" lang="en-US" altLang="en-US">
                <a:solidFill>
                  <a:schemeClr val="accent1"/>
                </a:solidFill>
                <a:effectLst>
                  <a:outerShdw blurRad="38100" dist="38100" dir="2700000" algn="tl">
                    <a:srgbClr val="000000"/>
                  </a:outerShdw>
                </a:effectLst>
                <a:latin typeface="Arial" charset="0"/>
              </a:rPr>
              <a:t>H</a:t>
            </a:r>
            <a:r>
              <a:rPr kumimoji="0" lang="en-US" altLang="en-US" baseline="-25000">
                <a:solidFill>
                  <a:schemeClr val="accent1"/>
                </a:solidFill>
                <a:effectLst>
                  <a:outerShdw blurRad="38100" dist="38100" dir="2700000" algn="tl">
                    <a:srgbClr val="000000"/>
                  </a:outerShdw>
                </a:effectLst>
                <a:latin typeface="Arial" charset="0"/>
              </a:rPr>
              <a:t>3</a:t>
            </a:r>
            <a:r>
              <a:rPr kumimoji="0" lang="en-US" altLang="en-US">
                <a:solidFill>
                  <a:schemeClr val="accent1"/>
                </a:solidFill>
                <a:effectLst>
                  <a:outerShdw blurRad="38100" dist="38100" dir="2700000" algn="tl">
                    <a:srgbClr val="000000"/>
                  </a:outerShdw>
                </a:effectLst>
                <a:latin typeface="Arial" charset="0"/>
              </a:rPr>
              <a:t>O</a:t>
            </a:r>
            <a:r>
              <a:rPr kumimoji="0" lang="en-US" altLang="en-US" baseline="-25000">
                <a:solidFill>
                  <a:schemeClr val="accent1"/>
                </a:solidFill>
                <a:effectLst>
                  <a:outerShdw blurRad="38100" dist="38100" dir="2700000" algn="tl">
                    <a:srgbClr val="000000"/>
                  </a:outerShdw>
                </a:effectLst>
                <a:latin typeface="Arial" charset="0"/>
              </a:rPr>
              <a:t>2</a:t>
            </a:r>
            <a:r>
              <a:rPr kumimoji="0" lang="en-US" altLang="en-US" baseline="30000">
                <a:solidFill>
                  <a:schemeClr val="accent1"/>
                </a:solidFill>
                <a:effectLst>
                  <a:outerShdw blurRad="38100" dist="38100" dir="2700000" algn="tl">
                    <a:srgbClr val="000000"/>
                  </a:outerShdw>
                </a:effectLst>
                <a:latin typeface="Arial" charset="0"/>
              </a:rPr>
              <a:t>-</a:t>
            </a:r>
          </a:p>
          <a:p>
            <a:pPr algn="l">
              <a:defRPr/>
            </a:pPr>
            <a:r>
              <a:rPr kumimoji="0" lang="en-US" altLang="en-US">
                <a:solidFill>
                  <a:schemeClr val="accent1"/>
                </a:solidFill>
                <a:effectLst>
                  <a:outerShdw blurRad="38100" dist="38100" dir="2700000" algn="tl">
                    <a:srgbClr val="000000"/>
                  </a:outerShdw>
                </a:effectLst>
                <a:latin typeface="Arial" charset="0"/>
              </a:rPr>
              <a:t>acetate ion</a:t>
            </a:r>
            <a:endParaRPr kumimoji="0" lang="en-US">
              <a:solidFill>
                <a:schemeClr val="accent1"/>
              </a:solidFill>
              <a:effectLst>
                <a:outerShdw blurRad="38100" dist="38100" dir="2700000" algn="tl">
                  <a:srgbClr val="000000"/>
                </a:outerShdw>
              </a:effectLst>
              <a:latin typeface="Arial" charset="0"/>
            </a:endParaRPr>
          </a:p>
        </p:txBody>
      </p:sp>
      <p:pic>
        <p:nvPicPr>
          <p:cNvPr id="39943" name="Picture 7" descr="vine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132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4" name="Text Box 8"/>
          <p:cNvSpPr txBox="1">
            <a:spLocks noChangeArrowheads="1"/>
          </p:cNvSpPr>
          <p:nvPr/>
        </p:nvSpPr>
        <p:spPr bwMode="auto">
          <a:xfrm>
            <a:off x="6248400" y="34290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latin typeface="Arial" charset="0"/>
              </a:rPr>
              <a:t>HC</a:t>
            </a:r>
            <a:r>
              <a:rPr kumimoji="0" lang="en-US" baseline="-25000">
                <a:latin typeface="Arial" charset="0"/>
              </a:rPr>
              <a:t>2</a:t>
            </a:r>
            <a:r>
              <a:rPr kumimoji="0" lang="en-US">
                <a:latin typeface="Arial" charset="0"/>
              </a:rPr>
              <a:t>H</a:t>
            </a:r>
            <a:r>
              <a:rPr kumimoji="0" lang="en-US" baseline="-25000">
                <a:latin typeface="Arial" charset="0"/>
              </a:rPr>
              <a:t>3</a:t>
            </a:r>
            <a:r>
              <a:rPr kumimoji="0" lang="en-US">
                <a:latin typeface="Arial" charset="0"/>
              </a:rPr>
              <a:t>O</a:t>
            </a:r>
            <a:r>
              <a:rPr kumimoji="0" lang="en-US" baseline="-25000">
                <a:latin typeface="Arial" charset="0"/>
              </a:rPr>
              <a:t>2</a:t>
            </a:r>
          </a:p>
          <a:p>
            <a:pPr algn="l" eaLnBrk="1" hangingPunct="1">
              <a:spcBef>
                <a:spcPct val="50000"/>
              </a:spcBef>
            </a:pPr>
            <a:r>
              <a:rPr kumimoji="0" lang="en-US">
                <a:latin typeface="Arial" charset="0"/>
              </a:rPr>
              <a:t>Acetic Acid</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1" name="Group 3"/>
          <p:cNvGraphicFramePr>
            <a:graphicFrameLocks noGrp="1"/>
          </p:cNvGraphicFramePr>
          <p:nvPr/>
        </p:nvGraphicFramePr>
        <p:xfrm>
          <a:off x="1154113" y="1470025"/>
          <a:ext cx="6797675" cy="4506913"/>
        </p:xfrm>
        <a:graphic>
          <a:graphicData uri="http://schemas.openxmlformats.org/drawingml/2006/table">
            <a:tbl>
              <a:tblPr/>
              <a:tblGrid>
                <a:gridCol w="3470275"/>
                <a:gridCol w="3327400"/>
              </a:tblGrid>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Compound Name</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Formula</a:t>
                      </a: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651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CA" sz="2000" b="0" i="0" u="none" strike="noStrike" cap="none" normalizeH="0" baseline="0" smtClean="0">
                        <a:ln>
                          <a:noFill/>
                        </a:ln>
                        <a:solidFill>
                          <a:schemeClr val="tx1"/>
                        </a:solidFill>
                        <a:effectLst/>
                        <a:latin typeface="Times New Roman" pitchFamily="18" charset="0"/>
                      </a:endParaRPr>
                    </a:p>
                  </a:txBody>
                  <a:tcPr anchor="ctr" anchorCtr="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88" name="WordArt 29" descr="Narrow vertical"/>
          <p:cNvSpPr>
            <a:spLocks noChangeArrowheads="1" noChangeShapeType="1" noTextEdit="1"/>
          </p:cNvSpPr>
          <p:nvPr/>
        </p:nvSpPr>
        <p:spPr bwMode="auto">
          <a:xfrm>
            <a:off x="193675" y="0"/>
            <a:ext cx="2562225" cy="1001713"/>
          </a:xfrm>
          <a:prstGeom prst="rect">
            <a:avLst/>
          </a:prstGeom>
        </p:spPr>
        <p:txBody>
          <a:bodyPr wrap="none" fromWordArt="1">
            <a:prstTxWarp prst="textCurveUp">
              <a:avLst>
                <a:gd name="adj" fmla="val 40356"/>
              </a:avLst>
            </a:prstTxWarp>
          </a:bodyPr>
          <a:lstStyle/>
          <a:p>
            <a:r>
              <a:rPr lang="en-CA" sz="3600" kern="10">
                <a:ln w="12700">
                  <a:solidFill>
                    <a:srgbClr val="000000"/>
                  </a:solidFill>
                  <a:round/>
                  <a:headEnd/>
                  <a:tailEnd/>
                </a:ln>
                <a:pattFill prst="dashHorz">
                  <a:fgClr>
                    <a:srgbClr val="808080"/>
                  </a:fgClr>
                  <a:bgClr>
                    <a:srgbClr val="66FF33"/>
                  </a:bgClr>
                </a:pattFill>
                <a:effectLst>
                  <a:outerShdw dist="45791" dir="2021404" algn="ctr" rotWithShape="0">
                    <a:srgbClr val="808080">
                      <a:alpha val="79999"/>
                    </a:srgbClr>
                  </a:outerShdw>
                </a:effectLst>
                <a:latin typeface="Arial Black"/>
              </a:rPr>
              <a:t>examples:</a:t>
            </a:r>
          </a:p>
        </p:txBody>
      </p:sp>
      <p:sp>
        <p:nvSpPr>
          <p:cNvPr id="40989" name="Text Box 30"/>
          <p:cNvSpPr txBox="1">
            <a:spLocks noChangeArrowheads="1"/>
          </p:cNvSpPr>
          <p:nvPr/>
        </p:nvSpPr>
        <p:spPr bwMode="auto">
          <a:xfrm>
            <a:off x="1222375" y="2084388"/>
            <a:ext cx="244316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barium hydroxide</a:t>
            </a:r>
          </a:p>
        </p:txBody>
      </p:sp>
      <p:sp>
        <p:nvSpPr>
          <p:cNvPr id="40990" name="Text Box 31"/>
          <p:cNvSpPr txBox="1">
            <a:spLocks noChangeArrowheads="1"/>
          </p:cNvSpPr>
          <p:nvPr/>
        </p:nvSpPr>
        <p:spPr bwMode="auto">
          <a:xfrm>
            <a:off x="1222375" y="2724150"/>
            <a:ext cx="3211513"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iron (III) carbonate</a:t>
            </a:r>
          </a:p>
        </p:txBody>
      </p:sp>
      <p:sp>
        <p:nvSpPr>
          <p:cNvPr id="40991" name="Text Box 32"/>
          <p:cNvSpPr txBox="1">
            <a:spLocks noChangeArrowheads="1"/>
          </p:cNvSpPr>
          <p:nvPr/>
        </p:nvSpPr>
        <p:spPr bwMode="auto">
          <a:xfrm>
            <a:off x="1222375" y="3390900"/>
            <a:ext cx="3348038"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copper (I) permanganate</a:t>
            </a:r>
          </a:p>
        </p:txBody>
      </p:sp>
      <p:graphicFrame>
        <p:nvGraphicFramePr>
          <p:cNvPr id="40992" name="Object 33"/>
          <p:cNvGraphicFramePr>
            <a:graphicFrameLocks noChangeAspect="1"/>
          </p:cNvGraphicFramePr>
          <p:nvPr/>
        </p:nvGraphicFramePr>
        <p:xfrm>
          <a:off x="5235575" y="4054475"/>
          <a:ext cx="2273300" cy="584200"/>
        </p:xfrm>
        <a:graphic>
          <a:graphicData uri="http://schemas.openxmlformats.org/presentationml/2006/ole">
            <mc:AlternateContent xmlns:mc="http://schemas.openxmlformats.org/markup-compatibility/2006">
              <mc:Choice xmlns:v="urn:schemas-microsoft-com:vml" Requires="v">
                <p:oleObj spid="_x0000_s41007" name="Equation" r:id="rId3" imgW="2273300" imgH="584200" progId="Equation.DSMT4">
                  <p:embed/>
                </p:oleObj>
              </mc:Choice>
              <mc:Fallback>
                <p:oleObj name="Equation" r:id="rId3" imgW="2273300" imgH="584200" progId="Equation.DSMT4">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5575" y="4054475"/>
                        <a:ext cx="22733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3" name="Object 34"/>
          <p:cNvGraphicFramePr>
            <a:graphicFrameLocks noChangeAspect="1"/>
          </p:cNvGraphicFramePr>
          <p:nvPr/>
        </p:nvGraphicFramePr>
        <p:xfrm>
          <a:off x="5122863" y="4700588"/>
          <a:ext cx="2438400" cy="571500"/>
        </p:xfrm>
        <a:graphic>
          <a:graphicData uri="http://schemas.openxmlformats.org/presentationml/2006/ole">
            <mc:AlternateContent xmlns:mc="http://schemas.openxmlformats.org/markup-compatibility/2006">
              <mc:Choice xmlns:v="urn:schemas-microsoft-com:vml" Requires="v">
                <p:oleObj spid="_x0000_s41008" name="Equation" r:id="rId5" imgW="2438400" imgH="571500" progId="Equation.DSMT4">
                  <p:embed/>
                </p:oleObj>
              </mc:Choice>
              <mc:Fallback>
                <p:oleObj name="Equation" r:id="rId5" imgW="2438400" imgH="571500" progId="Equation.DSMT4">
                  <p:embed/>
                  <p:pic>
                    <p:nvPicPr>
                      <p:cNvPr id="0" name="Object 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2863" y="4700588"/>
                        <a:ext cx="24384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0994" name="Object 35"/>
          <p:cNvGraphicFramePr>
            <a:graphicFrameLocks noChangeAspect="1"/>
          </p:cNvGraphicFramePr>
          <p:nvPr/>
        </p:nvGraphicFramePr>
        <p:xfrm>
          <a:off x="5538788" y="5418138"/>
          <a:ext cx="1892300" cy="482600"/>
        </p:xfrm>
        <a:graphic>
          <a:graphicData uri="http://schemas.openxmlformats.org/presentationml/2006/ole">
            <mc:AlternateContent xmlns:mc="http://schemas.openxmlformats.org/markup-compatibility/2006">
              <mc:Choice xmlns:v="urn:schemas-microsoft-com:vml" Requires="v">
                <p:oleObj spid="_x0000_s41009" name="Equation" r:id="rId7" imgW="1892300" imgH="482600" progId="Equation.DSMT4">
                  <p:embed/>
                </p:oleObj>
              </mc:Choice>
              <mc:Fallback>
                <p:oleObj name="Equation" r:id="rId7" imgW="1892300" imgH="482600" progId="Equation.DSMT4">
                  <p:embed/>
                  <p:pic>
                    <p:nvPicPr>
                      <p:cNvPr id="0" name="Object 3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38788" y="5418138"/>
                        <a:ext cx="1892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7444" name="Text Box 36"/>
          <p:cNvSpPr txBox="1">
            <a:spLocks noChangeArrowheads="1"/>
          </p:cNvSpPr>
          <p:nvPr/>
        </p:nvSpPr>
        <p:spPr bwMode="auto">
          <a:xfrm>
            <a:off x="1222375" y="4119563"/>
            <a:ext cx="2444750"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gold (III) nitrate</a:t>
            </a:r>
          </a:p>
        </p:txBody>
      </p:sp>
      <p:sp>
        <p:nvSpPr>
          <p:cNvPr id="17445" name="Text Box 37"/>
          <p:cNvSpPr txBox="1">
            <a:spLocks noChangeArrowheads="1"/>
          </p:cNvSpPr>
          <p:nvPr/>
        </p:nvSpPr>
        <p:spPr bwMode="auto">
          <a:xfrm>
            <a:off x="1222375" y="4760913"/>
            <a:ext cx="29876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ammonium phosphate</a:t>
            </a:r>
          </a:p>
        </p:txBody>
      </p:sp>
      <p:sp>
        <p:nvSpPr>
          <p:cNvPr id="17446" name="Text Box 38"/>
          <p:cNvSpPr txBox="1">
            <a:spLocks noChangeArrowheads="1"/>
          </p:cNvSpPr>
          <p:nvPr/>
        </p:nvSpPr>
        <p:spPr bwMode="auto">
          <a:xfrm>
            <a:off x="1222375" y="5426075"/>
            <a:ext cx="3076575" cy="4572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potassium dichromate</a:t>
            </a:r>
          </a:p>
        </p:txBody>
      </p:sp>
      <p:graphicFrame>
        <p:nvGraphicFramePr>
          <p:cNvPr id="17447" name="Object 39"/>
          <p:cNvGraphicFramePr>
            <a:graphicFrameLocks noChangeAspect="1"/>
          </p:cNvGraphicFramePr>
          <p:nvPr/>
        </p:nvGraphicFramePr>
        <p:xfrm>
          <a:off x="5378450" y="2033588"/>
          <a:ext cx="2082800" cy="571500"/>
        </p:xfrm>
        <a:graphic>
          <a:graphicData uri="http://schemas.openxmlformats.org/presentationml/2006/ole">
            <mc:AlternateContent xmlns:mc="http://schemas.openxmlformats.org/markup-compatibility/2006">
              <mc:Choice xmlns:v="urn:schemas-microsoft-com:vml" Requires="v">
                <p:oleObj spid="_x0000_s41010" name="Equation" r:id="rId9" imgW="2082800" imgH="571500" progId="Equation.DSMT4">
                  <p:embed/>
                </p:oleObj>
              </mc:Choice>
              <mc:Fallback>
                <p:oleObj name="Equation" r:id="rId9" imgW="2082800" imgH="571500" progId="Equation.DSMT4">
                  <p:embed/>
                  <p:pic>
                    <p:nvPicPr>
                      <p:cNvPr id="0" name="Object 3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78450" y="2033588"/>
                        <a:ext cx="2082800" cy="571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8" name="Object 40"/>
          <p:cNvGraphicFramePr>
            <a:graphicFrameLocks noChangeAspect="1"/>
          </p:cNvGraphicFramePr>
          <p:nvPr/>
        </p:nvGraphicFramePr>
        <p:xfrm>
          <a:off x="5321300" y="2679700"/>
          <a:ext cx="2298700" cy="584200"/>
        </p:xfrm>
        <a:graphic>
          <a:graphicData uri="http://schemas.openxmlformats.org/presentationml/2006/ole">
            <mc:AlternateContent xmlns:mc="http://schemas.openxmlformats.org/markup-compatibility/2006">
              <mc:Choice xmlns:v="urn:schemas-microsoft-com:vml" Requires="v">
                <p:oleObj spid="_x0000_s41011" name="Equation" r:id="rId11" imgW="2298700" imgH="584200" progId="Equation.DSMT4">
                  <p:embed/>
                </p:oleObj>
              </mc:Choice>
              <mc:Fallback>
                <p:oleObj name="Equation" r:id="rId11" imgW="2298700" imgH="584200" progId="Equation.DSMT4">
                  <p:embed/>
                  <p:pic>
                    <p:nvPicPr>
                      <p:cNvPr id="0" name="Object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321300" y="2679700"/>
                        <a:ext cx="229870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49" name="Object 41"/>
          <p:cNvGraphicFramePr>
            <a:graphicFrameLocks noChangeAspect="1"/>
          </p:cNvGraphicFramePr>
          <p:nvPr/>
        </p:nvGraphicFramePr>
        <p:xfrm>
          <a:off x="5486400" y="3459163"/>
          <a:ext cx="1968500" cy="482600"/>
        </p:xfrm>
        <a:graphic>
          <a:graphicData uri="http://schemas.openxmlformats.org/presentationml/2006/ole">
            <mc:AlternateContent xmlns:mc="http://schemas.openxmlformats.org/markup-compatibility/2006">
              <mc:Choice xmlns:v="urn:schemas-microsoft-com:vml" Requires="v">
                <p:oleObj spid="_x0000_s41012" name="Equation" r:id="rId13" imgW="1968500" imgH="482600" progId="Equation.DSMT4">
                  <p:embed/>
                </p:oleObj>
              </mc:Choice>
              <mc:Fallback>
                <p:oleObj name="Equation" r:id="rId13" imgW="1968500" imgH="482600" progId="Equation.DSMT4">
                  <p:embed/>
                  <p:pic>
                    <p:nvPicPr>
                      <p:cNvPr id="0" name="Object 4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86400" y="3459163"/>
                        <a:ext cx="1968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4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4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44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44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4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4" grpId="0"/>
      <p:bldP spid="17445" grpId="0"/>
      <p:bldP spid="1744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3" y="203200"/>
            <a:ext cx="7046912" cy="645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WordArt 2"/>
          <p:cNvSpPr>
            <a:spLocks noChangeArrowheads="1" noChangeShapeType="1" noTextEdit="1"/>
          </p:cNvSpPr>
          <p:nvPr/>
        </p:nvSpPr>
        <p:spPr bwMode="auto">
          <a:xfrm>
            <a:off x="2411413" y="260350"/>
            <a:ext cx="4464050" cy="1008063"/>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Hydrated Ionic Compounds</a:t>
            </a:r>
          </a:p>
        </p:txBody>
      </p:sp>
      <p:sp>
        <p:nvSpPr>
          <p:cNvPr id="41987" name="Rectangle 3">
            <a:hlinkClick r:id="rId2"/>
          </p:cNvPr>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sp>
        <p:nvSpPr>
          <p:cNvPr id="41988" name="Rectangle 4">
            <a:hlinkClick r:id="rId2"/>
          </p:cNvPr>
          <p:cNvSpPr>
            <a:spLocks noChangeArrowheads="1"/>
          </p:cNvSpPr>
          <p:nvPr/>
        </p:nvSpPr>
        <p:spPr bwMode="auto">
          <a:xfrm>
            <a:off x="0" y="3429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CA"/>
          </a:p>
        </p:txBody>
      </p:sp>
      <p:pic>
        <p:nvPicPr>
          <p:cNvPr id="41989" name="Picture 5" descr="00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1863" y="1557338"/>
            <a:ext cx="27336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ext Box 6"/>
          <p:cNvSpPr txBox="1">
            <a:spLocks noChangeArrowheads="1"/>
          </p:cNvSpPr>
          <p:nvPr/>
        </p:nvSpPr>
        <p:spPr bwMode="auto">
          <a:xfrm>
            <a:off x="179388" y="1484313"/>
            <a:ext cx="5688012"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CA" b="1">
                <a:latin typeface="Arial" charset="0"/>
                <a:cs typeface="Arial" charset="0"/>
              </a:rPr>
              <a:t>Hydrated ionic compounds</a:t>
            </a:r>
            <a:r>
              <a:rPr kumimoji="0" lang="en-CA">
                <a:latin typeface="Arial" charset="0"/>
                <a:cs typeface="Arial" charset="0"/>
              </a:rPr>
              <a:t> </a:t>
            </a:r>
          </a:p>
          <a:p>
            <a:pPr algn="l" eaLnBrk="1" hangingPunct="1">
              <a:spcBef>
                <a:spcPct val="50000"/>
              </a:spcBef>
            </a:pPr>
            <a:r>
              <a:rPr kumimoji="0" lang="en-CA" sz="2000">
                <a:latin typeface="Arial" charset="0"/>
                <a:cs typeface="Arial" charset="0"/>
              </a:rPr>
              <a:t>are those ionic compounds which contain water molecules inside their crystal lattice The water is not chemically bonded to the crystal and may be driven off by heating the hydrated compound. </a:t>
            </a:r>
          </a:p>
        </p:txBody>
      </p:sp>
      <p:sp>
        <p:nvSpPr>
          <p:cNvPr id="41991" name="Text Box 7"/>
          <p:cNvSpPr txBox="1">
            <a:spLocks noChangeArrowheads="1"/>
          </p:cNvSpPr>
          <p:nvPr/>
        </p:nvSpPr>
        <p:spPr bwMode="auto">
          <a:xfrm>
            <a:off x="179388" y="3573463"/>
            <a:ext cx="54721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US" sz="1800">
              <a:latin typeface="Arial" charset="0"/>
              <a:cs typeface="Arial" charset="0"/>
            </a:endParaRPr>
          </a:p>
        </p:txBody>
      </p:sp>
      <p:sp>
        <p:nvSpPr>
          <p:cNvPr id="41992" name="Rectangle 8"/>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kumimoji="0" lang="en-CA" sz="1800">
              <a:latin typeface="Arial" charset="0"/>
              <a:cs typeface="Arial" charset="0"/>
            </a:endParaRPr>
          </a:p>
          <a:p>
            <a:pPr algn="l" eaLnBrk="0" hangingPunct="0"/>
            <a:endParaRPr kumimoji="0" lang="en-CA" sz="1800">
              <a:latin typeface="Arial" charset="0"/>
              <a:cs typeface="Arial" charset="0"/>
            </a:endParaRPr>
          </a:p>
        </p:txBody>
      </p:sp>
      <p:sp>
        <p:nvSpPr>
          <p:cNvPr id="41993" name="Text Box 9"/>
          <p:cNvSpPr txBox="1">
            <a:spLocks noChangeArrowheads="1"/>
          </p:cNvSpPr>
          <p:nvPr/>
        </p:nvSpPr>
        <p:spPr bwMode="auto">
          <a:xfrm>
            <a:off x="179388" y="4076700"/>
            <a:ext cx="5761037"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US" sz="1800">
              <a:latin typeface="Arial" charset="0"/>
              <a:cs typeface="Arial" charset="0"/>
            </a:endParaRPr>
          </a:p>
        </p:txBody>
      </p:sp>
      <p:sp>
        <p:nvSpPr>
          <p:cNvPr id="41994" name="Rectangle 10"/>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kumimoji="0" lang="en-CA" sz="1800">
              <a:latin typeface="Arial" charset="0"/>
              <a:cs typeface="Arial" charset="0"/>
            </a:endParaRPr>
          </a:p>
          <a:p>
            <a:pPr algn="l" eaLnBrk="0" hangingPunct="0"/>
            <a:endParaRPr kumimoji="0" lang="en-CA" sz="1800">
              <a:latin typeface="Arial" charset="0"/>
              <a:cs typeface="Arial" charset="0"/>
            </a:endParaRPr>
          </a:p>
        </p:txBody>
      </p:sp>
      <p:sp>
        <p:nvSpPr>
          <p:cNvPr id="41995" name="Text Box 11"/>
          <p:cNvSpPr txBox="1">
            <a:spLocks noChangeArrowheads="1"/>
          </p:cNvSpPr>
          <p:nvPr/>
        </p:nvSpPr>
        <p:spPr bwMode="auto">
          <a:xfrm>
            <a:off x="179388" y="3789363"/>
            <a:ext cx="52562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US" sz="1800">
              <a:latin typeface="Arial" charset="0"/>
              <a:cs typeface="Arial" charset="0"/>
            </a:endParaRPr>
          </a:p>
        </p:txBody>
      </p:sp>
      <p:sp>
        <p:nvSpPr>
          <p:cNvPr id="41996" name="Rectangle 12"/>
          <p:cNvSpPr>
            <a:spLocks noChangeArrowheads="1"/>
          </p:cNvSpPr>
          <p:nvPr/>
        </p:nvSpPr>
        <p:spPr bwMode="auto">
          <a:xfrm>
            <a:off x="0" y="0"/>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endParaRPr kumimoji="0" lang="en-CA" sz="1800">
              <a:latin typeface="Arial" charset="0"/>
              <a:cs typeface="Arial" charset="0"/>
            </a:endParaRPr>
          </a:p>
          <a:p>
            <a:pPr algn="l" eaLnBrk="0" hangingPunct="0"/>
            <a:endParaRPr kumimoji="0" lang="en-CA" sz="1800">
              <a:latin typeface="Arial" charset="0"/>
              <a:cs typeface="Arial" charset="0"/>
            </a:endParaRPr>
          </a:p>
        </p:txBody>
      </p:sp>
      <p:sp>
        <p:nvSpPr>
          <p:cNvPr id="41997" name="Text Box 13"/>
          <p:cNvSpPr txBox="1">
            <a:spLocks noChangeArrowheads="1"/>
          </p:cNvSpPr>
          <p:nvPr/>
        </p:nvSpPr>
        <p:spPr bwMode="auto">
          <a:xfrm>
            <a:off x="179388" y="4365625"/>
            <a:ext cx="5832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endParaRPr kumimoji="0" lang="en-US" sz="1800">
              <a:latin typeface="Arial" charset="0"/>
              <a:cs typeface="Arial" charset="0"/>
            </a:endParaRPr>
          </a:p>
        </p:txBody>
      </p:sp>
      <p:sp>
        <p:nvSpPr>
          <p:cNvPr id="41998" name="Text Box 14"/>
          <p:cNvSpPr txBox="1">
            <a:spLocks noChangeArrowheads="1"/>
          </p:cNvSpPr>
          <p:nvPr/>
        </p:nvSpPr>
        <p:spPr bwMode="auto">
          <a:xfrm>
            <a:off x="395288" y="3860800"/>
            <a:ext cx="6121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CA" sz="2000">
                <a:latin typeface="Arial" charset="0"/>
                <a:cs typeface="Arial" charset="0"/>
              </a:rPr>
              <a:t>To write the chemical formula; write the ionic compound then write a "dot" followed by "H</a:t>
            </a:r>
            <a:r>
              <a:rPr kumimoji="0" lang="en-CA" sz="2000" baseline="-25000">
                <a:latin typeface="Arial" charset="0"/>
                <a:cs typeface="Arial" charset="0"/>
              </a:rPr>
              <a:t>2</a:t>
            </a:r>
            <a:r>
              <a:rPr kumimoji="0" lang="en-CA" sz="2000">
                <a:latin typeface="Arial" charset="0"/>
                <a:cs typeface="Arial" charset="0"/>
              </a:rPr>
              <a:t>O" </a:t>
            </a:r>
          </a:p>
          <a:p>
            <a:pPr algn="l" eaLnBrk="1" hangingPunct="1">
              <a:spcBef>
                <a:spcPct val="50000"/>
              </a:spcBef>
            </a:pPr>
            <a:r>
              <a:rPr kumimoji="0" lang="en-CA" sz="2000">
                <a:latin typeface="Arial" charset="0"/>
                <a:cs typeface="Arial" charset="0"/>
              </a:rPr>
              <a:t> the number corresponding to the prefix attached to the "hydrate" from the "word" equation.</a:t>
            </a:r>
            <a:r>
              <a:rPr kumimoji="0" lang="en-CA" sz="1800">
                <a:latin typeface="Arial" charset="0"/>
                <a:cs typeface="Arial" charset="0"/>
              </a:rPr>
              <a:t> </a:t>
            </a:r>
          </a:p>
          <a:p>
            <a:pPr algn="l" eaLnBrk="1" hangingPunct="1">
              <a:spcBef>
                <a:spcPct val="50000"/>
              </a:spcBef>
            </a:pPr>
            <a:r>
              <a:rPr kumimoji="0" lang="en-CA" sz="2000" u="sng">
                <a:latin typeface="Arial" charset="0"/>
                <a:cs typeface="Arial" charset="0"/>
              </a:rPr>
              <a:t>Example(s):</a:t>
            </a:r>
            <a:r>
              <a:rPr kumimoji="0" lang="en-CA" sz="2000">
                <a:latin typeface="Arial" charset="0"/>
                <a:cs typeface="Arial" charset="0"/>
              </a:rPr>
              <a:t> </a:t>
            </a:r>
          </a:p>
        </p:txBody>
      </p:sp>
      <p:sp>
        <p:nvSpPr>
          <p:cNvPr id="41999" name="Text Box 15"/>
          <p:cNvSpPr txBox="1">
            <a:spLocks noChangeArrowheads="1"/>
          </p:cNvSpPr>
          <p:nvPr/>
        </p:nvSpPr>
        <p:spPr bwMode="auto">
          <a:xfrm>
            <a:off x="1116013" y="5949950"/>
            <a:ext cx="3671887"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CA" sz="1800">
                <a:latin typeface="Arial" charset="0"/>
                <a:cs typeface="Arial" charset="0"/>
              </a:rPr>
              <a:t>ZnCl</a:t>
            </a:r>
            <a:r>
              <a:rPr kumimoji="0" lang="en-CA" sz="2000" baseline="-25000">
                <a:latin typeface="Arial" charset="0"/>
                <a:cs typeface="Arial" charset="0"/>
              </a:rPr>
              <a:t>2 </a:t>
            </a:r>
            <a:r>
              <a:rPr kumimoji="0" lang="en-CA" sz="1800">
                <a:latin typeface="Arial" charset="0"/>
                <a:cs typeface="Arial" charset="0"/>
              </a:rPr>
              <a:t>• 6H</a:t>
            </a:r>
            <a:r>
              <a:rPr kumimoji="0" lang="en-CA" sz="2000" baseline="-25000">
                <a:latin typeface="Arial" charset="0"/>
                <a:cs typeface="Arial" charset="0"/>
              </a:rPr>
              <a:t>2</a:t>
            </a:r>
            <a:r>
              <a:rPr kumimoji="0" lang="en-CA" sz="1800">
                <a:latin typeface="Arial" charset="0"/>
                <a:cs typeface="Arial" charset="0"/>
              </a:rPr>
              <a:t>O is  </a:t>
            </a:r>
          </a:p>
          <a:p>
            <a:pPr algn="l" eaLnBrk="1" hangingPunct="1"/>
            <a:r>
              <a:rPr kumimoji="0" lang="en-CA" sz="1800">
                <a:latin typeface="Arial" charset="0"/>
                <a:cs typeface="Arial" charset="0"/>
              </a:rPr>
              <a:t>Ba(OH)</a:t>
            </a:r>
            <a:r>
              <a:rPr kumimoji="0" lang="en-CA" sz="2000" baseline="-25000">
                <a:latin typeface="Arial" charset="0"/>
                <a:cs typeface="Arial" charset="0"/>
              </a:rPr>
              <a:t>2</a:t>
            </a:r>
            <a:r>
              <a:rPr kumimoji="0" lang="en-CA" sz="1800">
                <a:latin typeface="Arial" charset="0"/>
                <a:cs typeface="Arial" charset="0"/>
              </a:rPr>
              <a:t> • 8H</a:t>
            </a:r>
            <a:r>
              <a:rPr kumimoji="0" lang="en-CA" sz="2000" baseline="-25000">
                <a:latin typeface="Arial" charset="0"/>
                <a:cs typeface="Arial" charset="0"/>
              </a:rPr>
              <a:t>2</a:t>
            </a:r>
            <a:r>
              <a:rPr kumimoji="0" lang="en-CA" sz="1800">
                <a:latin typeface="Arial" charset="0"/>
                <a:cs typeface="Arial" charset="0"/>
              </a:rPr>
              <a:t>O is </a:t>
            </a:r>
          </a:p>
        </p:txBody>
      </p:sp>
      <p:sp>
        <p:nvSpPr>
          <p:cNvPr id="42000" name="Text Box 16"/>
          <p:cNvSpPr txBox="1">
            <a:spLocks noChangeArrowheads="1"/>
          </p:cNvSpPr>
          <p:nvPr/>
        </p:nvSpPr>
        <p:spPr bwMode="auto">
          <a:xfrm>
            <a:off x="3635375" y="5949950"/>
            <a:ext cx="4321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CA" sz="1800">
                <a:latin typeface="Arial" charset="0"/>
                <a:cs typeface="Arial" charset="0"/>
              </a:rPr>
              <a:t>Zinc chloride hexahydrate</a:t>
            </a:r>
          </a:p>
        </p:txBody>
      </p:sp>
      <p:sp>
        <p:nvSpPr>
          <p:cNvPr id="42001" name="Text Box 17"/>
          <p:cNvSpPr txBox="1">
            <a:spLocks noChangeArrowheads="1"/>
          </p:cNvSpPr>
          <p:nvPr/>
        </p:nvSpPr>
        <p:spPr bwMode="auto">
          <a:xfrm>
            <a:off x="3563938" y="6381750"/>
            <a:ext cx="4464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CA" sz="1800">
                <a:latin typeface="Arial" charset="0"/>
                <a:cs typeface="Arial" charset="0"/>
              </a:rPr>
              <a:t> Barium hydroxide octahydrate</a:t>
            </a:r>
          </a:p>
        </p:txBody>
      </p:sp>
      <p:sp>
        <p:nvSpPr>
          <p:cNvPr id="42002" name="Text Box 18"/>
          <p:cNvSpPr txBox="1">
            <a:spLocks noChangeArrowheads="1"/>
          </p:cNvSpPr>
          <p:nvPr/>
        </p:nvSpPr>
        <p:spPr bwMode="auto">
          <a:xfrm>
            <a:off x="539750" y="3357563"/>
            <a:ext cx="49688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CA" sz="1800">
                <a:latin typeface="Arial" charset="0"/>
                <a:cs typeface="Arial" charset="0"/>
              </a:rPr>
              <a:t>Eg.)	Copper(II) sulfate pentahydrate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Do Now</a:t>
            </a:r>
          </a:p>
        </p:txBody>
      </p:sp>
      <p:sp>
        <p:nvSpPr>
          <p:cNvPr id="43011" name="Rectangle 3"/>
          <p:cNvSpPr>
            <a:spLocks noGrp="1" noChangeArrowheads="1"/>
          </p:cNvSpPr>
          <p:nvPr>
            <p:ph type="body" idx="1"/>
          </p:nvPr>
        </p:nvSpPr>
        <p:spPr/>
        <p:txBody>
          <a:bodyPr/>
          <a:lstStyle/>
          <a:p>
            <a:pPr eaLnBrk="1" hangingPunct="1"/>
            <a:r>
              <a:rPr lang="en-US" smtClean="0"/>
              <a:t>Take out your homework for a homework check</a:t>
            </a:r>
          </a:p>
          <a:p>
            <a:pPr lvl="1" eaLnBrk="1" hangingPunct="1"/>
            <a:endParaRPr lang="en-US" smtClean="0"/>
          </a:p>
          <a:p>
            <a:pPr eaLnBrk="1" hangingPunct="1"/>
            <a:r>
              <a:rPr lang="en-US" smtClean="0"/>
              <a:t>Name the following compounds:</a:t>
            </a:r>
          </a:p>
          <a:p>
            <a:pPr lvl="1" eaLnBrk="1" hangingPunct="1"/>
            <a:r>
              <a:rPr lang="en-US" smtClean="0"/>
              <a:t>MgCl</a:t>
            </a:r>
            <a:r>
              <a:rPr lang="en-CA" baseline="-25000" smtClean="0"/>
              <a:t>2</a:t>
            </a:r>
            <a:r>
              <a:rPr lang="en-CA" smtClean="0"/>
              <a:t> </a:t>
            </a:r>
          </a:p>
          <a:p>
            <a:pPr lvl="1" eaLnBrk="1" hangingPunct="1"/>
            <a:r>
              <a:rPr lang="en-CA" smtClean="0"/>
              <a:t>KBr</a:t>
            </a:r>
          </a:p>
          <a:p>
            <a:pPr lvl="1" eaLnBrk="1" hangingPunct="1"/>
            <a:r>
              <a:rPr lang="en-CA" smtClean="0"/>
              <a:t>Li</a:t>
            </a:r>
            <a:r>
              <a:rPr lang="en-CA" baseline="-25000" smtClean="0"/>
              <a:t>2</a:t>
            </a:r>
            <a:r>
              <a:rPr lang="en-CA" smtClean="0"/>
              <a:t>O</a:t>
            </a:r>
          </a:p>
          <a:p>
            <a:pPr lvl="1" eaLnBrk="1" hangingPunct="1"/>
            <a:r>
              <a:rPr lang="en-CA" smtClean="0"/>
              <a:t>Ti</a:t>
            </a:r>
            <a:r>
              <a:rPr lang="en-CA" baseline="-25000" smtClean="0"/>
              <a:t>2</a:t>
            </a:r>
            <a:r>
              <a:rPr lang="en-CA" smtClean="0"/>
              <a:t>O</a:t>
            </a:r>
            <a:r>
              <a:rPr lang="en-CA" baseline="-25000" smtClean="0"/>
              <a:t>3</a:t>
            </a:r>
          </a:p>
          <a:p>
            <a:pPr lvl="1" eaLnBrk="1" hangingPunct="1"/>
            <a:r>
              <a:rPr lang="en-CA" smtClean="0"/>
              <a:t>CuPO</a:t>
            </a:r>
            <a:r>
              <a:rPr lang="en-CA" baseline="-25000" smtClean="0"/>
              <a:t>4</a:t>
            </a:r>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molecule"/>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5426" b="11736"/>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WordArt 7"/>
          <p:cNvSpPr>
            <a:spLocks noChangeArrowheads="1" noChangeShapeType="1" noTextEdit="1"/>
          </p:cNvSpPr>
          <p:nvPr/>
        </p:nvSpPr>
        <p:spPr bwMode="auto">
          <a:xfrm>
            <a:off x="962025" y="587375"/>
            <a:ext cx="4933950" cy="2914650"/>
          </a:xfrm>
          <a:prstGeom prst="rect">
            <a:avLst/>
          </a:prstGeom>
        </p:spPr>
        <p:txBody>
          <a:bodyPr wrap="none" fromWordArt="1">
            <a:prstTxWarp prst="textSlantUp">
              <a:avLst>
                <a:gd name="adj" fmla="val 55556"/>
              </a:avLst>
            </a:prstTxWarp>
          </a:bodyPr>
          <a:lstStyle/>
          <a:p>
            <a:r>
              <a:rPr lang="en-CA" sz="7200" kern="10">
                <a:ln w="22225">
                  <a:solidFill>
                    <a:srgbClr val="000000"/>
                  </a:solidFill>
                  <a:round/>
                  <a:headEnd/>
                  <a:tailEnd/>
                </a:ln>
                <a:solidFill>
                  <a:srgbClr val="00FFFF"/>
                </a:solidFill>
                <a:effectLst>
                  <a:outerShdw dist="107763" dir="18900000" algn="ctr" rotWithShape="0">
                    <a:srgbClr val="868686">
                      <a:alpha val="50000"/>
                    </a:srgbClr>
                  </a:outerShdw>
                </a:effectLst>
                <a:latin typeface="Arial Black"/>
              </a:rPr>
              <a:t>Molecular</a:t>
            </a:r>
          </a:p>
        </p:txBody>
      </p:sp>
      <p:sp>
        <p:nvSpPr>
          <p:cNvPr id="44036" name="WordArt 8"/>
          <p:cNvSpPr>
            <a:spLocks noChangeArrowheads="1" noChangeShapeType="1" noTextEdit="1"/>
          </p:cNvSpPr>
          <p:nvPr/>
        </p:nvSpPr>
        <p:spPr bwMode="auto">
          <a:xfrm>
            <a:off x="1652588" y="2546350"/>
            <a:ext cx="6875462" cy="3297238"/>
          </a:xfrm>
          <a:prstGeom prst="rect">
            <a:avLst/>
          </a:prstGeom>
        </p:spPr>
        <p:txBody>
          <a:bodyPr wrap="none" fromWordArt="1">
            <a:prstTxWarp prst="textSlantUp">
              <a:avLst>
                <a:gd name="adj" fmla="val 55556"/>
              </a:avLst>
            </a:prstTxWarp>
          </a:bodyPr>
          <a:lstStyle/>
          <a:p>
            <a:r>
              <a:rPr lang="en-CA" sz="7200" kern="10">
                <a:ln w="22225">
                  <a:solidFill>
                    <a:srgbClr val="000000"/>
                  </a:solidFill>
                  <a:round/>
                  <a:headEnd/>
                  <a:tailEnd/>
                </a:ln>
                <a:solidFill>
                  <a:srgbClr val="00FFFF"/>
                </a:solidFill>
                <a:effectLst>
                  <a:outerShdw dist="107763" dir="18900000" algn="ctr" rotWithShape="0">
                    <a:srgbClr val="868686">
                      <a:alpha val="50000"/>
                    </a:srgbClr>
                  </a:outerShdw>
                </a:effectLst>
                <a:latin typeface="Arial Black"/>
              </a:rPr>
              <a:t>Compounds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3154363" y="203200"/>
            <a:ext cx="2835275" cy="342900"/>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Molecules </a:t>
            </a:r>
          </a:p>
        </p:txBody>
      </p:sp>
      <p:pic>
        <p:nvPicPr>
          <p:cNvPr id="28675" name="Picture 3"/>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228600" y="457200"/>
            <a:ext cx="254317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6" name="Picture 4"/>
          <p:cNvPicPr>
            <a:picLocks noChangeAspect="1" noChangeArrowheads="1"/>
          </p:cNvPicPr>
          <p:nvPr/>
        </p:nvPicPr>
        <p:blipFill>
          <a:blip r:embed="rId3">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6035675" y="2922588"/>
            <a:ext cx="29241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7" name="Text Box 5"/>
          <p:cNvSpPr txBox="1">
            <a:spLocks noChangeArrowheads="1"/>
          </p:cNvSpPr>
          <p:nvPr/>
        </p:nvSpPr>
        <p:spPr bwMode="auto">
          <a:xfrm>
            <a:off x="454025" y="3667125"/>
            <a:ext cx="2339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b="1">
                <a:solidFill>
                  <a:srgbClr val="FF0000"/>
                </a:solidFill>
              </a:rPr>
              <a:t>ionic compound</a:t>
            </a:r>
          </a:p>
        </p:txBody>
      </p:sp>
      <p:sp>
        <p:nvSpPr>
          <p:cNvPr id="28678" name="Text Box 6"/>
          <p:cNvSpPr txBox="1">
            <a:spLocks noChangeArrowheads="1"/>
          </p:cNvSpPr>
          <p:nvPr/>
        </p:nvSpPr>
        <p:spPr bwMode="auto">
          <a:xfrm>
            <a:off x="6154738" y="6229350"/>
            <a:ext cx="2960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b="1">
                <a:solidFill>
                  <a:srgbClr val="0000CC"/>
                </a:solidFill>
              </a:rPr>
              <a:t>molecular compound</a:t>
            </a:r>
          </a:p>
        </p:txBody>
      </p:sp>
      <p:sp>
        <p:nvSpPr>
          <p:cNvPr id="28679" name="Text Box 7"/>
          <p:cNvSpPr txBox="1">
            <a:spLocks noChangeArrowheads="1"/>
          </p:cNvSpPr>
          <p:nvPr/>
        </p:nvSpPr>
        <p:spPr bwMode="auto">
          <a:xfrm>
            <a:off x="2925763" y="960438"/>
            <a:ext cx="6011862"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Remember, for </a:t>
            </a:r>
            <a:r>
              <a:rPr kumimoji="0" lang="en-US" b="1">
                <a:solidFill>
                  <a:srgbClr val="FF0000"/>
                </a:solidFill>
              </a:rPr>
              <a:t>ionic compounds</a:t>
            </a:r>
            <a:r>
              <a:rPr kumimoji="0" lang="en-US"/>
              <a:t>, a formula unit is a ratio of the number of ions in a crystal lattice.  </a:t>
            </a:r>
          </a:p>
        </p:txBody>
      </p:sp>
      <p:sp>
        <p:nvSpPr>
          <p:cNvPr id="28680" name="Text Box 8"/>
          <p:cNvSpPr txBox="1">
            <a:spLocks noChangeArrowheads="1"/>
          </p:cNvSpPr>
          <p:nvPr/>
        </p:nvSpPr>
        <p:spPr bwMode="auto">
          <a:xfrm>
            <a:off x="2971800" y="2220913"/>
            <a:ext cx="59896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Ionic compounds do not form independent units.</a:t>
            </a:r>
          </a:p>
        </p:txBody>
      </p:sp>
      <p:sp>
        <p:nvSpPr>
          <p:cNvPr id="28681" name="Text Box 9"/>
          <p:cNvSpPr txBox="1">
            <a:spLocks noChangeArrowheads="1"/>
          </p:cNvSpPr>
          <p:nvPr/>
        </p:nvSpPr>
        <p:spPr bwMode="auto">
          <a:xfrm>
            <a:off x="182563" y="4581525"/>
            <a:ext cx="5807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 </a:t>
            </a:r>
            <a:r>
              <a:rPr kumimoji="0" lang="en-US" b="1">
                <a:solidFill>
                  <a:srgbClr val="0000CC"/>
                </a:solidFill>
              </a:rPr>
              <a:t>molecule</a:t>
            </a:r>
            <a:r>
              <a:rPr kumimoji="0" lang="en-US"/>
              <a:t> is two or more non-metal atoms bonded together.  Each molecule is independent of the next, and is not part of a lattice.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8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7" grpId="0"/>
      <p:bldP spid="28678" grpId="0"/>
      <p:bldP spid="28679" grpId="0"/>
      <p:bldP spid="28680" grpId="0"/>
      <p:bldP spid="286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Eric%20and%20James%20Hetfie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325" y="2514600"/>
            <a:ext cx="503078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228600" y="320675"/>
            <a:ext cx="85042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b="1">
                <a:solidFill>
                  <a:srgbClr val="0000CC"/>
                </a:solidFill>
              </a:rPr>
              <a:t>Binary molecular compounds</a:t>
            </a:r>
            <a:r>
              <a:rPr kumimoji="0" lang="en-US"/>
              <a:t> are formed between two non-metal elements.</a:t>
            </a:r>
          </a:p>
        </p:txBody>
      </p:sp>
      <p:sp>
        <p:nvSpPr>
          <p:cNvPr id="46084" name="AutoShape 4"/>
          <p:cNvSpPr>
            <a:spLocks noChangeArrowheads="1"/>
          </p:cNvSpPr>
          <p:nvPr/>
        </p:nvSpPr>
        <p:spPr bwMode="auto">
          <a:xfrm>
            <a:off x="868363" y="1279525"/>
            <a:ext cx="2559050" cy="1508125"/>
          </a:xfrm>
          <a:prstGeom prst="cloudCallout">
            <a:avLst>
              <a:gd name="adj1" fmla="val 49194"/>
              <a:gd name="adj2" fmla="val 6663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kumimoji="0" lang="en-US" sz="2000"/>
              <a:t>No metals???  No WAY!!</a:t>
            </a:r>
          </a:p>
        </p:txBody>
      </p:sp>
      <p:sp>
        <p:nvSpPr>
          <p:cNvPr id="46085" name="AutoShape 5"/>
          <p:cNvSpPr>
            <a:spLocks noChangeArrowheads="1"/>
          </p:cNvSpPr>
          <p:nvPr/>
        </p:nvSpPr>
        <p:spPr bwMode="auto">
          <a:xfrm>
            <a:off x="5532438" y="1371600"/>
            <a:ext cx="2559050" cy="1508125"/>
          </a:xfrm>
          <a:prstGeom prst="cloudCallout">
            <a:avLst>
              <a:gd name="adj1" fmla="val -48199"/>
              <a:gd name="adj2" fmla="val 71685"/>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r>
              <a:rPr kumimoji="0" lang="en-US" sz="2000"/>
              <a:t>Yeah, dude.  Metal rules.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2"/>
          <p:cNvSpPr>
            <a:spLocks noChangeArrowheads="1" noChangeShapeType="1" noTextEdit="1"/>
          </p:cNvSpPr>
          <p:nvPr/>
        </p:nvSpPr>
        <p:spPr bwMode="auto">
          <a:xfrm>
            <a:off x="2651125" y="203200"/>
            <a:ext cx="3475038" cy="342900"/>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Covalent Bonds</a:t>
            </a:r>
          </a:p>
        </p:txBody>
      </p:sp>
      <p:sp>
        <p:nvSpPr>
          <p:cNvPr id="47107" name="Text Box 3"/>
          <p:cNvSpPr txBox="1">
            <a:spLocks noChangeArrowheads="1"/>
          </p:cNvSpPr>
          <p:nvPr/>
        </p:nvSpPr>
        <p:spPr bwMode="auto">
          <a:xfrm>
            <a:off x="92075" y="701675"/>
            <a:ext cx="6400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Remember that non-metals need to gain electrons to have a full outer shell.</a:t>
            </a:r>
          </a:p>
        </p:txBody>
      </p:sp>
      <p:pic>
        <p:nvPicPr>
          <p:cNvPr id="47108" name="Picture 4" descr="gente%20share"/>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29400" y="192088"/>
            <a:ext cx="23907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5"/>
          <p:cNvSpPr txBox="1">
            <a:spLocks noChangeArrowheads="1"/>
          </p:cNvSpPr>
          <p:nvPr/>
        </p:nvSpPr>
        <p:spPr bwMode="auto">
          <a:xfrm>
            <a:off x="92075" y="1698625"/>
            <a:ext cx="5307013"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When non-metal atoms combine, the only way this can be achieved is if they </a:t>
            </a:r>
            <a:r>
              <a:rPr kumimoji="0" lang="en-US" b="1">
                <a:solidFill>
                  <a:srgbClr val="0000CC"/>
                </a:solidFill>
              </a:rPr>
              <a:t>share</a:t>
            </a:r>
            <a:r>
              <a:rPr kumimoji="0" lang="en-US"/>
              <a:t> their outer electrons.</a:t>
            </a:r>
          </a:p>
        </p:txBody>
      </p:sp>
      <p:pic>
        <p:nvPicPr>
          <p:cNvPr id="30726" name="Picture 6"/>
          <p:cNvPicPr>
            <a:picLocks noChangeAspect="1" noChangeArrowheads="1"/>
          </p:cNvPicPr>
          <p:nvPr/>
        </p:nvPicPr>
        <p:blipFill>
          <a:blip r:embed="rId4">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549275" y="3232150"/>
            <a:ext cx="2543175" cy="136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27" name="Picture 7"/>
          <p:cNvPicPr>
            <a:picLocks noChangeAspect="1" noChangeArrowheads="1"/>
          </p:cNvPicPr>
          <p:nvPr/>
        </p:nvPicPr>
        <p:blipFill>
          <a:blip r:embed="rId5">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4856163" y="3232150"/>
            <a:ext cx="2047875" cy="1354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8" name="Line 8"/>
          <p:cNvSpPr>
            <a:spLocks noChangeShapeType="1"/>
          </p:cNvSpPr>
          <p:nvPr/>
        </p:nvSpPr>
        <p:spPr bwMode="auto">
          <a:xfrm>
            <a:off x="3384550" y="3963988"/>
            <a:ext cx="12334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729" name="Text Box 9"/>
          <p:cNvSpPr txBox="1">
            <a:spLocks noChangeArrowheads="1"/>
          </p:cNvSpPr>
          <p:nvPr/>
        </p:nvSpPr>
        <p:spPr bwMode="auto">
          <a:xfrm>
            <a:off x="731838" y="4527550"/>
            <a:ext cx="2635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two chlorine atoms</a:t>
            </a:r>
          </a:p>
        </p:txBody>
      </p:sp>
      <p:sp>
        <p:nvSpPr>
          <p:cNvPr id="30730" name="Text Box 10"/>
          <p:cNvSpPr txBox="1">
            <a:spLocks noChangeArrowheads="1"/>
          </p:cNvSpPr>
          <p:nvPr/>
        </p:nvSpPr>
        <p:spPr bwMode="auto">
          <a:xfrm>
            <a:off x="4710113" y="4556125"/>
            <a:ext cx="3121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one chlorine molecule</a:t>
            </a:r>
          </a:p>
        </p:txBody>
      </p:sp>
      <p:graphicFrame>
        <p:nvGraphicFramePr>
          <p:cNvPr id="30731" name="Object 11"/>
          <p:cNvGraphicFramePr>
            <a:graphicFrameLocks noChangeAspect="1"/>
          </p:cNvGraphicFramePr>
          <p:nvPr/>
        </p:nvGraphicFramePr>
        <p:xfrm>
          <a:off x="5505450" y="4978400"/>
          <a:ext cx="927100" cy="431800"/>
        </p:xfrm>
        <a:graphic>
          <a:graphicData uri="http://schemas.openxmlformats.org/presentationml/2006/ole">
            <mc:AlternateContent xmlns:mc="http://schemas.openxmlformats.org/markup-compatibility/2006">
              <mc:Choice xmlns:v="urn:schemas-microsoft-com:vml" Requires="v">
                <p:oleObj spid="_x0000_s47121" name="Equation" r:id="rId6" imgW="927100" imgH="431800" progId="Equation.DSMT4">
                  <p:embed/>
                </p:oleObj>
              </mc:Choice>
              <mc:Fallback>
                <p:oleObj name="Equation" r:id="rId6" imgW="927100" imgH="431800" progId="Equation.DSMT4">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05450" y="4978400"/>
                        <a:ext cx="927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32" name="Text Box 12"/>
          <p:cNvSpPr txBox="1">
            <a:spLocks noChangeArrowheads="1"/>
          </p:cNvSpPr>
          <p:nvPr/>
        </p:nvSpPr>
        <p:spPr bwMode="auto">
          <a:xfrm>
            <a:off x="7040563" y="2363788"/>
            <a:ext cx="2103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 pair of shared electrons</a:t>
            </a:r>
          </a:p>
        </p:txBody>
      </p:sp>
      <p:sp>
        <p:nvSpPr>
          <p:cNvPr id="30733" name="Line 13"/>
          <p:cNvSpPr>
            <a:spLocks noChangeShapeType="1"/>
          </p:cNvSpPr>
          <p:nvPr/>
        </p:nvSpPr>
        <p:spPr bwMode="auto">
          <a:xfrm flipH="1">
            <a:off x="5943600" y="2867025"/>
            <a:ext cx="1096963" cy="960438"/>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30734" name="Text Box 14"/>
          <p:cNvSpPr txBox="1">
            <a:spLocks noChangeArrowheads="1"/>
          </p:cNvSpPr>
          <p:nvPr/>
        </p:nvSpPr>
        <p:spPr bwMode="auto">
          <a:xfrm>
            <a:off x="92075" y="5568950"/>
            <a:ext cx="88646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Since electrons are being shared (always in </a:t>
            </a:r>
            <a:r>
              <a:rPr kumimoji="0" lang="en-US" i="1"/>
              <a:t>pairs</a:t>
            </a:r>
            <a:r>
              <a:rPr kumimoji="0" lang="en-US"/>
              <a:t>), there is a strong force of attraction between the two atoms. This force is a </a:t>
            </a:r>
            <a:r>
              <a:rPr kumimoji="0" lang="en-US" b="1">
                <a:solidFill>
                  <a:srgbClr val="0000CC"/>
                </a:solidFill>
              </a:rPr>
              <a:t>covalent bond</a:t>
            </a:r>
            <a:r>
              <a:rPr kumimoji="0" lang="en-US"/>
              <a:t>. </a:t>
            </a:r>
          </a:p>
        </p:txBody>
      </p:sp>
      <p:sp>
        <p:nvSpPr>
          <p:cNvPr id="30735" name="AutoShape 15">
            <a:hlinkClick r:id="rId8" action="ppaction://program" highlightClick="1"/>
          </p:cNvPr>
          <p:cNvSpPr>
            <a:spLocks noChangeArrowheads="1"/>
          </p:cNvSpPr>
          <p:nvPr/>
        </p:nvSpPr>
        <p:spPr bwMode="auto">
          <a:xfrm>
            <a:off x="5565775" y="1870075"/>
            <a:ext cx="1114425" cy="882650"/>
          </a:xfrm>
          <a:prstGeom prst="actionButtonMovie">
            <a:avLst/>
          </a:prstGeom>
          <a:solidFill>
            <a:srgbClr val="0000FF"/>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072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2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0728"/>
                                        </p:tgtEl>
                                        <p:attrNameLst>
                                          <p:attrName>style.visibility</p:attrName>
                                        </p:attrNameLst>
                                      </p:cBhvr>
                                      <p:to>
                                        <p:strVal val="visible"/>
                                      </p:to>
                                    </p:set>
                                    <p:animEffect transition="in" filter="wipe(left)">
                                      <p:cBhvr>
                                        <p:cTn id="19" dur="1000"/>
                                        <p:tgtEl>
                                          <p:spTgt spid="30728"/>
                                        </p:tgtEl>
                                      </p:cBhvr>
                                    </p:animEffect>
                                  </p:childTnLst>
                                </p:cTn>
                              </p:par>
                            </p:childTnLst>
                          </p:cTn>
                        </p:par>
                        <p:par>
                          <p:cTn id="20" fill="hold" nodeType="afterGroup">
                            <p:stCondLst>
                              <p:cond delay="1000"/>
                            </p:stCondLst>
                            <p:childTnLst>
                              <p:par>
                                <p:cTn id="21" presetID="1" presetClass="entr" presetSubtype="0" fill="hold" nodeType="afterEffect">
                                  <p:stCondLst>
                                    <p:cond delay="0"/>
                                  </p:stCondLst>
                                  <p:childTnLst>
                                    <p:set>
                                      <p:cBhvr>
                                        <p:cTn id="22" dur="1" fill="hold">
                                          <p:stCondLst>
                                            <p:cond delay="0"/>
                                          </p:stCondLst>
                                        </p:cTn>
                                        <p:tgtEl>
                                          <p:spTgt spid="307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73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3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7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73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07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p:bldP spid="30728" grpId="0" animBg="1"/>
      <p:bldP spid="30729" grpId="0"/>
      <p:bldP spid="30730" grpId="0"/>
      <p:bldP spid="30732" grpId="0"/>
      <p:bldP spid="30733" grpId="0" animBg="1"/>
      <p:bldP spid="30734" grpId="0"/>
      <p:bldP spid="3073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1050925" y="1965325"/>
            <a:ext cx="2600325" cy="233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1" name="Picture 3"/>
          <p:cNvPicPr>
            <a:picLocks noChangeAspect="1" noChangeArrowheads="1"/>
          </p:cNvPicPr>
          <p:nvPr/>
        </p:nvPicPr>
        <p:blipFill>
          <a:blip r:embed="rId3">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5588000" y="2193925"/>
            <a:ext cx="19558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132" name="Line 4"/>
          <p:cNvSpPr>
            <a:spLocks noChangeShapeType="1"/>
          </p:cNvSpPr>
          <p:nvPr/>
        </p:nvSpPr>
        <p:spPr bwMode="auto">
          <a:xfrm>
            <a:off x="3978275" y="3063875"/>
            <a:ext cx="1233488" cy="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133" name="Text Box 5"/>
          <p:cNvSpPr txBox="1">
            <a:spLocks noChangeArrowheads="1"/>
          </p:cNvSpPr>
          <p:nvPr/>
        </p:nvSpPr>
        <p:spPr bwMode="auto">
          <a:xfrm>
            <a:off x="1166813" y="4260850"/>
            <a:ext cx="27114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an oxygen atom and two hydrogen atoms</a:t>
            </a:r>
          </a:p>
        </p:txBody>
      </p:sp>
      <p:sp>
        <p:nvSpPr>
          <p:cNvPr id="48134" name="Text Box 6"/>
          <p:cNvSpPr txBox="1">
            <a:spLocks noChangeArrowheads="1"/>
          </p:cNvSpPr>
          <p:nvPr/>
        </p:nvSpPr>
        <p:spPr bwMode="auto">
          <a:xfrm>
            <a:off x="5526088" y="4443413"/>
            <a:ext cx="279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a water molecule</a:t>
            </a:r>
          </a:p>
        </p:txBody>
      </p:sp>
      <p:sp>
        <p:nvSpPr>
          <p:cNvPr id="48135" name="Text Box 7"/>
          <p:cNvSpPr txBox="1">
            <a:spLocks noChangeArrowheads="1"/>
          </p:cNvSpPr>
          <p:nvPr/>
        </p:nvSpPr>
        <p:spPr bwMode="auto">
          <a:xfrm>
            <a:off x="4970463" y="731838"/>
            <a:ext cx="3873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two pairs of shared electrons</a:t>
            </a:r>
          </a:p>
        </p:txBody>
      </p:sp>
      <p:sp>
        <p:nvSpPr>
          <p:cNvPr id="48136" name="Line 8"/>
          <p:cNvSpPr>
            <a:spLocks noChangeShapeType="1"/>
          </p:cNvSpPr>
          <p:nvPr/>
        </p:nvSpPr>
        <p:spPr bwMode="auto">
          <a:xfrm flipH="1">
            <a:off x="6584950" y="1189038"/>
            <a:ext cx="46038" cy="137001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137" name="Line 9"/>
          <p:cNvSpPr>
            <a:spLocks noChangeShapeType="1"/>
          </p:cNvSpPr>
          <p:nvPr/>
        </p:nvSpPr>
        <p:spPr bwMode="auto">
          <a:xfrm flipH="1">
            <a:off x="6264275" y="2560638"/>
            <a:ext cx="320675" cy="5476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
        <p:nvSpPr>
          <p:cNvPr id="48138" name="Line 10"/>
          <p:cNvSpPr>
            <a:spLocks noChangeShapeType="1"/>
          </p:cNvSpPr>
          <p:nvPr/>
        </p:nvSpPr>
        <p:spPr bwMode="auto">
          <a:xfrm>
            <a:off x="6584950" y="2560638"/>
            <a:ext cx="320675" cy="547687"/>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5018087"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WordArt 2"/>
          <p:cNvSpPr>
            <a:spLocks noChangeArrowheads="1" noChangeShapeType="1" noTextEdit="1"/>
          </p:cNvSpPr>
          <p:nvPr/>
        </p:nvSpPr>
        <p:spPr bwMode="auto">
          <a:xfrm>
            <a:off x="2239963" y="203200"/>
            <a:ext cx="4710112" cy="342900"/>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Molecular Elements</a:t>
            </a:r>
          </a:p>
        </p:txBody>
      </p:sp>
      <p:sp>
        <p:nvSpPr>
          <p:cNvPr id="50179" name="Text Box 3"/>
          <p:cNvSpPr txBox="1">
            <a:spLocks noChangeArrowheads="1"/>
          </p:cNvSpPr>
          <p:nvPr/>
        </p:nvSpPr>
        <p:spPr bwMode="auto">
          <a:xfrm>
            <a:off x="92075" y="714375"/>
            <a:ext cx="88693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vast majority of elements exist in nature as single atoms.  These are called </a:t>
            </a:r>
            <a:r>
              <a:rPr kumimoji="0" lang="en-US" b="1">
                <a:solidFill>
                  <a:srgbClr val="0000CC"/>
                </a:solidFill>
              </a:rPr>
              <a:t>monoatomic</a:t>
            </a:r>
            <a:r>
              <a:rPr kumimoji="0" lang="en-US"/>
              <a:t>.</a:t>
            </a:r>
          </a:p>
        </p:txBody>
      </p:sp>
      <p:sp>
        <p:nvSpPr>
          <p:cNvPr id="32772" name="Text Box 4"/>
          <p:cNvSpPr txBox="1">
            <a:spLocks noChangeArrowheads="1"/>
          </p:cNvSpPr>
          <p:nvPr/>
        </p:nvSpPr>
        <p:spPr bwMode="auto">
          <a:xfrm>
            <a:off x="92075" y="1703388"/>
            <a:ext cx="8836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There are a few </a:t>
            </a:r>
            <a:r>
              <a:rPr kumimoji="0" lang="en-US" b="1">
                <a:solidFill>
                  <a:srgbClr val="0000CC"/>
                </a:solidFill>
              </a:rPr>
              <a:t>diatomic</a:t>
            </a:r>
            <a:r>
              <a:rPr kumimoji="0" lang="en-US"/>
              <a:t> elements (exist as </a:t>
            </a:r>
            <a:r>
              <a:rPr kumimoji="0" lang="en-US" b="1">
                <a:solidFill>
                  <a:srgbClr val="0000CC"/>
                </a:solidFill>
              </a:rPr>
              <a:t>pairs</a:t>
            </a:r>
            <a:r>
              <a:rPr kumimoji="0" lang="en-US"/>
              <a:t> of atoms), which you must memorize.</a:t>
            </a:r>
          </a:p>
        </p:txBody>
      </p:sp>
      <p:sp>
        <p:nvSpPr>
          <p:cNvPr id="32773" name="Rectangle 5"/>
          <p:cNvSpPr>
            <a:spLocks noChangeArrowheads="1"/>
          </p:cNvSpPr>
          <p:nvPr/>
        </p:nvSpPr>
        <p:spPr bwMode="auto">
          <a:xfrm>
            <a:off x="2239963" y="3457575"/>
            <a:ext cx="4800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kumimoji="0" lang="en-US" b="1"/>
              <a:t>“</a:t>
            </a:r>
            <a:r>
              <a:rPr kumimoji="0" lang="en-US" b="1">
                <a:solidFill>
                  <a:srgbClr val="0000CC"/>
                </a:solidFill>
              </a:rPr>
              <a:t>I</a:t>
            </a:r>
            <a:r>
              <a:rPr kumimoji="0" lang="en-US">
                <a:solidFill>
                  <a:srgbClr val="0000CC"/>
                </a:solidFill>
              </a:rPr>
              <a:t> </a:t>
            </a:r>
            <a:r>
              <a:rPr kumimoji="0" lang="en-US" b="1">
                <a:solidFill>
                  <a:srgbClr val="0000CC"/>
                </a:solidFill>
              </a:rPr>
              <a:t>Br</a:t>
            </a:r>
            <a:r>
              <a:rPr kumimoji="0" lang="en-US"/>
              <a:t>ing </a:t>
            </a:r>
            <a:r>
              <a:rPr kumimoji="0" lang="en-US" b="1">
                <a:solidFill>
                  <a:srgbClr val="0000CC"/>
                </a:solidFill>
              </a:rPr>
              <a:t>Cl</a:t>
            </a:r>
            <a:r>
              <a:rPr kumimoji="0" lang="en-US"/>
              <a:t>ay </a:t>
            </a:r>
            <a:r>
              <a:rPr kumimoji="0" lang="en-US" b="1">
                <a:solidFill>
                  <a:srgbClr val="0000CC"/>
                </a:solidFill>
              </a:rPr>
              <a:t>F</a:t>
            </a:r>
            <a:r>
              <a:rPr kumimoji="0" lang="en-US"/>
              <a:t>or </a:t>
            </a:r>
            <a:r>
              <a:rPr kumimoji="0" lang="en-US" b="1">
                <a:solidFill>
                  <a:srgbClr val="0000CC"/>
                </a:solidFill>
              </a:rPr>
              <a:t>O</a:t>
            </a:r>
            <a:r>
              <a:rPr kumimoji="0" lang="en-US"/>
              <a:t>ur </a:t>
            </a:r>
            <a:r>
              <a:rPr kumimoji="0" lang="en-US" b="1">
                <a:solidFill>
                  <a:srgbClr val="0000CC"/>
                </a:solidFill>
              </a:rPr>
              <a:t>N</a:t>
            </a:r>
            <a:r>
              <a:rPr kumimoji="0" lang="en-US"/>
              <a:t>ew </a:t>
            </a:r>
            <a:r>
              <a:rPr kumimoji="0" lang="en-US" b="1">
                <a:solidFill>
                  <a:srgbClr val="0000CC"/>
                </a:solidFill>
              </a:rPr>
              <a:t>H</a:t>
            </a:r>
            <a:r>
              <a:rPr kumimoji="0" lang="en-US"/>
              <a:t>ouse.”</a:t>
            </a:r>
          </a:p>
        </p:txBody>
      </p:sp>
      <p:sp>
        <p:nvSpPr>
          <p:cNvPr id="32774" name="Text Box 6"/>
          <p:cNvSpPr txBox="1">
            <a:spLocks noChangeArrowheads="1"/>
          </p:cNvSpPr>
          <p:nvPr/>
        </p:nvSpPr>
        <p:spPr bwMode="auto">
          <a:xfrm>
            <a:off x="90488" y="4735513"/>
            <a:ext cx="87042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There are two </a:t>
            </a:r>
            <a:r>
              <a:rPr kumimoji="0" lang="en-US" b="1">
                <a:solidFill>
                  <a:srgbClr val="0000CC"/>
                </a:solidFill>
              </a:rPr>
              <a:t>polyatomic </a:t>
            </a:r>
            <a:r>
              <a:rPr kumimoji="0" lang="en-US"/>
              <a:t>elements which also must be memorized.</a:t>
            </a:r>
          </a:p>
        </p:txBody>
      </p:sp>
      <p:graphicFrame>
        <p:nvGraphicFramePr>
          <p:cNvPr id="50183" name="Object 8"/>
          <p:cNvGraphicFramePr>
            <a:graphicFrameLocks noChangeAspect="1"/>
          </p:cNvGraphicFramePr>
          <p:nvPr/>
        </p:nvGraphicFramePr>
        <p:xfrm>
          <a:off x="4114800" y="3260725"/>
          <a:ext cx="914400" cy="336550"/>
        </p:xfrm>
        <a:graphic>
          <a:graphicData uri="http://schemas.openxmlformats.org/presentationml/2006/ole">
            <mc:AlternateContent xmlns:mc="http://schemas.openxmlformats.org/markup-compatibility/2006">
              <mc:Choice xmlns:v="urn:schemas-microsoft-com:vml" Requires="v">
                <p:oleObj spid="_x0000_s50188" name="Equation" r:id="rId3" imgW="457677" imgH="793306" progId="Equation.DSMT4">
                  <p:embed/>
                </p:oleObj>
              </mc:Choice>
              <mc:Fallback>
                <p:oleObj name="Equation" r:id="rId3" imgW="457677" imgH="793306"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60725"/>
                        <a:ext cx="9144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2778" name="Rectangle 10"/>
          <p:cNvSpPr>
            <a:spLocks noChangeArrowheads="1"/>
          </p:cNvSpPr>
          <p:nvPr/>
        </p:nvSpPr>
        <p:spPr bwMode="auto">
          <a:xfrm>
            <a:off x="1692275" y="5845175"/>
            <a:ext cx="53546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kumimoji="0" lang="en-US"/>
              <a:t>“And </a:t>
            </a:r>
            <a:r>
              <a:rPr kumimoji="0" lang="en-US" b="1">
                <a:solidFill>
                  <a:srgbClr val="0000CC"/>
                </a:solidFill>
              </a:rPr>
              <a:t>four</a:t>
            </a:r>
            <a:r>
              <a:rPr kumimoji="0" lang="en-US" b="1"/>
              <a:t> </a:t>
            </a:r>
            <a:r>
              <a:rPr kumimoji="0" lang="en-US" b="1">
                <a:solidFill>
                  <a:srgbClr val="0000CC"/>
                </a:solidFill>
              </a:rPr>
              <a:t>P</a:t>
            </a:r>
            <a:r>
              <a:rPr kumimoji="0" lang="en-US"/>
              <a:t>aving stones for </a:t>
            </a:r>
            <a:r>
              <a:rPr kumimoji="0" lang="en-US" b="1">
                <a:solidFill>
                  <a:srgbClr val="0000CC"/>
                </a:solidFill>
              </a:rPr>
              <a:t>eight</a:t>
            </a:r>
            <a:r>
              <a:rPr kumimoji="0" lang="en-US" b="1"/>
              <a:t> </a:t>
            </a:r>
            <a:r>
              <a:rPr kumimoji="0" lang="en-US" b="1">
                <a:solidFill>
                  <a:srgbClr val="0000CC"/>
                </a:solidFill>
              </a:rPr>
              <a:t>S</a:t>
            </a:r>
            <a:r>
              <a:rPr kumimoji="0" lang="en-US"/>
              <a:t>teps.”</a:t>
            </a:r>
          </a:p>
        </p:txBody>
      </p:sp>
      <p:sp>
        <p:nvSpPr>
          <p:cNvPr id="32780" name="Text Box 12"/>
          <p:cNvSpPr txBox="1">
            <a:spLocks noChangeArrowheads="1"/>
          </p:cNvSpPr>
          <p:nvPr/>
        </p:nvSpPr>
        <p:spPr bwMode="auto">
          <a:xfrm>
            <a:off x="860425" y="2803525"/>
            <a:ext cx="74310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lang="en-US" sz="2800"/>
              <a:t>I</a:t>
            </a:r>
            <a:r>
              <a:rPr lang="en-US" sz="2800" baseline="-25000"/>
              <a:t>2</a:t>
            </a:r>
            <a:r>
              <a:rPr lang="en-US" sz="2800"/>
              <a:t>(g)   Br</a:t>
            </a:r>
            <a:r>
              <a:rPr lang="en-US" sz="2800" baseline="-25000"/>
              <a:t>2</a:t>
            </a:r>
            <a:r>
              <a:rPr lang="en-US" sz="2800"/>
              <a:t>(g)   Cl</a:t>
            </a:r>
            <a:r>
              <a:rPr lang="en-US" sz="2800" baseline="-25000"/>
              <a:t>2</a:t>
            </a:r>
            <a:r>
              <a:rPr lang="en-US" sz="2800"/>
              <a:t>(g)   F</a:t>
            </a:r>
            <a:r>
              <a:rPr lang="en-US" sz="2800" baseline="-25000"/>
              <a:t>2</a:t>
            </a:r>
            <a:r>
              <a:rPr lang="en-US" sz="2800"/>
              <a:t>(g)   O</a:t>
            </a:r>
            <a:r>
              <a:rPr lang="en-US" sz="2800" baseline="-25000"/>
              <a:t>2</a:t>
            </a:r>
            <a:r>
              <a:rPr lang="en-US" sz="2800"/>
              <a:t>(g)   N</a:t>
            </a:r>
            <a:r>
              <a:rPr lang="en-US" sz="2800" baseline="-25000"/>
              <a:t>2</a:t>
            </a:r>
            <a:r>
              <a:rPr lang="en-US" sz="2800"/>
              <a:t>(g)   H</a:t>
            </a:r>
            <a:r>
              <a:rPr lang="en-US" sz="2800" baseline="-25000"/>
              <a:t>2</a:t>
            </a:r>
            <a:r>
              <a:rPr lang="en-US" sz="2800"/>
              <a:t>(g)</a:t>
            </a:r>
          </a:p>
        </p:txBody>
      </p:sp>
      <p:sp>
        <p:nvSpPr>
          <p:cNvPr id="32781" name="Text Box 13"/>
          <p:cNvSpPr txBox="1">
            <a:spLocks noChangeArrowheads="1"/>
          </p:cNvSpPr>
          <p:nvPr/>
        </p:nvSpPr>
        <p:spPr bwMode="auto">
          <a:xfrm>
            <a:off x="2978150" y="5340350"/>
            <a:ext cx="278288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lang="en-US" sz="2800"/>
              <a:t>P</a:t>
            </a:r>
            <a:r>
              <a:rPr lang="en-US" sz="2800" baseline="-25000"/>
              <a:t>4</a:t>
            </a:r>
            <a:r>
              <a:rPr lang="en-US" sz="2800"/>
              <a:t>(s)   S</a:t>
            </a:r>
            <a:r>
              <a:rPr lang="en-US" sz="2800" baseline="-25000"/>
              <a:t>8</a:t>
            </a:r>
            <a:r>
              <a:rPr lang="en-US" sz="2800"/>
              <a: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3"/>
                                        </p:tgtEl>
                                        <p:attrNameLst>
                                          <p:attrName>style.visibility</p:attrName>
                                        </p:attrNameLst>
                                      </p:cBhvr>
                                      <p:to>
                                        <p:strVal val="visible"/>
                                      </p:to>
                                    </p:set>
                                  </p:childTnLst>
                                </p:cTn>
                              </p:par>
                              <p:par>
                                <p:cTn id="11" presetID="9" presetClass="entr" presetSubtype="0" fill="hold" grpId="0" nodeType="withEffect">
                                  <p:stCondLst>
                                    <p:cond delay="0"/>
                                  </p:stCondLst>
                                  <p:childTnLst>
                                    <p:set>
                                      <p:cBhvr>
                                        <p:cTn id="12" dur="1" fill="hold">
                                          <p:stCondLst>
                                            <p:cond delay="0"/>
                                          </p:stCondLst>
                                        </p:cTn>
                                        <p:tgtEl>
                                          <p:spTgt spid="32780"/>
                                        </p:tgtEl>
                                        <p:attrNameLst>
                                          <p:attrName>style.visibility</p:attrName>
                                        </p:attrNameLst>
                                      </p:cBhvr>
                                      <p:to>
                                        <p:strVal val="visible"/>
                                      </p:to>
                                    </p:set>
                                    <p:animEffect transition="in" filter="dissolve">
                                      <p:cBhvr>
                                        <p:cTn id="13" dur="500"/>
                                        <p:tgtEl>
                                          <p:spTgt spid="3278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2774"/>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778"/>
                                        </p:tgtEl>
                                        <p:attrNameLst>
                                          <p:attrName>style.visibility</p:attrName>
                                        </p:attrNameLst>
                                      </p:cBhvr>
                                      <p:to>
                                        <p:strVal val="visible"/>
                                      </p:to>
                                    </p:set>
                                  </p:childTnLst>
                                </p:cTn>
                              </p:par>
                              <p:par>
                                <p:cTn id="22" presetID="9" presetClass="entr" presetSubtype="0" fill="hold" grpId="0" nodeType="withEffect">
                                  <p:stCondLst>
                                    <p:cond delay="0"/>
                                  </p:stCondLst>
                                  <p:childTnLst>
                                    <p:set>
                                      <p:cBhvr>
                                        <p:cTn id="23" dur="1" fill="hold">
                                          <p:stCondLst>
                                            <p:cond delay="0"/>
                                          </p:stCondLst>
                                        </p:cTn>
                                        <p:tgtEl>
                                          <p:spTgt spid="32781"/>
                                        </p:tgtEl>
                                        <p:attrNameLst>
                                          <p:attrName>style.visibility</p:attrName>
                                        </p:attrNameLst>
                                      </p:cBhvr>
                                      <p:to>
                                        <p:strVal val="visible"/>
                                      </p:to>
                                    </p:set>
                                    <p:animEffect transition="in" filter="dissolve">
                                      <p:cBhvr>
                                        <p:cTn id="24" dur="500"/>
                                        <p:tgtEl>
                                          <p:spTgt spid="327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p:bldP spid="32773" grpId="0"/>
      <p:bldP spid="32774" grpId="0"/>
      <p:bldP spid="32778" grpId="0"/>
      <p:bldP spid="32780" grpId="0"/>
      <p:bldP spid="3278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WordArt 2"/>
          <p:cNvSpPr>
            <a:spLocks noChangeArrowheads="1" noChangeShapeType="1" noTextEdit="1"/>
          </p:cNvSpPr>
          <p:nvPr/>
        </p:nvSpPr>
        <p:spPr bwMode="auto">
          <a:xfrm>
            <a:off x="549275" y="203200"/>
            <a:ext cx="8091488" cy="990600"/>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Do Now: Copy the following</a:t>
            </a:r>
          </a:p>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Naming Binary Molecular Compounds</a:t>
            </a:r>
          </a:p>
        </p:txBody>
      </p:sp>
      <p:pic>
        <p:nvPicPr>
          <p:cNvPr id="51203" name="Picture 3" descr="A17_TableA2_11"/>
          <p:cNvPicPr>
            <a:picLocks noChangeAspect="1" noChangeArrowheads="1"/>
          </p:cNvPicPr>
          <p:nvPr/>
        </p:nvPicPr>
        <p:blipFill>
          <a:blip r:embed="rId2">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l="2600" t="6520" r="2966" b="9142"/>
          <a:stretch>
            <a:fillRect/>
          </a:stretch>
        </p:blipFill>
        <p:spPr bwMode="auto">
          <a:xfrm>
            <a:off x="203200" y="1193800"/>
            <a:ext cx="8780463"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A14_FigA2_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88" y="0"/>
            <a:ext cx="8885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WordArt 2"/>
          <p:cNvSpPr>
            <a:spLocks noChangeArrowheads="1" noChangeShapeType="1" noTextEdit="1"/>
          </p:cNvSpPr>
          <p:nvPr/>
        </p:nvSpPr>
        <p:spPr bwMode="auto">
          <a:xfrm>
            <a:off x="549275" y="203200"/>
            <a:ext cx="8091488" cy="342900"/>
          </a:xfrm>
          <a:prstGeom prst="rect">
            <a:avLst/>
          </a:prstGeom>
        </p:spPr>
        <p:txBody>
          <a:bodyPr wrap="none" fromWordArt="1">
            <a:prstTxWarp prst="textPlain">
              <a:avLst>
                <a:gd name="adj" fmla="val 50000"/>
              </a:avLst>
            </a:prstTxWarp>
          </a:bodyPr>
          <a:lstStyle/>
          <a:p>
            <a:r>
              <a:rPr lang="en-CA" kern="10">
                <a:ln w="3175">
                  <a:solidFill>
                    <a:schemeClr val="tx1"/>
                  </a:solidFill>
                  <a:round/>
                  <a:headEnd/>
                  <a:tailEnd/>
                </a:ln>
                <a:gradFill rotWithShape="1">
                  <a:gsLst>
                    <a:gs pos="0">
                      <a:srgbClr val="6699FF"/>
                    </a:gs>
                    <a:gs pos="50000">
                      <a:srgbClr val="FBFDFF"/>
                    </a:gs>
                    <a:gs pos="100000">
                      <a:srgbClr val="6699FF"/>
                    </a:gs>
                  </a:gsLst>
                  <a:lin ang="18900000" scaled="1"/>
                </a:gradFill>
                <a:effectLst>
                  <a:outerShdw dist="35921" dir="2700000" algn="ctr" rotWithShape="0">
                    <a:srgbClr val="990000"/>
                  </a:outerShdw>
                </a:effectLst>
                <a:latin typeface="Britannic Bold"/>
              </a:rPr>
              <a:t>Naming Binary Molecular Compounds</a:t>
            </a:r>
          </a:p>
        </p:txBody>
      </p:sp>
      <p:pic>
        <p:nvPicPr>
          <p:cNvPr id="52227" name="Picture 3" descr="A16_TableA2_10"/>
          <p:cNvPicPr>
            <a:picLocks noChangeAspect="1" noChangeArrowheads="1"/>
          </p:cNvPicPr>
          <p:nvPr/>
        </p:nvPicPr>
        <p:blipFill>
          <a:blip r:embed="rId2">
            <a:clrChange>
              <a:clrFrom>
                <a:srgbClr val="FFFFFF"/>
              </a:clrFrom>
              <a:clrTo>
                <a:srgbClr val="FFFFFF">
                  <a:alpha val="0"/>
                </a:srgbClr>
              </a:clrTo>
            </a:clrChange>
            <a:lum bright="-20000"/>
            <a:extLst>
              <a:ext uri="{28A0092B-C50C-407E-A947-70E740481C1C}">
                <a14:useLocalDpi xmlns:a14="http://schemas.microsoft.com/office/drawing/2010/main" val="0"/>
              </a:ext>
            </a:extLst>
          </a:blip>
          <a:srcRect/>
          <a:stretch>
            <a:fillRect/>
          </a:stretch>
        </p:blipFill>
        <p:spPr bwMode="auto">
          <a:xfrm>
            <a:off x="593725" y="615950"/>
            <a:ext cx="6858000" cy="611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4310063" y="3475038"/>
            <a:ext cx="47561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The prefix “</a:t>
            </a:r>
            <a:r>
              <a:rPr kumimoji="0" lang="en-US" i="1"/>
              <a:t>mono</a:t>
            </a:r>
            <a:r>
              <a:rPr kumimoji="0" lang="en-US"/>
              <a:t>-” is not used when the first element is only one atom.</a:t>
            </a:r>
          </a:p>
        </p:txBody>
      </p:sp>
      <p:sp>
        <p:nvSpPr>
          <p:cNvPr id="52229" name="Text Box 5"/>
          <p:cNvSpPr txBox="1">
            <a:spLocks noChangeArrowheads="1"/>
          </p:cNvSpPr>
          <p:nvPr/>
        </p:nvSpPr>
        <p:spPr bwMode="auto">
          <a:xfrm>
            <a:off x="4405313" y="5105400"/>
            <a:ext cx="446881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This does not apply to the second element.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p:cNvGraphicFramePr>
            <a:graphicFrameLocks noGrp="1"/>
          </p:cNvGraphicFramePr>
          <p:nvPr/>
        </p:nvGraphicFramePr>
        <p:xfrm>
          <a:off x="914400" y="1920875"/>
          <a:ext cx="7497763" cy="3976688"/>
        </p:xfrm>
        <a:graphic>
          <a:graphicData uri="http://schemas.openxmlformats.org/drawingml/2006/table">
            <a:tbl>
              <a:tblPr/>
              <a:tblGrid>
                <a:gridCol w="3706813"/>
                <a:gridCol w="3790950"/>
              </a:tblGrid>
              <a:tr h="4937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Name</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smtClean="0">
                          <a:ln>
                            <a:noFill/>
                          </a:ln>
                          <a:solidFill>
                            <a:schemeClr val="tx1"/>
                          </a:solidFill>
                          <a:effectLst/>
                          <a:latin typeface="Times New Roman" pitchFamily="18" charset="0"/>
                        </a:rPr>
                        <a:t>Formula</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94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0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CA" sz="2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71" name="Text Box 31"/>
          <p:cNvSpPr txBox="1">
            <a:spLocks noChangeArrowheads="1"/>
          </p:cNvSpPr>
          <p:nvPr/>
        </p:nvSpPr>
        <p:spPr bwMode="auto">
          <a:xfrm>
            <a:off x="1641475" y="2514600"/>
            <a:ext cx="22542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carbon dioxide</a:t>
            </a:r>
          </a:p>
        </p:txBody>
      </p:sp>
      <p:sp>
        <p:nvSpPr>
          <p:cNvPr id="35872" name="Text Box 32"/>
          <p:cNvSpPr txBox="1">
            <a:spLocks noChangeArrowheads="1"/>
          </p:cNvSpPr>
          <p:nvPr/>
        </p:nvSpPr>
        <p:spPr bwMode="auto">
          <a:xfrm>
            <a:off x="1228725" y="3108325"/>
            <a:ext cx="30813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dinitrogen monoxide</a:t>
            </a:r>
          </a:p>
        </p:txBody>
      </p:sp>
      <p:sp>
        <p:nvSpPr>
          <p:cNvPr id="35873" name="Text Box 33"/>
          <p:cNvSpPr txBox="1">
            <a:spLocks noChangeArrowheads="1"/>
          </p:cNvSpPr>
          <p:nvPr/>
        </p:nvSpPr>
        <p:spPr bwMode="auto">
          <a:xfrm>
            <a:off x="1108075" y="3657600"/>
            <a:ext cx="3321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phosphorus trichloride</a:t>
            </a:r>
          </a:p>
        </p:txBody>
      </p:sp>
      <p:sp>
        <p:nvSpPr>
          <p:cNvPr id="53280" name="Text Box 34"/>
          <p:cNvSpPr txBox="1">
            <a:spLocks noChangeArrowheads="1"/>
          </p:cNvSpPr>
          <p:nvPr/>
        </p:nvSpPr>
        <p:spPr bwMode="auto">
          <a:xfrm>
            <a:off x="1316038" y="4221163"/>
            <a:ext cx="2905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oxygen difluoride</a:t>
            </a:r>
          </a:p>
        </p:txBody>
      </p:sp>
      <p:sp>
        <p:nvSpPr>
          <p:cNvPr id="53281" name="Text Box 35"/>
          <p:cNvSpPr txBox="1">
            <a:spLocks noChangeArrowheads="1"/>
          </p:cNvSpPr>
          <p:nvPr/>
        </p:nvSpPr>
        <p:spPr bwMode="auto">
          <a:xfrm>
            <a:off x="1019175" y="4814888"/>
            <a:ext cx="35004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dinitrogen tetrasulfide</a:t>
            </a:r>
          </a:p>
        </p:txBody>
      </p:sp>
      <p:sp>
        <p:nvSpPr>
          <p:cNvPr id="53282" name="Text Box 36"/>
          <p:cNvSpPr txBox="1">
            <a:spLocks noChangeArrowheads="1"/>
          </p:cNvSpPr>
          <p:nvPr/>
        </p:nvSpPr>
        <p:spPr bwMode="auto">
          <a:xfrm>
            <a:off x="1554163" y="5394325"/>
            <a:ext cx="2428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spcBef>
                <a:spcPct val="50000"/>
              </a:spcBef>
            </a:pPr>
            <a:r>
              <a:rPr kumimoji="0" lang="en-US"/>
              <a:t>sulfur trioxide</a:t>
            </a:r>
          </a:p>
        </p:txBody>
      </p:sp>
      <p:sp>
        <p:nvSpPr>
          <p:cNvPr id="53283" name="WordArt 37" descr="Narrow vertical"/>
          <p:cNvSpPr>
            <a:spLocks noChangeArrowheads="1" noChangeShapeType="1" noTextEdit="1"/>
          </p:cNvSpPr>
          <p:nvPr/>
        </p:nvSpPr>
        <p:spPr bwMode="auto">
          <a:xfrm>
            <a:off x="320675" y="182563"/>
            <a:ext cx="2305050" cy="884237"/>
          </a:xfrm>
          <a:prstGeom prst="rect">
            <a:avLst/>
          </a:prstGeom>
        </p:spPr>
        <p:txBody>
          <a:bodyPr wrap="none" fromWordArt="1">
            <a:prstTxWarp prst="textCurveUp">
              <a:avLst>
                <a:gd name="adj" fmla="val 40356"/>
              </a:avLst>
            </a:prstTxWarp>
          </a:bodyPr>
          <a:lstStyle/>
          <a:p>
            <a:r>
              <a:rPr lang="en-CA" sz="3200" kern="10">
                <a:ln w="12700">
                  <a:solidFill>
                    <a:srgbClr val="000000"/>
                  </a:solidFill>
                  <a:round/>
                  <a:headEnd/>
                  <a:tailEnd/>
                </a:ln>
                <a:pattFill prst="dashHorz">
                  <a:fgClr>
                    <a:srgbClr val="808080"/>
                  </a:fgClr>
                  <a:bgClr>
                    <a:srgbClr val="66FF66"/>
                  </a:bgClr>
                </a:pattFill>
                <a:effectLst>
                  <a:outerShdw dist="45791" dir="2021404" algn="ctr" rotWithShape="0">
                    <a:srgbClr val="808080">
                      <a:alpha val="79999"/>
                    </a:srgbClr>
                  </a:outerShdw>
                </a:effectLst>
                <a:latin typeface="Arial Black"/>
              </a:rPr>
              <a:t>examples:</a:t>
            </a:r>
          </a:p>
        </p:txBody>
      </p:sp>
      <p:graphicFrame>
        <p:nvGraphicFramePr>
          <p:cNvPr id="53284" name="Object 38"/>
          <p:cNvGraphicFramePr>
            <a:graphicFrameLocks noChangeAspect="1"/>
          </p:cNvGraphicFramePr>
          <p:nvPr/>
        </p:nvGraphicFramePr>
        <p:xfrm>
          <a:off x="5945188" y="2493963"/>
          <a:ext cx="1244600" cy="482600"/>
        </p:xfrm>
        <a:graphic>
          <a:graphicData uri="http://schemas.openxmlformats.org/presentationml/2006/ole">
            <mc:AlternateContent xmlns:mc="http://schemas.openxmlformats.org/markup-compatibility/2006">
              <mc:Choice xmlns:v="urn:schemas-microsoft-com:vml" Requires="v">
                <p:oleObj spid="_x0000_s53296" name="Equation" r:id="rId3" imgW="1244600" imgH="482600" progId="Equation.DSMT4">
                  <p:embed/>
                </p:oleObj>
              </mc:Choice>
              <mc:Fallback>
                <p:oleObj name="Equation" r:id="rId3" imgW="1244600" imgH="482600" progId="Equation.DSMT4">
                  <p:embed/>
                  <p:pic>
                    <p:nvPicPr>
                      <p:cNvPr id="0" name="Object 3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5188" y="2493963"/>
                        <a:ext cx="12446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85" name="Object 39"/>
          <p:cNvGraphicFramePr>
            <a:graphicFrameLocks noChangeAspect="1"/>
          </p:cNvGraphicFramePr>
          <p:nvPr/>
        </p:nvGraphicFramePr>
        <p:xfrm>
          <a:off x="5938838" y="3089275"/>
          <a:ext cx="1257300" cy="482600"/>
        </p:xfrm>
        <a:graphic>
          <a:graphicData uri="http://schemas.openxmlformats.org/presentationml/2006/ole">
            <mc:AlternateContent xmlns:mc="http://schemas.openxmlformats.org/markup-compatibility/2006">
              <mc:Choice xmlns:v="urn:schemas-microsoft-com:vml" Requires="v">
                <p:oleObj spid="_x0000_s53297" name="Equation" r:id="rId5" imgW="1256755" imgH="482391" progId="Equation.DSMT4">
                  <p:embed/>
                </p:oleObj>
              </mc:Choice>
              <mc:Fallback>
                <p:oleObj name="Equation" r:id="rId5" imgW="1256755" imgH="482391" progId="Equation.DSMT4">
                  <p:embed/>
                  <p:pic>
                    <p:nvPicPr>
                      <p:cNvPr id="0" name="Object 3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838" y="3089275"/>
                        <a:ext cx="1257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286" name="Object 40"/>
          <p:cNvGraphicFramePr>
            <a:graphicFrameLocks noChangeAspect="1"/>
          </p:cNvGraphicFramePr>
          <p:nvPr/>
        </p:nvGraphicFramePr>
        <p:xfrm>
          <a:off x="5918200" y="3652838"/>
          <a:ext cx="1282700" cy="482600"/>
        </p:xfrm>
        <a:graphic>
          <a:graphicData uri="http://schemas.openxmlformats.org/presentationml/2006/ole">
            <mc:AlternateContent xmlns:mc="http://schemas.openxmlformats.org/markup-compatibility/2006">
              <mc:Choice xmlns:v="urn:schemas-microsoft-com:vml" Requires="v">
                <p:oleObj spid="_x0000_s53298" name="Equation" r:id="rId7" imgW="1282700" imgH="482600" progId="Equation.DSMT4">
                  <p:embed/>
                </p:oleObj>
              </mc:Choice>
              <mc:Fallback>
                <p:oleObj name="Equation" r:id="rId7" imgW="1282700" imgH="482600" progId="Equation.DSMT4">
                  <p:embed/>
                  <p:pic>
                    <p:nvPicPr>
                      <p:cNvPr id="0" name="Object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18200" y="3652838"/>
                        <a:ext cx="12827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1" name="Object 41"/>
          <p:cNvGraphicFramePr>
            <a:graphicFrameLocks noChangeAspect="1"/>
          </p:cNvGraphicFramePr>
          <p:nvPr/>
        </p:nvGraphicFramePr>
        <p:xfrm>
          <a:off x="6003925" y="4246563"/>
          <a:ext cx="1130300" cy="482600"/>
        </p:xfrm>
        <a:graphic>
          <a:graphicData uri="http://schemas.openxmlformats.org/presentationml/2006/ole">
            <mc:AlternateContent xmlns:mc="http://schemas.openxmlformats.org/markup-compatibility/2006">
              <mc:Choice xmlns:v="urn:schemas-microsoft-com:vml" Requires="v">
                <p:oleObj spid="_x0000_s53299" name="Equation" r:id="rId9" imgW="1129810" imgH="482391" progId="Equation.DSMT4">
                  <p:embed/>
                </p:oleObj>
              </mc:Choice>
              <mc:Fallback>
                <p:oleObj name="Equation" r:id="rId9" imgW="1129810" imgH="482391" progId="Equation.DSMT4">
                  <p:embed/>
                  <p:pic>
                    <p:nvPicPr>
                      <p:cNvPr id="0"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03925" y="4246563"/>
                        <a:ext cx="11303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2" name="Object 42"/>
          <p:cNvGraphicFramePr>
            <a:graphicFrameLocks noChangeAspect="1"/>
          </p:cNvGraphicFramePr>
          <p:nvPr/>
        </p:nvGraphicFramePr>
        <p:xfrm>
          <a:off x="5932488" y="4826000"/>
          <a:ext cx="1333500" cy="482600"/>
        </p:xfrm>
        <a:graphic>
          <a:graphicData uri="http://schemas.openxmlformats.org/presentationml/2006/ole">
            <mc:AlternateContent xmlns:mc="http://schemas.openxmlformats.org/markup-compatibility/2006">
              <mc:Choice xmlns:v="urn:schemas-microsoft-com:vml" Requires="v">
                <p:oleObj spid="_x0000_s53300" name="Equation" r:id="rId11" imgW="1333500" imgH="482600" progId="Equation.DSMT4">
                  <p:embed/>
                </p:oleObj>
              </mc:Choice>
              <mc:Fallback>
                <p:oleObj name="Equation" r:id="rId11" imgW="1333500" imgH="482600" progId="Equation.DSMT4">
                  <p:embed/>
                  <p:pic>
                    <p:nvPicPr>
                      <p:cNvPr id="0" name="Object 4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32488" y="4826000"/>
                        <a:ext cx="13335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5883" name="Object 43"/>
          <p:cNvGraphicFramePr>
            <a:graphicFrameLocks noChangeAspect="1"/>
          </p:cNvGraphicFramePr>
          <p:nvPr/>
        </p:nvGraphicFramePr>
        <p:xfrm>
          <a:off x="6086475" y="5389563"/>
          <a:ext cx="1168400" cy="482600"/>
        </p:xfrm>
        <a:graphic>
          <a:graphicData uri="http://schemas.openxmlformats.org/presentationml/2006/ole">
            <mc:AlternateContent xmlns:mc="http://schemas.openxmlformats.org/markup-compatibility/2006">
              <mc:Choice xmlns:v="urn:schemas-microsoft-com:vml" Requires="v">
                <p:oleObj spid="_x0000_s53301" name="Equation" r:id="rId13" imgW="1167893" imgH="482391" progId="Equation.DSMT4">
                  <p:embed/>
                </p:oleObj>
              </mc:Choice>
              <mc:Fallback>
                <p:oleObj name="Equation" r:id="rId13" imgW="1167893" imgH="482391" progId="Equation.DSMT4">
                  <p:embed/>
                  <p:pic>
                    <p:nvPicPr>
                      <p:cNvPr id="0" name="Object 4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86475" y="5389563"/>
                        <a:ext cx="1168400" cy="48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7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7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588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588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5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1" grpId="0"/>
      <p:bldP spid="35872" grpId="0"/>
      <p:bldP spid="3587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685800" y="2179638"/>
            <a:ext cx="8229600" cy="3078162"/>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 typeface="Wingdings" pitchFamily="2" charset="2"/>
              <a:buChar char="ü"/>
            </a:pPr>
            <a:endParaRPr kumimoji="0" lang="en-US" sz="2800">
              <a:solidFill>
                <a:srgbClr val="000000"/>
              </a:solidFill>
            </a:endParaRPr>
          </a:p>
          <a:p>
            <a:pPr marL="609600" indent="-609600" algn="l">
              <a:spcBef>
                <a:spcPct val="20000"/>
              </a:spcBef>
              <a:buFont typeface="Wingdings" pitchFamily="2" charset="2"/>
              <a:buNone/>
            </a:pPr>
            <a:r>
              <a:rPr kumimoji="0" lang="en-US" sz="2800">
                <a:solidFill>
                  <a:srgbClr val="000000"/>
                </a:solidFill>
              </a:rPr>
              <a:t>         </a:t>
            </a:r>
          </a:p>
        </p:txBody>
      </p:sp>
      <p:sp>
        <p:nvSpPr>
          <p:cNvPr id="54275" name="WordArt 3"/>
          <p:cNvSpPr>
            <a:spLocks noChangeArrowheads="1" noChangeShapeType="1" noTextEdit="1"/>
          </p:cNvSpPr>
          <p:nvPr/>
        </p:nvSpPr>
        <p:spPr bwMode="auto">
          <a:xfrm>
            <a:off x="381000" y="152400"/>
            <a:ext cx="3730625" cy="1663700"/>
          </a:xfrm>
          <a:prstGeom prst="rect">
            <a:avLst/>
          </a:prstGeom>
        </p:spPr>
        <p:txBody>
          <a:bodyPr wrap="none" fromWordArt="1">
            <a:prstTxWarp prst="textSlantUp">
              <a:avLst>
                <a:gd name="adj" fmla="val 55556"/>
              </a:avLst>
            </a:prstTxWarp>
          </a:bodyPr>
          <a:lstStyle/>
          <a:p>
            <a:r>
              <a:rPr lang="en-CA" sz="3600" kern="10">
                <a:ln w="9525">
                  <a:solidFill>
                    <a:srgbClr val="000000"/>
                  </a:solidFill>
                  <a:round/>
                  <a:headEnd/>
                  <a:tailEnd/>
                </a:ln>
                <a:gradFill rotWithShape="1">
                  <a:gsLst>
                    <a:gs pos="0">
                      <a:srgbClr val="FF9900"/>
                    </a:gs>
                    <a:gs pos="50000">
                      <a:srgbClr val="FF3300"/>
                    </a:gs>
                    <a:gs pos="100000">
                      <a:srgbClr val="FF9900"/>
                    </a:gs>
                  </a:gsLst>
                  <a:lin ang="18900000" scaled="1"/>
                </a:gradFill>
                <a:latin typeface="Arial Black"/>
              </a:rPr>
              <a:t>Homework:</a:t>
            </a:r>
          </a:p>
        </p:txBody>
      </p:sp>
      <p:sp>
        <p:nvSpPr>
          <p:cNvPr id="54276" name="Rectangle 4"/>
          <p:cNvSpPr>
            <a:spLocks noChangeArrowheads="1"/>
          </p:cNvSpPr>
          <p:nvPr/>
        </p:nvSpPr>
        <p:spPr bwMode="auto">
          <a:xfrm>
            <a:off x="693738" y="2276475"/>
            <a:ext cx="8229600" cy="3078163"/>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l">
              <a:spcBef>
                <a:spcPct val="20000"/>
              </a:spcBef>
              <a:buFont typeface="Wingdings" pitchFamily="2" charset="2"/>
              <a:buChar char="ü"/>
            </a:pPr>
            <a:r>
              <a:rPr kumimoji="0" lang="en-US">
                <a:solidFill>
                  <a:srgbClr val="000000"/>
                </a:solidFill>
              </a:rPr>
              <a:t>read pages 44 – 49</a:t>
            </a:r>
          </a:p>
          <a:p>
            <a:pPr marL="609600" indent="-609600" algn="l">
              <a:spcBef>
                <a:spcPct val="20000"/>
              </a:spcBef>
              <a:buFont typeface="Wingdings" pitchFamily="2" charset="2"/>
              <a:buChar char="ü"/>
            </a:pPr>
            <a:endParaRPr kumimoji="0" lang="en-US">
              <a:solidFill>
                <a:srgbClr val="000000"/>
              </a:solidFill>
            </a:endParaRPr>
          </a:p>
          <a:p>
            <a:pPr marL="609600" indent="-609600" algn="l">
              <a:spcBef>
                <a:spcPct val="20000"/>
              </a:spcBef>
              <a:buFont typeface="Wingdings" pitchFamily="2" charset="2"/>
              <a:buChar char="ü"/>
            </a:pPr>
            <a:r>
              <a:rPr kumimoji="0" lang="en-US">
                <a:solidFill>
                  <a:srgbClr val="000000"/>
                </a:solidFill>
              </a:rPr>
              <a:t>Worksheets:</a:t>
            </a:r>
          </a:p>
          <a:p>
            <a:pPr marL="990600" lvl="1" indent="-533400" algn="l">
              <a:spcBef>
                <a:spcPct val="20000"/>
              </a:spcBef>
              <a:buFont typeface="Wingdings" pitchFamily="2" charset="2"/>
              <a:buChar char="ü"/>
            </a:pPr>
            <a:r>
              <a:rPr kumimoji="0" lang="en-US">
                <a:solidFill>
                  <a:srgbClr val="000000"/>
                </a:solidFill>
              </a:rPr>
              <a:t>Line Master 10  -  </a:t>
            </a:r>
            <a:r>
              <a:rPr kumimoji="0" lang="en-US" i="1">
                <a:solidFill>
                  <a:srgbClr val="000000"/>
                </a:solidFill>
              </a:rPr>
              <a:t>Ionic Compounds – Polyatomic Ions</a:t>
            </a:r>
            <a:endParaRPr kumimoji="0" lang="en-US">
              <a:solidFill>
                <a:srgbClr val="000000"/>
              </a:solidFill>
            </a:endParaRPr>
          </a:p>
          <a:p>
            <a:pPr marL="990600" lvl="1" indent="-533400" algn="l">
              <a:spcBef>
                <a:spcPct val="20000"/>
              </a:spcBef>
              <a:buFont typeface="Wingdings" pitchFamily="2" charset="2"/>
              <a:buChar char="ü"/>
            </a:pPr>
            <a:r>
              <a:rPr kumimoji="0" lang="en-US">
                <a:solidFill>
                  <a:srgbClr val="000000"/>
                </a:solidFill>
              </a:rPr>
              <a:t>Line Master 12  -  </a:t>
            </a:r>
            <a:r>
              <a:rPr kumimoji="0" lang="en-US" i="1">
                <a:solidFill>
                  <a:srgbClr val="000000"/>
                </a:solidFill>
              </a:rPr>
              <a:t>Binary Molecular Compounds</a:t>
            </a:r>
            <a:endParaRPr kumimoji="0" lang="en-US">
              <a:solidFill>
                <a:srgbClr val="000000"/>
              </a:solidFill>
            </a:endParaRPr>
          </a:p>
          <a:p>
            <a:pPr marL="609600" indent="-609600" algn="l">
              <a:spcBef>
                <a:spcPct val="20000"/>
              </a:spcBef>
              <a:buFont typeface="Wingdings" pitchFamily="2" charset="2"/>
              <a:buNone/>
            </a:pPr>
            <a:r>
              <a:rPr kumimoji="0" lang="en-US">
                <a:solidFill>
                  <a:srgbClr val="000000"/>
                </a:solidFill>
              </a:rPr>
              <a:t>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027" descr="npo0000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64200" cy="6172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5299" name="Picture 1028" descr="npo0000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779463"/>
            <a:ext cx="3429000" cy="257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2"/>
          <p:cNvSpPr txBox="1">
            <a:spLocks noChangeArrowheads="1"/>
          </p:cNvSpPr>
          <p:nvPr/>
        </p:nvSpPr>
        <p:spPr bwMode="auto">
          <a:xfrm>
            <a:off x="1171575" y="990600"/>
            <a:ext cx="6800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3600" b="1">
                <a:solidFill>
                  <a:srgbClr val="CCFF66"/>
                </a:solidFill>
              </a:rPr>
              <a:t>What are POLYATOMIC IONS?</a:t>
            </a:r>
          </a:p>
        </p:txBody>
      </p:sp>
      <p:sp>
        <p:nvSpPr>
          <p:cNvPr id="56323" name="AutoShape 3">
            <a:hlinkClick r:id="rId2" action="ppaction://hlinksldjump"/>
          </p:cNvPr>
          <p:cNvSpPr>
            <a:spLocks noChangeArrowheads="1"/>
          </p:cNvSpPr>
          <p:nvPr/>
        </p:nvSpPr>
        <p:spPr bwMode="auto">
          <a:xfrm>
            <a:off x="990600" y="3505200"/>
            <a:ext cx="7391400" cy="1219200"/>
          </a:xfrm>
          <a:prstGeom prst="rightArrow">
            <a:avLst>
              <a:gd name="adj1" fmla="val 52222"/>
              <a:gd name="adj2" fmla="val 144209"/>
            </a:avLst>
          </a:prstGeom>
          <a:gradFill rotWithShape="0">
            <a:gsLst>
              <a:gs pos="0">
                <a:srgbClr val="003752"/>
              </a:gs>
              <a:gs pos="100000">
                <a:srgbClr val="0077B2"/>
              </a:gs>
            </a:gsLst>
            <a:lin ang="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6324" name="Text Box 4">
            <a:hlinkClick r:id="rId2" action="ppaction://hlinksldjump"/>
          </p:cNvPr>
          <p:cNvSpPr txBox="1">
            <a:spLocks noChangeArrowheads="1"/>
          </p:cNvSpPr>
          <p:nvPr/>
        </p:nvSpPr>
        <p:spPr bwMode="auto">
          <a:xfrm>
            <a:off x="1066800" y="3810000"/>
            <a:ext cx="64976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3200">
                <a:solidFill>
                  <a:srgbClr val="CCFF66"/>
                </a:solidFill>
              </a:rPr>
              <a:t>What is a </a:t>
            </a:r>
            <a:r>
              <a:rPr kumimoji="0" lang="en-US" sz="3200" i="1">
                <a:solidFill>
                  <a:srgbClr val="CCFF66"/>
                </a:solidFill>
              </a:rPr>
              <a:t>group</a:t>
            </a:r>
            <a:r>
              <a:rPr kumimoji="0" lang="en-US" sz="3200">
                <a:solidFill>
                  <a:srgbClr val="CCFF66"/>
                </a:solidFill>
              </a:rPr>
              <a:t> of atoms with charge?</a:t>
            </a:r>
          </a:p>
        </p:txBody>
      </p:sp>
      <p:sp>
        <p:nvSpPr>
          <p:cNvPr id="56325" name="AutoShape 5"/>
          <p:cNvSpPr>
            <a:spLocks noChangeArrowheads="1"/>
          </p:cNvSpPr>
          <p:nvPr/>
        </p:nvSpPr>
        <p:spPr bwMode="auto">
          <a:xfrm>
            <a:off x="990600" y="1981200"/>
            <a:ext cx="7467600" cy="1143000"/>
          </a:xfrm>
          <a:prstGeom prst="rightArrow">
            <a:avLst>
              <a:gd name="adj1" fmla="val 57222"/>
              <a:gd name="adj2" fmla="val 162275"/>
            </a:avLst>
          </a:prstGeom>
          <a:gradFill rotWithShape="0">
            <a:gsLst>
              <a:gs pos="0">
                <a:srgbClr val="003752"/>
              </a:gs>
              <a:gs pos="100000">
                <a:srgbClr val="0077B2"/>
              </a:gs>
            </a:gsLst>
            <a:lin ang="0" scaled="1"/>
          </a:gra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kumimoji="0" lang="en-CA"/>
          </a:p>
        </p:txBody>
      </p:sp>
      <p:sp>
        <p:nvSpPr>
          <p:cNvPr id="56326" name="Text Box 6">
            <a:hlinkClick r:id="rId3" action="ppaction://hlinksldjump"/>
          </p:cNvPr>
          <p:cNvSpPr txBox="1">
            <a:spLocks noChangeArrowheads="1"/>
          </p:cNvSpPr>
          <p:nvPr/>
        </p:nvSpPr>
        <p:spPr bwMode="auto">
          <a:xfrm>
            <a:off x="1160463" y="2247900"/>
            <a:ext cx="6792912"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3000">
                <a:solidFill>
                  <a:srgbClr val="CCFF66"/>
                </a:solidFill>
              </a:rPr>
              <a:t>Lets first review what a </a:t>
            </a:r>
            <a:r>
              <a:rPr kumimoji="0" lang="en-US" sz="3000" i="1">
                <a:solidFill>
                  <a:srgbClr val="CCFF66"/>
                </a:solidFill>
              </a:rPr>
              <a:t>monatomic</a:t>
            </a:r>
            <a:r>
              <a:rPr kumimoji="0" lang="en-US" sz="3000">
                <a:solidFill>
                  <a:srgbClr val="CCFF66"/>
                </a:solidFill>
              </a:rPr>
              <a:t> ion is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1084263" y="404813"/>
            <a:ext cx="6973887"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solidFill>
                  <a:srgbClr val="CCFF66"/>
                </a:solidFill>
              </a:rPr>
              <a:t>In a single atom (</a:t>
            </a:r>
            <a:r>
              <a:rPr kumimoji="0" lang="en-US" sz="3000" i="1">
                <a:solidFill>
                  <a:srgbClr val="CCFF66"/>
                </a:solidFill>
              </a:rPr>
              <a:t>monatomic</a:t>
            </a:r>
            <a:r>
              <a:rPr kumimoji="0" lang="en-US" sz="3000">
                <a:solidFill>
                  <a:srgbClr val="CCFF66"/>
                </a:solidFill>
              </a:rPr>
              <a:t>), charge results</a:t>
            </a:r>
          </a:p>
          <a:p>
            <a:pPr eaLnBrk="1" hangingPunct="1"/>
            <a:r>
              <a:rPr kumimoji="0" lang="en-US" sz="3000">
                <a:solidFill>
                  <a:srgbClr val="CCFF66"/>
                </a:solidFill>
              </a:rPr>
              <a:t>from having either more electrons </a:t>
            </a:r>
          </a:p>
          <a:p>
            <a:pPr eaLnBrk="1" hangingPunct="1"/>
            <a:r>
              <a:rPr kumimoji="0" lang="en-US" sz="3000">
                <a:solidFill>
                  <a:srgbClr val="CCFF66"/>
                </a:solidFill>
              </a:rPr>
              <a:t>or less electrons than protons.</a:t>
            </a:r>
          </a:p>
        </p:txBody>
      </p:sp>
      <p:grpSp>
        <p:nvGrpSpPr>
          <p:cNvPr id="55299" name="Group 3"/>
          <p:cNvGrpSpPr>
            <a:grpSpLocks/>
          </p:cNvGrpSpPr>
          <p:nvPr/>
        </p:nvGrpSpPr>
        <p:grpSpPr bwMode="auto">
          <a:xfrm>
            <a:off x="762000" y="3886200"/>
            <a:ext cx="6251575" cy="1638300"/>
            <a:chOff x="480" y="2448"/>
            <a:chExt cx="3938" cy="1032"/>
          </a:xfrm>
        </p:grpSpPr>
        <p:grpSp>
          <p:nvGrpSpPr>
            <p:cNvPr id="57383" name="Group 4"/>
            <p:cNvGrpSpPr>
              <a:grpSpLocks/>
            </p:cNvGrpSpPr>
            <p:nvPr/>
          </p:nvGrpSpPr>
          <p:grpSpPr bwMode="auto">
            <a:xfrm>
              <a:off x="480" y="2448"/>
              <a:ext cx="1056" cy="1032"/>
              <a:chOff x="240" y="1248"/>
              <a:chExt cx="1056" cy="1032"/>
            </a:xfrm>
          </p:grpSpPr>
          <p:sp>
            <p:nvSpPr>
              <p:cNvPr id="55301" name="Oval 5"/>
              <p:cNvSpPr>
                <a:spLocks noChangeArrowheads="1"/>
              </p:cNvSpPr>
              <p:nvPr/>
            </p:nvSpPr>
            <p:spPr bwMode="auto">
              <a:xfrm>
                <a:off x="759" y="1648"/>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02" name="Oval 6"/>
              <p:cNvSpPr>
                <a:spLocks noChangeArrowheads="1"/>
              </p:cNvSpPr>
              <p:nvPr/>
            </p:nvSpPr>
            <p:spPr bwMode="auto">
              <a:xfrm>
                <a:off x="668" y="1557"/>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03" name="Oval 7"/>
              <p:cNvSpPr>
                <a:spLocks noChangeArrowheads="1"/>
              </p:cNvSpPr>
              <p:nvPr/>
            </p:nvSpPr>
            <p:spPr bwMode="auto">
              <a:xfrm>
                <a:off x="577" y="1709"/>
                <a:ext cx="192"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04" name="Oval 8"/>
              <p:cNvSpPr>
                <a:spLocks noChangeArrowheads="1"/>
              </p:cNvSpPr>
              <p:nvPr/>
            </p:nvSpPr>
            <p:spPr bwMode="auto">
              <a:xfrm>
                <a:off x="547" y="1588"/>
                <a:ext cx="191"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7389" name="Text Box 9"/>
              <p:cNvSpPr txBox="1">
                <a:spLocks noChangeArrowheads="1"/>
              </p:cNvSpPr>
              <p:nvPr/>
            </p:nvSpPr>
            <p:spPr bwMode="auto">
              <a:xfrm>
                <a:off x="541" y="1551"/>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5306" name="Oval 10"/>
              <p:cNvSpPr>
                <a:spLocks noChangeArrowheads="1"/>
              </p:cNvSpPr>
              <p:nvPr/>
            </p:nvSpPr>
            <p:spPr bwMode="auto">
              <a:xfrm>
                <a:off x="697" y="1769"/>
                <a:ext cx="193"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grpSp>
            <p:nvGrpSpPr>
              <p:cNvPr id="57391" name="Group 11"/>
              <p:cNvGrpSpPr>
                <a:grpSpLocks/>
              </p:cNvGrpSpPr>
              <p:nvPr/>
            </p:nvGrpSpPr>
            <p:grpSpPr bwMode="auto">
              <a:xfrm>
                <a:off x="320" y="1824"/>
                <a:ext cx="191" cy="191"/>
                <a:chOff x="768" y="1551"/>
                <a:chExt cx="303" cy="303"/>
              </a:xfrm>
            </p:grpSpPr>
            <p:sp>
              <p:nvSpPr>
                <p:cNvPr id="57403" name="Oval 12"/>
                <p:cNvSpPr>
                  <a:spLocks noChangeArrowheads="1"/>
                </p:cNvSpPr>
                <p:nvPr/>
              </p:nvSpPr>
              <p:spPr bwMode="auto">
                <a:xfrm>
                  <a:off x="768" y="1551"/>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4" name="Line 13"/>
                <p:cNvSpPr>
                  <a:spLocks noChangeShapeType="1"/>
                </p:cNvSpPr>
                <p:nvPr/>
              </p:nvSpPr>
              <p:spPr bwMode="auto">
                <a:xfrm>
                  <a:off x="870" y="170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92" name="Group 14"/>
              <p:cNvGrpSpPr>
                <a:grpSpLocks/>
              </p:cNvGrpSpPr>
              <p:nvPr/>
            </p:nvGrpSpPr>
            <p:grpSpPr bwMode="auto">
              <a:xfrm>
                <a:off x="944" y="1920"/>
                <a:ext cx="191" cy="192"/>
                <a:chOff x="896" y="1775"/>
                <a:chExt cx="303" cy="303"/>
              </a:xfrm>
            </p:grpSpPr>
            <p:sp>
              <p:nvSpPr>
                <p:cNvPr id="57401" name="Oval 15"/>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2" name="Line 16"/>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93" name="Group 17"/>
              <p:cNvGrpSpPr>
                <a:grpSpLocks/>
              </p:cNvGrpSpPr>
              <p:nvPr/>
            </p:nvGrpSpPr>
            <p:grpSpPr bwMode="auto">
              <a:xfrm>
                <a:off x="944" y="1440"/>
                <a:ext cx="191" cy="191"/>
                <a:chOff x="1040" y="1999"/>
                <a:chExt cx="303" cy="303"/>
              </a:xfrm>
            </p:grpSpPr>
            <p:sp>
              <p:nvSpPr>
                <p:cNvPr id="57399" name="Oval 18"/>
                <p:cNvSpPr>
                  <a:spLocks noChangeArrowheads="1"/>
                </p:cNvSpPr>
                <p:nvPr/>
              </p:nvSpPr>
              <p:spPr bwMode="auto">
                <a:xfrm>
                  <a:off x="1040" y="1999"/>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400" name="Line 19"/>
                <p:cNvSpPr>
                  <a:spLocks noChangeShapeType="1"/>
                </p:cNvSpPr>
                <p:nvPr/>
              </p:nvSpPr>
              <p:spPr bwMode="auto">
                <a:xfrm>
                  <a:off x="1152" y="215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7394" name="Oval 20"/>
              <p:cNvSpPr>
                <a:spLocks noChangeArrowheads="1"/>
              </p:cNvSpPr>
              <p:nvPr/>
            </p:nvSpPr>
            <p:spPr bwMode="auto">
              <a:xfrm>
                <a:off x="240" y="1248"/>
                <a:ext cx="1056" cy="1032"/>
              </a:xfrm>
              <a:prstGeom prst="ellipse">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95" name="Text Box 21"/>
              <p:cNvSpPr txBox="1">
                <a:spLocks noChangeArrowheads="1"/>
              </p:cNvSpPr>
              <p:nvPr/>
            </p:nvSpPr>
            <p:spPr bwMode="auto">
              <a:xfrm>
                <a:off x="561" y="1699"/>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96" name="Text Box 22"/>
              <p:cNvSpPr txBox="1">
                <a:spLocks noChangeArrowheads="1"/>
              </p:cNvSpPr>
              <p:nvPr/>
            </p:nvSpPr>
            <p:spPr bwMode="auto">
              <a:xfrm>
                <a:off x="761" y="1623"/>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97" name="Text Box 23"/>
              <p:cNvSpPr txBox="1">
                <a:spLocks noChangeArrowheads="1"/>
              </p:cNvSpPr>
              <p:nvPr/>
            </p:nvSpPr>
            <p:spPr bwMode="auto">
              <a:xfrm>
                <a:off x="701" y="1727"/>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98" name="Text Box 24"/>
              <p:cNvSpPr txBox="1">
                <a:spLocks noChangeArrowheads="1"/>
              </p:cNvSpPr>
              <p:nvPr/>
            </p:nvSpPr>
            <p:spPr bwMode="auto">
              <a:xfrm>
                <a:off x="673" y="1527"/>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grpSp>
        <p:sp>
          <p:nvSpPr>
            <p:cNvPr id="57384" name="Text Box 25"/>
            <p:cNvSpPr txBox="1">
              <a:spLocks noChangeArrowheads="1"/>
            </p:cNvSpPr>
            <p:nvPr/>
          </p:nvSpPr>
          <p:spPr bwMode="auto">
            <a:xfrm>
              <a:off x="1680" y="2544"/>
              <a:ext cx="273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solidFill>
                    <a:srgbClr val="CCFF66"/>
                  </a:solidFill>
                </a:rPr>
                <a:t>Less electrons than protons</a:t>
              </a:r>
            </a:p>
            <a:p>
              <a:pPr eaLnBrk="1" hangingPunct="1"/>
              <a:r>
                <a:rPr kumimoji="0" lang="en-US" sz="3000">
                  <a:solidFill>
                    <a:srgbClr val="CCFF66"/>
                  </a:solidFill>
                </a:rPr>
                <a:t>= positive charge (</a:t>
              </a:r>
              <a:r>
                <a:rPr kumimoji="0" lang="en-US" sz="3000" i="1">
                  <a:solidFill>
                    <a:srgbClr val="CCFF66"/>
                  </a:solidFill>
                </a:rPr>
                <a:t>cations</a:t>
              </a:r>
              <a:r>
                <a:rPr kumimoji="0" lang="en-US" sz="3000">
                  <a:solidFill>
                    <a:srgbClr val="CCFF66"/>
                  </a:solidFill>
                </a:rPr>
                <a:t>)</a:t>
              </a:r>
            </a:p>
          </p:txBody>
        </p:sp>
      </p:grpSp>
      <p:grpSp>
        <p:nvGrpSpPr>
          <p:cNvPr id="55322" name="Group 26"/>
          <p:cNvGrpSpPr>
            <a:grpSpLocks/>
          </p:cNvGrpSpPr>
          <p:nvPr/>
        </p:nvGrpSpPr>
        <p:grpSpPr bwMode="auto">
          <a:xfrm>
            <a:off x="762000" y="1981200"/>
            <a:ext cx="6302375" cy="1638300"/>
            <a:chOff x="480" y="1248"/>
            <a:chExt cx="3970" cy="1032"/>
          </a:xfrm>
        </p:grpSpPr>
        <p:sp>
          <p:nvSpPr>
            <p:cNvPr id="57349" name="Text Box 27"/>
            <p:cNvSpPr txBox="1">
              <a:spLocks noChangeArrowheads="1"/>
            </p:cNvSpPr>
            <p:nvPr/>
          </p:nvSpPr>
          <p:spPr bwMode="auto">
            <a:xfrm>
              <a:off x="1632" y="1526"/>
              <a:ext cx="2818"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eaLnBrk="1" hangingPunct="1"/>
              <a:r>
                <a:rPr kumimoji="0" lang="en-US" sz="3000">
                  <a:solidFill>
                    <a:srgbClr val="CCFF66"/>
                  </a:solidFill>
                </a:rPr>
                <a:t>More electrons than protons</a:t>
              </a:r>
            </a:p>
            <a:p>
              <a:pPr eaLnBrk="1" hangingPunct="1"/>
              <a:r>
                <a:rPr kumimoji="0" lang="en-US" sz="3000">
                  <a:solidFill>
                    <a:srgbClr val="CCFF66"/>
                  </a:solidFill>
                </a:rPr>
                <a:t>= negative charge (</a:t>
              </a:r>
              <a:r>
                <a:rPr kumimoji="0" lang="en-US" sz="3000" i="1">
                  <a:solidFill>
                    <a:srgbClr val="CCFF66"/>
                  </a:solidFill>
                </a:rPr>
                <a:t>anions</a:t>
              </a:r>
              <a:r>
                <a:rPr kumimoji="0" lang="en-US" sz="3000">
                  <a:solidFill>
                    <a:srgbClr val="CCFF66"/>
                  </a:solidFill>
                </a:rPr>
                <a:t>)</a:t>
              </a:r>
            </a:p>
          </p:txBody>
        </p:sp>
        <p:grpSp>
          <p:nvGrpSpPr>
            <p:cNvPr id="57350" name="Group 28"/>
            <p:cNvGrpSpPr>
              <a:grpSpLocks/>
            </p:cNvGrpSpPr>
            <p:nvPr/>
          </p:nvGrpSpPr>
          <p:grpSpPr bwMode="auto">
            <a:xfrm>
              <a:off x="480" y="1248"/>
              <a:ext cx="1056" cy="1032"/>
              <a:chOff x="236" y="2364"/>
              <a:chExt cx="1056" cy="1032"/>
            </a:xfrm>
          </p:grpSpPr>
          <p:sp>
            <p:nvSpPr>
              <p:cNvPr id="55325" name="Oval 29"/>
              <p:cNvSpPr>
                <a:spLocks noChangeArrowheads="1"/>
              </p:cNvSpPr>
              <p:nvPr/>
            </p:nvSpPr>
            <p:spPr bwMode="auto">
              <a:xfrm>
                <a:off x="759" y="2752"/>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26" name="Oval 30"/>
              <p:cNvSpPr>
                <a:spLocks noChangeArrowheads="1"/>
              </p:cNvSpPr>
              <p:nvPr/>
            </p:nvSpPr>
            <p:spPr bwMode="auto">
              <a:xfrm>
                <a:off x="668" y="2661"/>
                <a:ext cx="191"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27" name="Oval 31"/>
              <p:cNvSpPr>
                <a:spLocks noChangeArrowheads="1"/>
              </p:cNvSpPr>
              <p:nvPr/>
            </p:nvSpPr>
            <p:spPr bwMode="auto">
              <a:xfrm>
                <a:off x="577" y="2813"/>
                <a:ext cx="192"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5328" name="Oval 32"/>
              <p:cNvSpPr>
                <a:spLocks noChangeArrowheads="1"/>
              </p:cNvSpPr>
              <p:nvPr/>
            </p:nvSpPr>
            <p:spPr bwMode="auto">
              <a:xfrm>
                <a:off x="547" y="2692"/>
                <a:ext cx="191" cy="192"/>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sp>
            <p:nvSpPr>
              <p:cNvPr id="57355" name="Text Box 33"/>
              <p:cNvSpPr txBox="1">
                <a:spLocks noChangeArrowheads="1"/>
              </p:cNvSpPr>
              <p:nvPr/>
            </p:nvSpPr>
            <p:spPr bwMode="auto">
              <a:xfrm>
                <a:off x="541" y="2655"/>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5330" name="Oval 34"/>
              <p:cNvSpPr>
                <a:spLocks noChangeArrowheads="1"/>
              </p:cNvSpPr>
              <p:nvPr/>
            </p:nvSpPr>
            <p:spPr bwMode="auto">
              <a:xfrm>
                <a:off x="697" y="2873"/>
                <a:ext cx="193" cy="193"/>
              </a:xfrm>
              <a:prstGeom prst="ellipse">
                <a:avLst/>
              </a:prstGeom>
              <a:gradFill rotWithShape="0">
                <a:gsLst>
                  <a:gs pos="0">
                    <a:schemeClr val="accent1">
                      <a:gamma/>
                      <a:tint val="21569"/>
                      <a:invGamma/>
                    </a:schemeClr>
                  </a:gs>
                  <a:gs pos="100000">
                    <a:schemeClr val="accent1"/>
                  </a:gs>
                </a:gsLst>
                <a:path path="shape">
                  <a:fillToRect l="50000" t="50000" r="50000" b="50000"/>
                </a:path>
              </a:gradFill>
              <a:ln w="3175">
                <a:solidFill>
                  <a:srgbClr val="83A99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CA"/>
              </a:p>
            </p:txBody>
          </p:sp>
          <p:grpSp>
            <p:nvGrpSpPr>
              <p:cNvPr id="57357" name="Group 35"/>
              <p:cNvGrpSpPr>
                <a:grpSpLocks/>
              </p:cNvGrpSpPr>
              <p:nvPr/>
            </p:nvGrpSpPr>
            <p:grpSpPr bwMode="auto">
              <a:xfrm>
                <a:off x="336" y="2976"/>
                <a:ext cx="191" cy="191"/>
                <a:chOff x="768" y="1551"/>
                <a:chExt cx="303" cy="303"/>
              </a:xfrm>
            </p:grpSpPr>
            <p:sp>
              <p:nvSpPr>
                <p:cNvPr id="57381" name="Oval 36"/>
                <p:cNvSpPr>
                  <a:spLocks noChangeArrowheads="1"/>
                </p:cNvSpPr>
                <p:nvPr/>
              </p:nvSpPr>
              <p:spPr bwMode="auto">
                <a:xfrm>
                  <a:off x="768" y="1551"/>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82" name="Line 37"/>
                <p:cNvSpPr>
                  <a:spLocks noChangeShapeType="1"/>
                </p:cNvSpPr>
                <p:nvPr/>
              </p:nvSpPr>
              <p:spPr bwMode="auto">
                <a:xfrm>
                  <a:off x="870" y="1701"/>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58" name="Group 38"/>
              <p:cNvGrpSpPr>
                <a:grpSpLocks/>
              </p:cNvGrpSpPr>
              <p:nvPr/>
            </p:nvGrpSpPr>
            <p:grpSpPr bwMode="auto">
              <a:xfrm>
                <a:off x="944" y="3024"/>
                <a:ext cx="191" cy="192"/>
                <a:chOff x="896" y="1775"/>
                <a:chExt cx="303" cy="303"/>
              </a:xfrm>
            </p:grpSpPr>
            <p:sp>
              <p:nvSpPr>
                <p:cNvPr id="57379" name="Oval 39"/>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80" name="Line 40"/>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59" name="Group 41"/>
              <p:cNvGrpSpPr>
                <a:grpSpLocks/>
              </p:cNvGrpSpPr>
              <p:nvPr/>
            </p:nvGrpSpPr>
            <p:grpSpPr bwMode="auto">
              <a:xfrm>
                <a:off x="944" y="2544"/>
                <a:ext cx="191" cy="191"/>
                <a:chOff x="1040" y="1999"/>
                <a:chExt cx="303" cy="303"/>
              </a:xfrm>
            </p:grpSpPr>
            <p:sp>
              <p:nvSpPr>
                <p:cNvPr id="57377" name="Oval 42"/>
                <p:cNvSpPr>
                  <a:spLocks noChangeArrowheads="1"/>
                </p:cNvSpPr>
                <p:nvPr/>
              </p:nvSpPr>
              <p:spPr bwMode="auto">
                <a:xfrm>
                  <a:off x="1040" y="1999"/>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78" name="Line 43"/>
                <p:cNvSpPr>
                  <a:spLocks noChangeShapeType="1"/>
                </p:cNvSpPr>
                <p:nvPr/>
              </p:nvSpPr>
              <p:spPr bwMode="auto">
                <a:xfrm>
                  <a:off x="1152" y="2154"/>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sp>
            <p:nvSpPr>
              <p:cNvPr id="57360" name="Oval 44"/>
              <p:cNvSpPr>
                <a:spLocks noChangeArrowheads="1"/>
              </p:cNvSpPr>
              <p:nvPr/>
            </p:nvSpPr>
            <p:spPr bwMode="auto">
              <a:xfrm>
                <a:off x="236" y="2364"/>
                <a:ext cx="1056" cy="1032"/>
              </a:xfrm>
              <a:prstGeom prst="ellipse">
                <a:avLst/>
              </a:prstGeom>
              <a:noFill/>
              <a:ln w="38100">
                <a:solidFill>
                  <a:srgbClr val="3333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61" name="Text Box 45"/>
              <p:cNvSpPr txBox="1">
                <a:spLocks noChangeArrowheads="1"/>
              </p:cNvSpPr>
              <p:nvPr/>
            </p:nvSpPr>
            <p:spPr bwMode="auto">
              <a:xfrm>
                <a:off x="561" y="2803"/>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62" name="Text Box 46"/>
              <p:cNvSpPr txBox="1">
                <a:spLocks noChangeArrowheads="1"/>
              </p:cNvSpPr>
              <p:nvPr/>
            </p:nvSpPr>
            <p:spPr bwMode="auto">
              <a:xfrm>
                <a:off x="761" y="2727"/>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63" name="Text Box 47"/>
              <p:cNvSpPr txBox="1">
                <a:spLocks noChangeArrowheads="1"/>
              </p:cNvSpPr>
              <p:nvPr/>
            </p:nvSpPr>
            <p:spPr bwMode="auto">
              <a:xfrm>
                <a:off x="701" y="2831"/>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sp>
            <p:nvSpPr>
              <p:cNvPr id="57364" name="Text Box 48"/>
              <p:cNvSpPr txBox="1">
                <a:spLocks noChangeArrowheads="1"/>
              </p:cNvSpPr>
              <p:nvPr/>
            </p:nvSpPr>
            <p:spPr bwMode="auto">
              <a:xfrm>
                <a:off x="673" y="2631"/>
                <a:ext cx="20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r>
                  <a:rPr kumimoji="0" lang="en-US" sz="2000" b="1"/>
                  <a:t>+</a:t>
                </a:r>
              </a:p>
            </p:txBody>
          </p:sp>
          <p:grpSp>
            <p:nvGrpSpPr>
              <p:cNvPr id="57365" name="Group 49"/>
              <p:cNvGrpSpPr>
                <a:grpSpLocks/>
              </p:cNvGrpSpPr>
              <p:nvPr/>
            </p:nvGrpSpPr>
            <p:grpSpPr bwMode="auto">
              <a:xfrm>
                <a:off x="624" y="3168"/>
                <a:ext cx="191" cy="192"/>
                <a:chOff x="896" y="1775"/>
                <a:chExt cx="303" cy="303"/>
              </a:xfrm>
            </p:grpSpPr>
            <p:sp>
              <p:nvSpPr>
                <p:cNvPr id="57375" name="Oval 50"/>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76" name="Line 51"/>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66" name="Group 52"/>
              <p:cNvGrpSpPr>
                <a:grpSpLocks/>
              </p:cNvGrpSpPr>
              <p:nvPr/>
            </p:nvGrpSpPr>
            <p:grpSpPr bwMode="auto">
              <a:xfrm>
                <a:off x="720" y="2448"/>
                <a:ext cx="191" cy="192"/>
                <a:chOff x="896" y="1775"/>
                <a:chExt cx="303" cy="303"/>
              </a:xfrm>
            </p:grpSpPr>
            <p:sp>
              <p:nvSpPr>
                <p:cNvPr id="57373" name="Oval 53"/>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74" name="Line 54"/>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67" name="Group 55"/>
              <p:cNvGrpSpPr>
                <a:grpSpLocks/>
              </p:cNvGrpSpPr>
              <p:nvPr/>
            </p:nvGrpSpPr>
            <p:grpSpPr bwMode="auto">
              <a:xfrm>
                <a:off x="288" y="2736"/>
                <a:ext cx="191" cy="192"/>
                <a:chOff x="896" y="1775"/>
                <a:chExt cx="303" cy="303"/>
              </a:xfrm>
            </p:grpSpPr>
            <p:sp>
              <p:nvSpPr>
                <p:cNvPr id="57371" name="Oval 56"/>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72" name="Line 57"/>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nvGrpSpPr>
              <p:cNvPr id="57368" name="Group 58"/>
              <p:cNvGrpSpPr>
                <a:grpSpLocks/>
              </p:cNvGrpSpPr>
              <p:nvPr/>
            </p:nvGrpSpPr>
            <p:grpSpPr bwMode="auto">
              <a:xfrm>
                <a:off x="1056" y="2832"/>
                <a:ext cx="191" cy="192"/>
                <a:chOff x="896" y="1775"/>
                <a:chExt cx="303" cy="303"/>
              </a:xfrm>
            </p:grpSpPr>
            <p:sp>
              <p:nvSpPr>
                <p:cNvPr id="57369" name="Oval 59"/>
                <p:cNvSpPr>
                  <a:spLocks noChangeArrowheads="1"/>
                </p:cNvSpPr>
                <p:nvPr/>
              </p:nvSpPr>
              <p:spPr bwMode="auto">
                <a:xfrm>
                  <a:off x="896" y="1775"/>
                  <a:ext cx="303" cy="303"/>
                </a:xfrm>
                <a:prstGeom prst="ellipse">
                  <a:avLst/>
                </a:prstGeom>
                <a:gradFill rotWithShape="0">
                  <a:gsLst>
                    <a:gs pos="0">
                      <a:srgbClr val="F9DACF"/>
                    </a:gs>
                    <a:gs pos="100000">
                      <a:srgbClr val="E1460F"/>
                    </a:gs>
                  </a:gsLst>
                  <a:path path="shape">
                    <a:fillToRect l="50000" t="50000" r="50000" b="50000"/>
                  </a:path>
                </a:gradFill>
                <a:ln w="3175">
                  <a:solidFill>
                    <a:srgbClr val="BB3329"/>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
              <p:nvSpPr>
                <p:cNvPr id="57370" name="Line 60"/>
                <p:cNvSpPr>
                  <a:spLocks noChangeShapeType="1"/>
                </p:cNvSpPr>
                <p:nvPr/>
              </p:nvSpPr>
              <p:spPr bwMode="auto">
                <a:xfrm>
                  <a:off x="1008" y="1920"/>
                  <a:ext cx="96"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CA"/>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53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552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subTitle" idx="4294967295"/>
          </p:nvPr>
        </p:nvSpPr>
        <p:spPr>
          <a:xfrm>
            <a:off x="2743200" y="990600"/>
            <a:ext cx="6400800" cy="838200"/>
          </a:xfrm>
        </p:spPr>
        <p:txBody>
          <a:bodyPr/>
          <a:lstStyle/>
          <a:p>
            <a:pPr marL="0" indent="0" algn="ctr" eaLnBrk="1" hangingPunct="1">
              <a:lnSpc>
                <a:spcPct val="90000"/>
              </a:lnSpc>
              <a:buFontTx/>
              <a:buNone/>
            </a:pPr>
            <a:r>
              <a:rPr lang="en-US" sz="4800" b="1" smtClean="0"/>
              <a:t>Nomenclature</a:t>
            </a:r>
          </a:p>
        </p:txBody>
      </p:sp>
      <p:pic>
        <p:nvPicPr>
          <p:cNvPr id="58371" name="Picture 3"/>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895600" cy="19812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pic>
        <p:nvPicPr>
          <p:cNvPr id="58372" name="Picture 4"/>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200400"/>
            <a:ext cx="3225800" cy="26797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pic>
      <p:sp>
        <p:nvSpPr>
          <p:cNvPr id="57349" name="Text Box 5"/>
          <p:cNvSpPr txBox="1">
            <a:spLocks noChangeArrowheads="1"/>
          </p:cNvSpPr>
          <p:nvPr/>
        </p:nvSpPr>
        <p:spPr bwMode="auto">
          <a:xfrm>
            <a:off x="457200" y="2209800"/>
            <a:ext cx="21018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kumimoji="0" lang="en-US" altLang="en-US">
                <a:solidFill>
                  <a:schemeClr val="accent1"/>
                </a:solidFill>
                <a:effectLst>
                  <a:outerShdw blurRad="38100" dist="38100" dir="2700000" algn="tl">
                    <a:srgbClr val="000000"/>
                  </a:outerShdw>
                </a:effectLst>
                <a:latin typeface="Arial" charset="0"/>
              </a:rPr>
              <a:t>PO</a:t>
            </a:r>
            <a:r>
              <a:rPr kumimoji="0" lang="en-US" altLang="en-US" baseline="-25000">
                <a:solidFill>
                  <a:schemeClr val="accent1"/>
                </a:solidFill>
                <a:effectLst>
                  <a:outerShdw blurRad="38100" dist="38100" dir="2700000" algn="tl">
                    <a:srgbClr val="000000"/>
                  </a:outerShdw>
                </a:effectLst>
                <a:latin typeface="Arial" charset="0"/>
              </a:rPr>
              <a:t>4</a:t>
            </a:r>
            <a:r>
              <a:rPr kumimoji="0" lang="en-US" altLang="en-US" baseline="30000">
                <a:solidFill>
                  <a:schemeClr val="accent1"/>
                </a:solidFill>
                <a:effectLst>
                  <a:outerShdw blurRad="38100" dist="38100" dir="2700000" algn="tl">
                    <a:srgbClr val="000000"/>
                  </a:outerShdw>
                </a:effectLst>
                <a:latin typeface="Arial" charset="0"/>
              </a:rPr>
              <a:t>3-</a:t>
            </a:r>
          </a:p>
          <a:p>
            <a:pPr algn="l">
              <a:defRPr/>
            </a:pPr>
            <a:r>
              <a:rPr kumimoji="0" lang="en-US" altLang="en-US">
                <a:solidFill>
                  <a:schemeClr val="accent1"/>
                </a:solidFill>
                <a:effectLst>
                  <a:outerShdw blurRad="38100" dist="38100" dir="2700000" algn="tl">
                    <a:srgbClr val="000000"/>
                  </a:outerShdw>
                </a:effectLst>
                <a:latin typeface="Arial" charset="0"/>
              </a:rPr>
              <a:t>phosphate ion</a:t>
            </a:r>
            <a:endParaRPr kumimoji="0" lang="en-US">
              <a:solidFill>
                <a:schemeClr val="accent1"/>
              </a:solidFill>
              <a:effectLst>
                <a:outerShdw blurRad="38100" dist="38100" dir="2700000" algn="tl">
                  <a:srgbClr val="000000"/>
                </a:outerShdw>
              </a:effectLst>
              <a:latin typeface="Arial" charset="0"/>
            </a:endParaRPr>
          </a:p>
        </p:txBody>
      </p:sp>
      <p:sp>
        <p:nvSpPr>
          <p:cNvPr id="57350" name="Text Box 6"/>
          <p:cNvSpPr txBox="1">
            <a:spLocks noChangeArrowheads="1"/>
          </p:cNvSpPr>
          <p:nvPr/>
        </p:nvSpPr>
        <p:spPr bwMode="auto">
          <a:xfrm>
            <a:off x="914400" y="6035675"/>
            <a:ext cx="16764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defRPr/>
            </a:pPr>
            <a:r>
              <a:rPr kumimoji="0" lang="en-US" altLang="en-US">
                <a:solidFill>
                  <a:schemeClr val="accent1"/>
                </a:solidFill>
                <a:effectLst>
                  <a:outerShdw blurRad="38100" dist="38100" dir="2700000" algn="tl">
                    <a:srgbClr val="000000"/>
                  </a:outerShdw>
                </a:effectLst>
                <a:latin typeface="Arial" charset="0"/>
              </a:rPr>
              <a:t>C</a:t>
            </a:r>
            <a:r>
              <a:rPr kumimoji="0" lang="en-US" altLang="en-US" baseline="-25000">
                <a:solidFill>
                  <a:schemeClr val="accent1"/>
                </a:solidFill>
                <a:effectLst>
                  <a:outerShdw blurRad="38100" dist="38100" dir="2700000" algn="tl">
                    <a:srgbClr val="000000"/>
                  </a:outerShdw>
                </a:effectLst>
                <a:latin typeface="Arial" charset="0"/>
              </a:rPr>
              <a:t>2</a:t>
            </a:r>
            <a:r>
              <a:rPr kumimoji="0" lang="en-US" altLang="en-US">
                <a:solidFill>
                  <a:schemeClr val="accent1"/>
                </a:solidFill>
                <a:effectLst>
                  <a:outerShdw blurRad="38100" dist="38100" dir="2700000" algn="tl">
                    <a:srgbClr val="000000"/>
                  </a:outerShdw>
                </a:effectLst>
                <a:latin typeface="Arial" charset="0"/>
              </a:rPr>
              <a:t>H</a:t>
            </a:r>
            <a:r>
              <a:rPr kumimoji="0" lang="en-US" altLang="en-US" baseline="-25000">
                <a:solidFill>
                  <a:schemeClr val="accent1"/>
                </a:solidFill>
                <a:effectLst>
                  <a:outerShdw blurRad="38100" dist="38100" dir="2700000" algn="tl">
                    <a:srgbClr val="000000"/>
                  </a:outerShdw>
                </a:effectLst>
                <a:latin typeface="Arial" charset="0"/>
              </a:rPr>
              <a:t>3</a:t>
            </a:r>
            <a:r>
              <a:rPr kumimoji="0" lang="en-US" altLang="en-US">
                <a:solidFill>
                  <a:schemeClr val="accent1"/>
                </a:solidFill>
                <a:effectLst>
                  <a:outerShdw blurRad="38100" dist="38100" dir="2700000" algn="tl">
                    <a:srgbClr val="000000"/>
                  </a:outerShdw>
                </a:effectLst>
                <a:latin typeface="Arial" charset="0"/>
              </a:rPr>
              <a:t>O</a:t>
            </a:r>
            <a:r>
              <a:rPr kumimoji="0" lang="en-US" altLang="en-US" baseline="-25000">
                <a:solidFill>
                  <a:schemeClr val="accent1"/>
                </a:solidFill>
                <a:effectLst>
                  <a:outerShdw blurRad="38100" dist="38100" dir="2700000" algn="tl">
                    <a:srgbClr val="000000"/>
                  </a:outerShdw>
                </a:effectLst>
                <a:latin typeface="Arial" charset="0"/>
              </a:rPr>
              <a:t>2</a:t>
            </a:r>
            <a:r>
              <a:rPr kumimoji="0" lang="en-US" altLang="en-US" baseline="30000">
                <a:solidFill>
                  <a:schemeClr val="accent1"/>
                </a:solidFill>
                <a:effectLst>
                  <a:outerShdw blurRad="38100" dist="38100" dir="2700000" algn="tl">
                    <a:srgbClr val="000000"/>
                  </a:outerShdw>
                </a:effectLst>
                <a:latin typeface="Arial" charset="0"/>
              </a:rPr>
              <a:t>-</a:t>
            </a:r>
          </a:p>
          <a:p>
            <a:pPr algn="l">
              <a:defRPr/>
            </a:pPr>
            <a:r>
              <a:rPr kumimoji="0" lang="en-US" altLang="en-US">
                <a:solidFill>
                  <a:schemeClr val="accent1"/>
                </a:solidFill>
                <a:effectLst>
                  <a:outerShdw blurRad="38100" dist="38100" dir="2700000" algn="tl">
                    <a:srgbClr val="000000"/>
                  </a:outerShdw>
                </a:effectLst>
                <a:latin typeface="Arial" charset="0"/>
              </a:rPr>
              <a:t>acetate ion</a:t>
            </a:r>
            <a:endParaRPr kumimoji="0" lang="en-US">
              <a:solidFill>
                <a:schemeClr val="accent1"/>
              </a:solidFill>
              <a:effectLst>
                <a:outerShdw blurRad="38100" dist="38100" dir="2700000" algn="tl">
                  <a:srgbClr val="000000"/>
                </a:outerShdw>
              </a:effectLst>
              <a:latin typeface="Arial" charset="0"/>
            </a:endParaRPr>
          </a:p>
        </p:txBody>
      </p:sp>
      <p:pic>
        <p:nvPicPr>
          <p:cNvPr id="58375" name="Picture 7" descr="vineg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2895600"/>
            <a:ext cx="1320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6" name="Text Box 8"/>
          <p:cNvSpPr txBox="1">
            <a:spLocks noChangeArrowheads="1"/>
          </p:cNvSpPr>
          <p:nvPr/>
        </p:nvSpPr>
        <p:spPr bwMode="auto">
          <a:xfrm>
            <a:off x="6248400" y="3429000"/>
            <a:ext cx="19812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latin typeface="Arial" charset="0"/>
              </a:rPr>
              <a:t>HC</a:t>
            </a:r>
            <a:r>
              <a:rPr kumimoji="0" lang="en-US" baseline="-25000">
                <a:latin typeface="Arial" charset="0"/>
              </a:rPr>
              <a:t>2</a:t>
            </a:r>
            <a:r>
              <a:rPr kumimoji="0" lang="en-US">
                <a:latin typeface="Arial" charset="0"/>
              </a:rPr>
              <a:t>H</a:t>
            </a:r>
            <a:r>
              <a:rPr kumimoji="0" lang="en-US" baseline="-25000">
                <a:latin typeface="Arial" charset="0"/>
              </a:rPr>
              <a:t>3</a:t>
            </a:r>
            <a:r>
              <a:rPr kumimoji="0" lang="en-US">
                <a:latin typeface="Arial" charset="0"/>
              </a:rPr>
              <a:t>O</a:t>
            </a:r>
            <a:r>
              <a:rPr kumimoji="0" lang="en-US" baseline="-25000">
                <a:latin typeface="Arial" charset="0"/>
              </a:rPr>
              <a:t>2</a:t>
            </a:r>
          </a:p>
          <a:p>
            <a:pPr algn="l" eaLnBrk="1" hangingPunct="1">
              <a:spcBef>
                <a:spcPct val="50000"/>
              </a:spcBef>
            </a:pPr>
            <a:r>
              <a:rPr kumimoji="0" lang="en-US">
                <a:latin typeface="Arial" charset="0"/>
              </a:rPr>
              <a:t>Acetic Acid</a:t>
            </a:r>
          </a:p>
        </p:txBody>
      </p:sp>
      <p:pic>
        <p:nvPicPr>
          <p:cNvPr id="101380" name="Picture 4" descr="attraction carto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0"/>
            <a:ext cx="84582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101380">
                                            <p:bg/>
                                          </p:spTgt>
                                        </p:tgtEl>
                                        <p:attrNameLst>
                                          <p:attrName>style.visibility</p:attrName>
                                        </p:attrNameLst>
                                      </p:cBhvr>
                                      <p:to>
                                        <p:strVal val="visible"/>
                                      </p:to>
                                    </p:set>
                                    <p:anim calcmode="lin" valueType="num">
                                      <p:cBhvr>
                                        <p:cTn id="7" dur="1000" fill="hold"/>
                                        <p:tgtEl>
                                          <p:spTgt spid="101380">
                                            <p:bg/>
                                          </p:spTgt>
                                        </p:tgtEl>
                                        <p:attrNameLst>
                                          <p:attrName>ppt_w</p:attrName>
                                        </p:attrNameLst>
                                      </p:cBhvr>
                                      <p:tavLst>
                                        <p:tav tm="0">
                                          <p:val>
                                            <p:strVal val="#ppt_w+.3"/>
                                          </p:val>
                                        </p:tav>
                                        <p:tav tm="100000">
                                          <p:val>
                                            <p:strVal val="#ppt_w"/>
                                          </p:val>
                                        </p:tav>
                                      </p:tavLst>
                                    </p:anim>
                                    <p:anim calcmode="lin" valueType="num">
                                      <p:cBhvr>
                                        <p:cTn id="8" dur="1000" fill="hold"/>
                                        <p:tgtEl>
                                          <p:spTgt spid="101380">
                                            <p:bg/>
                                          </p:spTgt>
                                        </p:tgtEl>
                                        <p:attrNameLst>
                                          <p:attrName>ppt_h</p:attrName>
                                        </p:attrNameLst>
                                      </p:cBhvr>
                                      <p:tavLst>
                                        <p:tav tm="0">
                                          <p:val>
                                            <p:strVal val="#ppt_h"/>
                                          </p:val>
                                        </p:tav>
                                        <p:tav tm="100000">
                                          <p:val>
                                            <p:strVal val="#ppt_h"/>
                                          </p:val>
                                        </p:tav>
                                      </p:tavLst>
                                    </p:anim>
                                    <p:animEffect transition="in" filter="fade">
                                      <p:cBhvr>
                                        <p:cTn id="9" dur="1000"/>
                                        <p:tgtEl>
                                          <p:spTgt spid="10138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0" grpId="0" build="p"/>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0" y="0"/>
            <a:ext cx="9144000" cy="685800"/>
          </a:xfrm>
        </p:spPr>
        <p:txBody>
          <a:bodyPr/>
          <a:lstStyle/>
          <a:p>
            <a:pPr eaLnBrk="1" hangingPunct="1"/>
            <a:r>
              <a:rPr lang="en-US" sz="4000" smtClean="0">
                <a:solidFill>
                  <a:schemeClr val="bg2"/>
                </a:solidFill>
              </a:rPr>
              <a:t>Review: Binary Ionic Compounds</a:t>
            </a:r>
          </a:p>
        </p:txBody>
      </p:sp>
      <p:sp>
        <p:nvSpPr>
          <p:cNvPr id="58371" name="Rectangle 3"/>
          <p:cNvSpPr>
            <a:spLocks noGrp="1" noChangeArrowheads="1"/>
          </p:cNvSpPr>
          <p:nvPr>
            <p:ph type="body" idx="1"/>
          </p:nvPr>
        </p:nvSpPr>
        <p:spPr>
          <a:xfrm>
            <a:off x="0" y="838200"/>
            <a:ext cx="9144000" cy="6019800"/>
          </a:xfrm>
        </p:spPr>
        <p:txBody>
          <a:bodyPr/>
          <a:lstStyle/>
          <a:p>
            <a:pPr algn="ctr" eaLnBrk="1" hangingPunct="1">
              <a:spcBef>
                <a:spcPct val="10000"/>
              </a:spcBef>
              <a:buFontTx/>
              <a:buNone/>
            </a:pPr>
            <a:r>
              <a:rPr lang="en-US" u="sng" smtClean="0">
                <a:solidFill>
                  <a:srgbClr val="000066"/>
                </a:solidFill>
              </a:rPr>
              <a:t>Rules for naming</a:t>
            </a:r>
          </a:p>
          <a:p>
            <a:pPr eaLnBrk="1" hangingPunct="1">
              <a:spcBef>
                <a:spcPct val="10000"/>
              </a:spcBef>
            </a:pPr>
            <a:r>
              <a:rPr lang="en-US" smtClean="0">
                <a:solidFill>
                  <a:srgbClr val="000066"/>
                </a:solidFill>
              </a:rPr>
              <a:t>Names end in “</a:t>
            </a:r>
            <a:r>
              <a:rPr lang="en-US" i="1" smtClean="0">
                <a:solidFill>
                  <a:schemeClr val="bg2"/>
                </a:solidFill>
              </a:rPr>
              <a:t>–ide”</a:t>
            </a:r>
            <a:r>
              <a:rPr lang="en-US" smtClean="0">
                <a:solidFill>
                  <a:srgbClr val="000066"/>
                </a:solidFill>
              </a:rPr>
              <a:t>. Example: sodium chloride</a:t>
            </a:r>
          </a:p>
          <a:p>
            <a:pPr eaLnBrk="1" hangingPunct="1">
              <a:spcBef>
                <a:spcPct val="10000"/>
              </a:spcBef>
            </a:pPr>
            <a:r>
              <a:rPr lang="en-US" smtClean="0">
                <a:solidFill>
                  <a:srgbClr val="000066"/>
                </a:solidFill>
              </a:rPr>
              <a:t>Metal (+ ion) comes 1st (</a:t>
            </a:r>
            <a:r>
              <a:rPr lang="en-US" i="1" smtClean="0">
                <a:solidFill>
                  <a:srgbClr val="000066"/>
                </a:solidFill>
              </a:rPr>
              <a:t>not chorine sodide</a:t>
            </a:r>
            <a:r>
              <a:rPr lang="en-US" smtClean="0">
                <a:solidFill>
                  <a:srgbClr val="000066"/>
                </a:solidFill>
              </a:rPr>
              <a:t>)</a:t>
            </a:r>
          </a:p>
          <a:p>
            <a:pPr eaLnBrk="1" hangingPunct="1">
              <a:spcBef>
                <a:spcPct val="10000"/>
              </a:spcBef>
            </a:pPr>
            <a:r>
              <a:rPr lang="en-US" smtClean="0">
                <a:solidFill>
                  <a:srgbClr val="000066"/>
                </a:solidFill>
              </a:rPr>
              <a:t>Use the group valence for nonmetals</a:t>
            </a:r>
          </a:p>
          <a:p>
            <a:pPr eaLnBrk="1" hangingPunct="1">
              <a:spcBef>
                <a:spcPct val="10000"/>
              </a:spcBef>
            </a:pPr>
            <a:r>
              <a:rPr lang="en-US" smtClean="0">
                <a:solidFill>
                  <a:srgbClr val="000066"/>
                </a:solidFill>
              </a:rPr>
              <a:t>Do not capitalized unless starting a sentence</a:t>
            </a:r>
          </a:p>
          <a:p>
            <a:pPr eaLnBrk="1" hangingPunct="1">
              <a:spcBef>
                <a:spcPct val="10000"/>
              </a:spcBef>
              <a:buFontTx/>
              <a:buNone/>
            </a:pPr>
            <a:endParaRPr lang="en-US" sz="1600" smtClean="0">
              <a:solidFill>
                <a:srgbClr val="000066"/>
              </a:solidFill>
            </a:endParaRPr>
          </a:p>
          <a:p>
            <a:pPr eaLnBrk="1" hangingPunct="1">
              <a:spcBef>
                <a:spcPct val="10000"/>
              </a:spcBef>
              <a:buFontTx/>
              <a:buNone/>
            </a:pPr>
            <a:r>
              <a:rPr lang="en-US" smtClean="0">
                <a:solidFill>
                  <a:srgbClr val="000066"/>
                </a:solidFill>
              </a:rPr>
              <a:t>Give formulae &amp; name: Ca + I, O + Mg, Na + S</a:t>
            </a:r>
            <a:endParaRPr lang="en-US" u="sng" smtClean="0">
              <a:solidFill>
                <a:srgbClr val="000066"/>
              </a:solidFill>
            </a:endParaRPr>
          </a:p>
          <a:p>
            <a:pPr eaLnBrk="1" hangingPunct="1">
              <a:spcBef>
                <a:spcPct val="10000"/>
              </a:spcBef>
              <a:buFontTx/>
              <a:buNone/>
            </a:pPr>
            <a:r>
              <a:rPr lang="en-US" smtClean="0">
                <a:solidFill>
                  <a:srgbClr val="000066"/>
                </a:solidFill>
              </a:rPr>
              <a:t>	= Ca</a:t>
            </a:r>
            <a:r>
              <a:rPr lang="en-US" baseline="30000" smtClean="0">
                <a:solidFill>
                  <a:srgbClr val="000066"/>
                </a:solidFill>
              </a:rPr>
              <a:t>2+ </a:t>
            </a:r>
            <a:r>
              <a:rPr lang="en-US" smtClean="0">
                <a:solidFill>
                  <a:srgbClr val="000066"/>
                </a:solidFill>
              </a:rPr>
              <a:t>/ I</a:t>
            </a:r>
            <a:r>
              <a:rPr lang="en-US" baseline="30000" smtClean="0">
                <a:solidFill>
                  <a:srgbClr val="000066"/>
                </a:solidFill>
              </a:rPr>
              <a:t>1-</a:t>
            </a:r>
            <a:r>
              <a:rPr lang="en-US" smtClean="0">
                <a:solidFill>
                  <a:srgbClr val="000066"/>
                </a:solidFill>
              </a:rPr>
              <a:t> = CaI</a:t>
            </a:r>
            <a:r>
              <a:rPr lang="en-US" baseline="-25000" smtClean="0">
                <a:solidFill>
                  <a:srgbClr val="000066"/>
                </a:solidFill>
              </a:rPr>
              <a:t>2</a:t>
            </a:r>
            <a:r>
              <a:rPr lang="en-US" smtClean="0">
                <a:solidFill>
                  <a:srgbClr val="000066"/>
                </a:solidFill>
              </a:rPr>
              <a:t> = calcium iodide</a:t>
            </a:r>
          </a:p>
          <a:p>
            <a:pPr eaLnBrk="1" hangingPunct="1">
              <a:spcBef>
                <a:spcPct val="10000"/>
              </a:spcBef>
              <a:buFontTx/>
              <a:buNone/>
            </a:pPr>
            <a:r>
              <a:rPr lang="en-US" smtClean="0">
                <a:solidFill>
                  <a:srgbClr val="000066"/>
                </a:solidFill>
              </a:rPr>
              <a:t>	= Mg</a:t>
            </a:r>
            <a:r>
              <a:rPr lang="en-US" baseline="30000" smtClean="0">
                <a:solidFill>
                  <a:srgbClr val="000066"/>
                </a:solidFill>
              </a:rPr>
              <a:t>2+ </a:t>
            </a:r>
            <a:r>
              <a:rPr lang="en-US" smtClean="0">
                <a:solidFill>
                  <a:srgbClr val="000066"/>
                </a:solidFill>
              </a:rPr>
              <a:t>/ O</a:t>
            </a:r>
            <a:r>
              <a:rPr lang="en-US" baseline="30000" smtClean="0">
                <a:solidFill>
                  <a:srgbClr val="000066"/>
                </a:solidFill>
              </a:rPr>
              <a:t>2-</a:t>
            </a:r>
            <a:r>
              <a:rPr lang="en-US" smtClean="0">
                <a:solidFill>
                  <a:srgbClr val="000066"/>
                </a:solidFill>
              </a:rPr>
              <a:t> = MgO = magnesium oxide</a:t>
            </a:r>
          </a:p>
          <a:p>
            <a:pPr eaLnBrk="1" hangingPunct="1">
              <a:spcBef>
                <a:spcPct val="10000"/>
              </a:spcBef>
              <a:buFontTx/>
              <a:buNone/>
            </a:pPr>
            <a:r>
              <a:rPr lang="en-US" smtClean="0">
                <a:solidFill>
                  <a:srgbClr val="000066"/>
                </a:solidFill>
              </a:rPr>
              <a:t>	= Na</a:t>
            </a:r>
            <a:r>
              <a:rPr lang="en-US" baseline="30000" smtClean="0">
                <a:solidFill>
                  <a:srgbClr val="000066"/>
                </a:solidFill>
              </a:rPr>
              <a:t>1+ </a:t>
            </a:r>
            <a:r>
              <a:rPr lang="en-US" smtClean="0">
                <a:solidFill>
                  <a:srgbClr val="000066"/>
                </a:solidFill>
              </a:rPr>
              <a:t>/ S</a:t>
            </a:r>
            <a:r>
              <a:rPr lang="en-US" baseline="30000" smtClean="0">
                <a:solidFill>
                  <a:srgbClr val="000066"/>
                </a:solidFill>
              </a:rPr>
              <a:t>2-</a:t>
            </a:r>
            <a:r>
              <a:rPr lang="en-US" smtClean="0">
                <a:solidFill>
                  <a:srgbClr val="000066"/>
                </a:solidFill>
              </a:rPr>
              <a:t> = Na</a:t>
            </a:r>
            <a:r>
              <a:rPr lang="en-US" baseline="-25000" smtClean="0">
                <a:solidFill>
                  <a:srgbClr val="000066"/>
                </a:solidFill>
              </a:rPr>
              <a:t>2</a:t>
            </a:r>
            <a:r>
              <a:rPr lang="en-US" smtClean="0">
                <a:solidFill>
                  <a:srgbClr val="000066"/>
                </a:solidFill>
              </a:rPr>
              <a:t>S = sodium sulfide</a:t>
            </a:r>
          </a:p>
        </p:txBody>
      </p:sp>
      <p:pic>
        <p:nvPicPr>
          <p:cNvPr id="58372" name="Picture 4" descr="balanc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5410200"/>
            <a:ext cx="1909763"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animEffect transition="in" filter="wipe(left)">
                                      <p:cBhvr>
                                        <p:cTn id="7" dur="500"/>
                                        <p:tgtEl>
                                          <p:spTgt spid="58371">
                                            <p:txEl>
                                              <p:pRg st="0" end="0"/>
                                            </p:txEl>
                                          </p:spTgt>
                                        </p:tgtEl>
                                      </p:cBhvr>
                                    </p:animEffect>
                                  </p:childTnLst>
                                  <p:subTnLst>
                                    <p:animClr clrSpc="rgb" dir="cw">
                                      <p:cBhvr override="childStyle">
                                        <p:cTn dur="1" fill="hold" display="0" masterRel="nextClick" afterEffect="1"/>
                                        <p:tgtEl>
                                          <p:spTgt spid="58371">
                                            <p:txEl>
                                              <p:pRg st="0" end="0"/>
                                            </p:txEl>
                                          </p:spTgt>
                                        </p:tgtEl>
                                        <p:attrNameLst>
                                          <p:attrName>ppt_c</p:attrName>
                                        </p:attrNameLst>
                                      </p:cBhvr>
                                      <p:to>
                                        <a:srgbClr val="1C1C1C"/>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8371">
                                            <p:txEl>
                                              <p:pRg st="1" end="1"/>
                                            </p:txEl>
                                          </p:spTgt>
                                        </p:tgtEl>
                                        <p:attrNameLst>
                                          <p:attrName>style.visibility</p:attrName>
                                        </p:attrNameLst>
                                      </p:cBhvr>
                                      <p:to>
                                        <p:strVal val="visible"/>
                                      </p:to>
                                    </p:set>
                                    <p:animEffect transition="in" filter="wipe(left)">
                                      <p:cBhvr>
                                        <p:cTn id="12" dur="500"/>
                                        <p:tgtEl>
                                          <p:spTgt spid="58371">
                                            <p:txEl>
                                              <p:pRg st="1" end="1"/>
                                            </p:txEl>
                                          </p:spTgt>
                                        </p:tgtEl>
                                      </p:cBhvr>
                                    </p:animEffect>
                                  </p:childTnLst>
                                  <p:subTnLst>
                                    <p:animClr clrSpc="rgb" dir="cw">
                                      <p:cBhvr override="childStyle">
                                        <p:cTn dur="1" fill="hold" display="0" masterRel="nextClick" afterEffect="1"/>
                                        <p:tgtEl>
                                          <p:spTgt spid="58371">
                                            <p:txEl>
                                              <p:pRg st="1" end="1"/>
                                            </p:txEl>
                                          </p:spTgt>
                                        </p:tgtEl>
                                        <p:attrNameLst>
                                          <p:attrName>ppt_c</p:attrName>
                                        </p:attrNameLst>
                                      </p:cBhvr>
                                      <p:to>
                                        <a:srgbClr val="1C1C1C"/>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8371">
                                            <p:txEl>
                                              <p:pRg st="2" end="2"/>
                                            </p:txEl>
                                          </p:spTgt>
                                        </p:tgtEl>
                                        <p:attrNameLst>
                                          <p:attrName>style.visibility</p:attrName>
                                        </p:attrNameLst>
                                      </p:cBhvr>
                                      <p:to>
                                        <p:strVal val="visible"/>
                                      </p:to>
                                    </p:set>
                                    <p:animEffect transition="in" filter="wipe(left)">
                                      <p:cBhvr>
                                        <p:cTn id="17" dur="500"/>
                                        <p:tgtEl>
                                          <p:spTgt spid="58371">
                                            <p:txEl>
                                              <p:pRg st="2" end="2"/>
                                            </p:txEl>
                                          </p:spTgt>
                                        </p:tgtEl>
                                      </p:cBhvr>
                                    </p:animEffect>
                                  </p:childTnLst>
                                  <p:subTnLst>
                                    <p:animClr clrSpc="rgb" dir="cw">
                                      <p:cBhvr override="childStyle">
                                        <p:cTn dur="1" fill="hold" display="0" masterRel="nextClick" afterEffect="1"/>
                                        <p:tgtEl>
                                          <p:spTgt spid="58371">
                                            <p:txEl>
                                              <p:pRg st="2" end="2"/>
                                            </p:txEl>
                                          </p:spTgt>
                                        </p:tgtEl>
                                        <p:attrNameLst>
                                          <p:attrName>ppt_c</p:attrName>
                                        </p:attrNameLst>
                                      </p:cBhvr>
                                      <p:to>
                                        <a:srgbClr val="1C1C1C"/>
                                      </p:to>
                                    </p:animClr>
                                  </p:sub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8371">
                                            <p:txEl>
                                              <p:pRg st="3" end="3"/>
                                            </p:txEl>
                                          </p:spTgt>
                                        </p:tgtEl>
                                        <p:attrNameLst>
                                          <p:attrName>style.visibility</p:attrName>
                                        </p:attrNameLst>
                                      </p:cBhvr>
                                      <p:to>
                                        <p:strVal val="visible"/>
                                      </p:to>
                                    </p:set>
                                    <p:animEffect transition="in" filter="wipe(left)">
                                      <p:cBhvr>
                                        <p:cTn id="22" dur="500"/>
                                        <p:tgtEl>
                                          <p:spTgt spid="58371">
                                            <p:txEl>
                                              <p:pRg st="3" end="3"/>
                                            </p:txEl>
                                          </p:spTgt>
                                        </p:tgtEl>
                                      </p:cBhvr>
                                    </p:animEffect>
                                  </p:childTnLst>
                                  <p:subTnLst>
                                    <p:animClr clrSpc="rgb" dir="cw">
                                      <p:cBhvr override="childStyle">
                                        <p:cTn dur="1" fill="hold" display="0" masterRel="nextClick" afterEffect="1"/>
                                        <p:tgtEl>
                                          <p:spTgt spid="58371">
                                            <p:txEl>
                                              <p:pRg st="3" end="3"/>
                                            </p:txEl>
                                          </p:spTgt>
                                        </p:tgtEl>
                                        <p:attrNameLst>
                                          <p:attrName>ppt_c</p:attrName>
                                        </p:attrNameLst>
                                      </p:cBhvr>
                                      <p:to>
                                        <a:srgbClr val="1C1C1C"/>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8371">
                                            <p:txEl>
                                              <p:pRg st="4" end="4"/>
                                            </p:txEl>
                                          </p:spTgt>
                                        </p:tgtEl>
                                        <p:attrNameLst>
                                          <p:attrName>style.visibility</p:attrName>
                                        </p:attrNameLst>
                                      </p:cBhvr>
                                      <p:to>
                                        <p:strVal val="visible"/>
                                      </p:to>
                                    </p:set>
                                    <p:animEffect transition="in" filter="wipe(left)">
                                      <p:cBhvr>
                                        <p:cTn id="27" dur="500"/>
                                        <p:tgtEl>
                                          <p:spTgt spid="58371">
                                            <p:txEl>
                                              <p:pRg st="4" end="4"/>
                                            </p:txEl>
                                          </p:spTgt>
                                        </p:tgtEl>
                                      </p:cBhvr>
                                    </p:animEffect>
                                  </p:childTnLst>
                                  <p:subTnLst>
                                    <p:animClr clrSpc="rgb" dir="cw">
                                      <p:cBhvr override="childStyle">
                                        <p:cTn dur="1" fill="hold" display="0" masterRel="nextClick" afterEffect="1"/>
                                        <p:tgtEl>
                                          <p:spTgt spid="58371">
                                            <p:txEl>
                                              <p:pRg st="4" end="4"/>
                                            </p:txEl>
                                          </p:spTgt>
                                        </p:tgtEl>
                                        <p:attrNameLst>
                                          <p:attrName>ppt_c</p:attrName>
                                        </p:attrNameLst>
                                      </p:cBhvr>
                                      <p:to>
                                        <a:srgbClr val="1C1C1C"/>
                                      </p:to>
                                    </p:animClr>
                                  </p:sub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8371">
                                            <p:txEl>
                                              <p:pRg st="6" end="6"/>
                                            </p:txEl>
                                          </p:spTgt>
                                        </p:tgtEl>
                                        <p:attrNameLst>
                                          <p:attrName>style.visibility</p:attrName>
                                        </p:attrNameLst>
                                      </p:cBhvr>
                                      <p:to>
                                        <p:strVal val="visible"/>
                                      </p:to>
                                    </p:set>
                                    <p:animEffect transition="in" filter="wipe(left)">
                                      <p:cBhvr>
                                        <p:cTn id="32" dur="500"/>
                                        <p:tgtEl>
                                          <p:spTgt spid="58371">
                                            <p:txEl>
                                              <p:pRg st="6" end="6"/>
                                            </p:txEl>
                                          </p:spTgt>
                                        </p:tgtEl>
                                      </p:cBhvr>
                                    </p:animEffect>
                                  </p:childTnLst>
                                  <p:subTnLst>
                                    <p:animClr clrSpc="rgb" dir="cw">
                                      <p:cBhvr override="childStyle">
                                        <p:cTn dur="1" fill="hold" display="0" masterRel="nextClick" afterEffect="1"/>
                                        <p:tgtEl>
                                          <p:spTgt spid="58371">
                                            <p:txEl>
                                              <p:pRg st="6" end="6"/>
                                            </p:txEl>
                                          </p:spTgt>
                                        </p:tgtEl>
                                        <p:attrNameLst>
                                          <p:attrName>ppt_c</p:attrName>
                                        </p:attrNameLst>
                                      </p:cBhvr>
                                      <p:to>
                                        <a:srgbClr val="1C1C1C"/>
                                      </p:to>
                                    </p:animClr>
                                  </p:sub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58371">
                                            <p:txEl>
                                              <p:pRg st="7" end="7"/>
                                            </p:txEl>
                                          </p:spTgt>
                                        </p:tgtEl>
                                        <p:attrNameLst>
                                          <p:attrName>style.visibility</p:attrName>
                                        </p:attrNameLst>
                                      </p:cBhvr>
                                      <p:to>
                                        <p:strVal val="visible"/>
                                      </p:to>
                                    </p:set>
                                    <p:animEffect transition="in" filter="wipe(left)">
                                      <p:cBhvr>
                                        <p:cTn id="37" dur="500"/>
                                        <p:tgtEl>
                                          <p:spTgt spid="58371">
                                            <p:txEl>
                                              <p:pRg st="7" end="7"/>
                                            </p:txEl>
                                          </p:spTgt>
                                        </p:tgtEl>
                                      </p:cBhvr>
                                    </p:animEffect>
                                  </p:childTnLst>
                                  <p:subTnLst>
                                    <p:animClr clrSpc="rgb" dir="cw">
                                      <p:cBhvr override="childStyle">
                                        <p:cTn dur="1" fill="hold" display="0" masterRel="nextClick" afterEffect="1"/>
                                        <p:tgtEl>
                                          <p:spTgt spid="58371">
                                            <p:txEl>
                                              <p:pRg st="7" end="7"/>
                                            </p:txEl>
                                          </p:spTgt>
                                        </p:tgtEl>
                                        <p:attrNameLst>
                                          <p:attrName>ppt_c</p:attrName>
                                        </p:attrNameLst>
                                      </p:cBhvr>
                                      <p:to>
                                        <a:srgbClr val="1C1C1C"/>
                                      </p:to>
                                    </p:animClr>
                                  </p:sub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58371">
                                            <p:txEl>
                                              <p:pRg st="8" end="8"/>
                                            </p:txEl>
                                          </p:spTgt>
                                        </p:tgtEl>
                                        <p:attrNameLst>
                                          <p:attrName>style.visibility</p:attrName>
                                        </p:attrNameLst>
                                      </p:cBhvr>
                                      <p:to>
                                        <p:strVal val="visible"/>
                                      </p:to>
                                    </p:set>
                                    <p:animEffect transition="in" filter="wipe(left)">
                                      <p:cBhvr>
                                        <p:cTn id="42" dur="500"/>
                                        <p:tgtEl>
                                          <p:spTgt spid="58371">
                                            <p:txEl>
                                              <p:pRg st="8" end="8"/>
                                            </p:txEl>
                                          </p:spTgt>
                                        </p:tgtEl>
                                      </p:cBhvr>
                                    </p:animEffect>
                                  </p:childTnLst>
                                  <p:subTnLst>
                                    <p:animClr clrSpc="rgb" dir="cw">
                                      <p:cBhvr override="childStyle">
                                        <p:cTn dur="1" fill="hold" display="0" masterRel="nextClick" afterEffect="1"/>
                                        <p:tgtEl>
                                          <p:spTgt spid="58371">
                                            <p:txEl>
                                              <p:pRg st="8" end="8"/>
                                            </p:txEl>
                                          </p:spTgt>
                                        </p:tgtEl>
                                        <p:attrNameLst>
                                          <p:attrName>ppt_c</p:attrName>
                                        </p:attrNameLst>
                                      </p:cBhvr>
                                      <p:to>
                                        <a:srgbClr val="1C1C1C"/>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58371">
                                            <p:txEl>
                                              <p:pRg st="9" end="9"/>
                                            </p:txEl>
                                          </p:spTgt>
                                        </p:tgtEl>
                                        <p:attrNameLst>
                                          <p:attrName>style.visibility</p:attrName>
                                        </p:attrNameLst>
                                      </p:cBhvr>
                                      <p:to>
                                        <p:strVal val="visible"/>
                                      </p:to>
                                    </p:set>
                                    <p:animEffect transition="in" filter="wipe(left)">
                                      <p:cBhvr>
                                        <p:cTn id="47" dur="500"/>
                                        <p:tgtEl>
                                          <p:spTgt spid="58371">
                                            <p:txEl>
                                              <p:pRg st="9" end="9"/>
                                            </p:txEl>
                                          </p:spTgt>
                                        </p:tgtEl>
                                      </p:cBhvr>
                                    </p:animEffect>
                                  </p:childTnLst>
                                  <p:subTnLst>
                                    <p:animClr clrSpc="rgb" dir="cw">
                                      <p:cBhvr override="childStyle">
                                        <p:cTn dur="1" fill="hold" display="0" masterRel="nextClick" afterEffect="1"/>
                                        <p:tgtEl>
                                          <p:spTgt spid="58371">
                                            <p:txEl>
                                              <p:pRg st="9" end="9"/>
                                            </p:txEl>
                                          </p:spTgt>
                                        </p:tgtEl>
                                        <p:attrNameLst>
                                          <p:attrName>ppt_c</p:attrName>
                                        </p:attrNameLst>
                                      </p:cBhvr>
                                      <p:to>
                                        <a:srgbClr val="1C1C1C"/>
                                      </p:to>
                                    </p:animClr>
                                  </p:subTnLst>
                                </p:cTn>
                              </p:par>
                            </p:childTnLst>
                          </p:cTn>
                        </p:par>
                      </p:childTnLst>
                    </p:cTn>
                  </p:par>
                  <p:par>
                    <p:cTn id="48" fill="hold" nodeType="clickPar">
                      <p:stCondLst>
                        <p:cond delay="indefinite"/>
                      </p:stCondLst>
                      <p:childTnLst>
                        <p:par>
                          <p:cTn id="49" fill="hold" nodeType="withGroup">
                            <p:stCondLst>
                              <p:cond delay="0"/>
                            </p:stCondLst>
                            <p:childTnLst>
                              <p:par>
                                <p:cTn id="50" presetID="2" presetClass="entr" presetSubtype="4" fill="hold" nodeType="clickEffect">
                                  <p:stCondLst>
                                    <p:cond delay="0"/>
                                  </p:stCondLst>
                                  <p:childTnLst>
                                    <p:set>
                                      <p:cBhvr>
                                        <p:cTn id="51" dur="1" fill="hold">
                                          <p:stCondLst>
                                            <p:cond delay="0"/>
                                          </p:stCondLst>
                                        </p:cTn>
                                        <p:tgtEl>
                                          <p:spTgt spid="58372"/>
                                        </p:tgtEl>
                                        <p:attrNameLst>
                                          <p:attrName>style.visibility</p:attrName>
                                        </p:attrNameLst>
                                      </p:cBhvr>
                                      <p:to>
                                        <p:strVal val="visible"/>
                                      </p:to>
                                    </p:set>
                                    <p:anim calcmode="lin" valueType="num">
                                      <p:cBhvr additive="base">
                                        <p:cTn id="52" dur="500" fill="hold"/>
                                        <p:tgtEl>
                                          <p:spTgt spid="58372"/>
                                        </p:tgtEl>
                                        <p:attrNameLst>
                                          <p:attrName>ppt_x</p:attrName>
                                        </p:attrNameLst>
                                      </p:cBhvr>
                                      <p:tavLst>
                                        <p:tav tm="0">
                                          <p:val>
                                            <p:strVal val="#ppt_x"/>
                                          </p:val>
                                        </p:tav>
                                        <p:tav tm="100000">
                                          <p:val>
                                            <p:strVal val="#ppt_x"/>
                                          </p:val>
                                        </p:tav>
                                      </p:tavLst>
                                    </p:anim>
                                    <p:anim calcmode="lin" valueType="num">
                                      <p:cBhvr additive="base">
                                        <p:cTn id="53" dur="500" fill="hold"/>
                                        <p:tgtEl>
                                          <p:spTgt spid="583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build="p"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pPr>
              <a:defRPr/>
            </a:pPr>
            <a:fld id="{445772C8-5460-4141-AD21-1A4C8736C62C}" type="slidenum">
              <a:rPr lang="en-US"/>
              <a:pPr>
                <a:defRPr/>
              </a:pPr>
              <a:t>58</a:t>
            </a:fld>
            <a:endParaRPr lang="en-US"/>
          </a:p>
        </p:txBody>
      </p:sp>
      <p:sp>
        <p:nvSpPr>
          <p:cNvPr id="60419" name="Rectangle 2"/>
          <p:cNvSpPr>
            <a:spLocks noGrp="1" noChangeArrowheads="1"/>
          </p:cNvSpPr>
          <p:nvPr>
            <p:ph type="title"/>
          </p:nvPr>
        </p:nvSpPr>
        <p:spPr>
          <a:xfrm>
            <a:off x="609600" y="152400"/>
            <a:ext cx="7772400" cy="9144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smtClean="0"/>
              <a:t>Binary Ionic Compounds</a:t>
            </a:r>
          </a:p>
        </p:txBody>
      </p:sp>
      <p:sp>
        <p:nvSpPr>
          <p:cNvPr id="59395" name="Rectangle 3"/>
          <p:cNvSpPr>
            <a:spLocks noGrp="1" noChangeArrowheads="1"/>
          </p:cNvSpPr>
          <p:nvPr>
            <p:ph type="body" idx="1"/>
          </p:nvPr>
        </p:nvSpPr>
        <p:spPr>
          <a:xfrm>
            <a:off x="228600" y="1219200"/>
            <a:ext cx="8534400" cy="45720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marL="533400" indent="-533400" eaLnBrk="1" hangingPunct="1"/>
            <a:r>
              <a:rPr lang="en-US" smtClean="0"/>
              <a:t>Contain Metal Cation + Nonmetal Anion</a:t>
            </a:r>
          </a:p>
          <a:p>
            <a:pPr marL="533400" indent="-533400" eaLnBrk="1" hangingPunct="1"/>
            <a:r>
              <a:rPr lang="en-US" smtClean="0"/>
              <a:t>Metal listed first in formula &amp; name</a:t>
            </a:r>
          </a:p>
          <a:p>
            <a:pPr marL="533400" indent="-533400" eaLnBrk="1" hangingPunct="1">
              <a:spcBef>
                <a:spcPct val="50000"/>
              </a:spcBef>
              <a:buFontTx/>
              <a:buAutoNum type="arabicPeriod"/>
            </a:pPr>
            <a:r>
              <a:rPr lang="en-US" smtClean="0"/>
              <a:t>name metal cation first, name nonmetal anion second</a:t>
            </a:r>
          </a:p>
          <a:p>
            <a:pPr marL="533400" indent="-533400" eaLnBrk="1" hangingPunct="1">
              <a:buFontTx/>
              <a:buAutoNum type="arabicPeriod"/>
            </a:pPr>
            <a:r>
              <a:rPr lang="en-US" smtClean="0"/>
              <a:t>cation name is the metal name</a:t>
            </a:r>
          </a:p>
          <a:p>
            <a:pPr marL="533400" indent="-533400" eaLnBrk="1" hangingPunct="1">
              <a:buFontTx/>
              <a:buAutoNum type="arabicPeriod"/>
            </a:pPr>
            <a:r>
              <a:rPr lang="en-US" smtClean="0"/>
              <a:t>nonmetal anion named by changing the ending on the nonmetal name to </a:t>
            </a:r>
            <a:r>
              <a:rPr lang="en-US" b="1" i="1" smtClean="0"/>
              <a:t>-</a:t>
            </a:r>
            <a:r>
              <a:rPr lang="en-US" b="1" i="1" smtClean="0">
                <a:solidFill>
                  <a:schemeClr val="tx2"/>
                </a:solidFill>
              </a:rPr>
              <a:t>ide</a:t>
            </a:r>
            <a:endParaRPr lang="en-US" smtClean="0">
              <a:solidFill>
                <a:schemeClr val="tx2"/>
              </a:solidFill>
            </a:endParaRPr>
          </a:p>
        </p:txBody>
      </p:sp>
      <p:pic>
        <p:nvPicPr>
          <p:cNvPr id="60421" name="Picture 4" descr="name binary ionic"/>
          <p:cNvPicPr>
            <a:picLocks noChangeAspect="1" noChangeArrowheads="1"/>
          </p:cNvPicPr>
          <p:nvPr/>
        </p:nvPicPr>
        <p:blipFill>
          <a:blip r:embed="rId3">
            <a:extLst>
              <a:ext uri="{28A0092B-C50C-407E-A947-70E740481C1C}">
                <a14:useLocalDpi xmlns:a14="http://schemas.microsoft.com/office/drawing/2010/main" val="0"/>
              </a:ext>
            </a:extLst>
          </a:blip>
          <a:srcRect b="13452"/>
          <a:stretch>
            <a:fillRect/>
          </a:stretch>
        </p:blipFill>
        <p:spPr bwMode="auto">
          <a:xfrm>
            <a:off x="2438400" y="5334000"/>
            <a:ext cx="4572000"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Rectangle 5"/>
          <p:cNvSpPr>
            <a:spLocks noChangeArrowheads="1"/>
          </p:cNvSpPr>
          <p:nvPr/>
        </p:nvSpPr>
        <p:spPr bwMode="auto">
          <a:xfrm>
            <a:off x="8153400" y="6324600"/>
            <a:ext cx="228600" cy="152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CA"/>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animEffect transition="in" filter="wipe(left)">
                                      <p:cBhvr>
                                        <p:cTn id="7" dur="500"/>
                                        <p:tgtEl>
                                          <p:spTgt spid="593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9395">
                                            <p:txEl>
                                              <p:pRg st="1" end="1"/>
                                            </p:txEl>
                                          </p:spTgt>
                                        </p:tgtEl>
                                        <p:attrNameLst>
                                          <p:attrName>style.visibility</p:attrName>
                                        </p:attrNameLst>
                                      </p:cBhvr>
                                      <p:to>
                                        <p:strVal val="visible"/>
                                      </p:to>
                                    </p:set>
                                    <p:animEffect transition="in" filter="wipe(left)">
                                      <p:cBhvr>
                                        <p:cTn id="12" dur="500"/>
                                        <p:tgtEl>
                                          <p:spTgt spid="593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9395">
                                            <p:txEl>
                                              <p:pRg st="2" end="2"/>
                                            </p:txEl>
                                          </p:spTgt>
                                        </p:tgtEl>
                                        <p:attrNameLst>
                                          <p:attrName>style.visibility</p:attrName>
                                        </p:attrNameLst>
                                      </p:cBhvr>
                                      <p:to>
                                        <p:strVal val="visible"/>
                                      </p:to>
                                    </p:set>
                                    <p:animEffect transition="in" filter="wipe(left)">
                                      <p:cBhvr>
                                        <p:cTn id="17" dur="500"/>
                                        <p:tgtEl>
                                          <p:spTgt spid="593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9395">
                                            <p:txEl>
                                              <p:pRg st="3" end="3"/>
                                            </p:txEl>
                                          </p:spTgt>
                                        </p:tgtEl>
                                        <p:attrNameLst>
                                          <p:attrName>style.visibility</p:attrName>
                                        </p:attrNameLst>
                                      </p:cBhvr>
                                      <p:to>
                                        <p:strVal val="visible"/>
                                      </p:to>
                                    </p:set>
                                    <p:animEffect transition="in" filter="wipe(left)">
                                      <p:cBhvr>
                                        <p:cTn id="22" dur="500"/>
                                        <p:tgtEl>
                                          <p:spTgt spid="593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9395">
                                            <p:txEl>
                                              <p:pRg st="4" end="4"/>
                                            </p:txEl>
                                          </p:spTgt>
                                        </p:tgtEl>
                                        <p:attrNameLst>
                                          <p:attrName>style.visibility</p:attrName>
                                        </p:attrNameLst>
                                      </p:cBhvr>
                                      <p:to>
                                        <p:strVal val="visible"/>
                                      </p:to>
                                    </p:set>
                                    <p:animEffect transition="in" filter="wipe(left)">
                                      <p:cBhvr>
                                        <p:cTn id="27" dur="500"/>
                                        <p:tgtEl>
                                          <p:spTgt spid="593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ln w="28575">
            <a:solidFill>
              <a:schemeClr val="hlink"/>
            </a:solidFill>
            <a:miter lim="800000"/>
            <a:headEnd/>
            <a:tailEnd/>
          </a:ln>
        </p:spPr>
        <p:txBody>
          <a:bodyPr/>
          <a:lstStyle/>
          <a:p>
            <a:pPr eaLnBrk="1" hangingPunct="1"/>
            <a:r>
              <a:rPr lang="en-US" sz="4000" b="1" smtClean="0"/>
              <a:t>Learning Check </a:t>
            </a:r>
            <a:endParaRPr lang="en-US" smtClean="0"/>
          </a:p>
        </p:txBody>
      </p:sp>
      <p:sp>
        <p:nvSpPr>
          <p:cNvPr id="61443" name="Rectangle 3"/>
          <p:cNvSpPr>
            <a:spLocks noGrp="1" noChangeArrowheads="1"/>
          </p:cNvSpPr>
          <p:nvPr>
            <p:ph type="body" idx="1"/>
          </p:nvPr>
        </p:nvSpPr>
        <p:spPr>
          <a:xfrm>
            <a:off x="0" y="1981200"/>
            <a:ext cx="9144000" cy="4876800"/>
          </a:xfrm>
        </p:spPr>
        <p:txBody>
          <a:bodyPr/>
          <a:lstStyle/>
          <a:p>
            <a:pPr eaLnBrk="1" hangingPunct="1">
              <a:buFontTx/>
              <a:buNone/>
            </a:pPr>
            <a:r>
              <a:rPr lang="en-US" sz="3000" b="1" smtClean="0"/>
              <a:t>	Write the correct formula for the compounds containing the following ions:</a:t>
            </a:r>
          </a:p>
          <a:p>
            <a:pPr eaLnBrk="1" hangingPunct="1">
              <a:buFontTx/>
              <a:buNone/>
            </a:pPr>
            <a:r>
              <a:rPr lang="en-US" sz="3000" b="1" smtClean="0"/>
              <a:t>	A. 	Sodium sulfide</a:t>
            </a:r>
          </a:p>
          <a:p>
            <a:pPr eaLnBrk="1" hangingPunct="1">
              <a:buFontTx/>
              <a:buNone/>
            </a:pPr>
            <a:r>
              <a:rPr lang="en-US" sz="3000" b="1" smtClean="0">
                <a:solidFill>
                  <a:schemeClr val="accent1"/>
                </a:solidFill>
              </a:rPr>
              <a:t>	  	1)  NaS	   2) Na</a:t>
            </a:r>
            <a:r>
              <a:rPr lang="en-US" sz="3000" b="1" baseline="-25000" smtClean="0">
                <a:solidFill>
                  <a:schemeClr val="accent1"/>
                </a:solidFill>
              </a:rPr>
              <a:t>2</a:t>
            </a:r>
            <a:r>
              <a:rPr lang="en-US" sz="3000" b="1" smtClean="0">
                <a:solidFill>
                  <a:schemeClr val="accent1"/>
                </a:solidFill>
              </a:rPr>
              <a:t>S		3) NaS</a:t>
            </a:r>
            <a:r>
              <a:rPr lang="en-US" sz="3000" b="1" baseline="-25000" smtClean="0">
                <a:solidFill>
                  <a:schemeClr val="accent1"/>
                </a:solidFill>
              </a:rPr>
              <a:t>2</a:t>
            </a:r>
            <a:endParaRPr lang="en-US" sz="3000" b="1" smtClean="0">
              <a:solidFill>
                <a:schemeClr val="accent1"/>
              </a:solidFill>
            </a:endParaRPr>
          </a:p>
          <a:p>
            <a:pPr eaLnBrk="1" hangingPunct="1">
              <a:buFontTx/>
              <a:buNone/>
            </a:pPr>
            <a:r>
              <a:rPr lang="en-US" sz="3000" b="1" smtClean="0"/>
              <a:t>	B.  Aluminium chloride</a:t>
            </a:r>
          </a:p>
          <a:p>
            <a:pPr eaLnBrk="1" hangingPunct="1">
              <a:buFontTx/>
              <a:buNone/>
            </a:pPr>
            <a:r>
              <a:rPr lang="en-US" sz="3000" b="1" smtClean="0">
                <a:solidFill>
                  <a:schemeClr val="accent1"/>
                </a:solidFill>
              </a:rPr>
              <a:t>	  	1)  AlCl</a:t>
            </a:r>
            <a:r>
              <a:rPr lang="en-US" sz="3000" b="1" baseline="-25000" smtClean="0">
                <a:solidFill>
                  <a:schemeClr val="accent1"/>
                </a:solidFill>
              </a:rPr>
              <a:t>3</a:t>
            </a:r>
            <a:r>
              <a:rPr lang="en-US" sz="3000" b="1" smtClean="0">
                <a:solidFill>
                  <a:schemeClr val="accent1"/>
                </a:solidFill>
              </a:rPr>
              <a:t>	   2)  AlCl 		3) Al</a:t>
            </a:r>
            <a:r>
              <a:rPr lang="en-US" sz="3000" b="1" baseline="-25000" smtClean="0">
                <a:solidFill>
                  <a:schemeClr val="accent1"/>
                </a:solidFill>
              </a:rPr>
              <a:t>3</a:t>
            </a:r>
            <a:r>
              <a:rPr lang="en-US" sz="3000" b="1" smtClean="0">
                <a:solidFill>
                  <a:schemeClr val="accent1"/>
                </a:solidFill>
              </a:rPr>
              <a:t>Cl</a:t>
            </a:r>
          </a:p>
          <a:p>
            <a:pPr eaLnBrk="1" hangingPunct="1">
              <a:buFontTx/>
              <a:buNone/>
            </a:pPr>
            <a:r>
              <a:rPr lang="en-US" sz="3000" b="1" smtClean="0"/>
              <a:t>	C.  Magnesium nitride</a:t>
            </a:r>
            <a:endParaRPr lang="en-US" sz="3000" b="1" baseline="30000" smtClean="0"/>
          </a:p>
          <a:p>
            <a:pPr eaLnBrk="1" hangingPunct="1">
              <a:buFontTx/>
              <a:buNone/>
            </a:pPr>
            <a:r>
              <a:rPr lang="en-US" sz="3000" b="1" smtClean="0">
                <a:solidFill>
                  <a:schemeClr val="accent1"/>
                </a:solidFill>
              </a:rPr>
              <a:t>	  	1)  MgN	   2) Mg</a:t>
            </a:r>
            <a:r>
              <a:rPr lang="en-US" sz="3000" b="1" baseline="-25000" smtClean="0">
                <a:solidFill>
                  <a:schemeClr val="accent1"/>
                </a:solidFill>
              </a:rPr>
              <a:t>2</a:t>
            </a:r>
            <a:r>
              <a:rPr lang="en-US" sz="3000" b="1" smtClean="0">
                <a:solidFill>
                  <a:schemeClr val="accent1"/>
                </a:solidFill>
              </a:rPr>
              <a:t>N</a:t>
            </a:r>
            <a:r>
              <a:rPr lang="en-US" sz="3000" b="1" baseline="-25000" smtClean="0">
                <a:solidFill>
                  <a:schemeClr val="accent1"/>
                </a:solidFill>
              </a:rPr>
              <a:t>3</a:t>
            </a:r>
            <a:r>
              <a:rPr lang="en-US" sz="3000" b="1" smtClean="0">
                <a:solidFill>
                  <a:schemeClr val="accent1"/>
                </a:solidFill>
              </a:rPr>
              <a:t>		3) Mg</a:t>
            </a:r>
            <a:r>
              <a:rPr lang="en-US" sz="3000" b="1" baseline="-25000" smtClean="0">
                <a:solidFill>
                  <a:schemeClr val="accent1"/>
                </a:solidFill>
              </a:rPr>
              <a:t>3</a:t>
            </a:r>
            <a:r>
              <a:rPr lang="en-US" sz="3000" b="1" smtClean="0">
                <a:solidFill>
                  <a:schemeClr val="accent1"/>
                </a:solidFill>
              </a:rPr>
              <a:t>N</a:t>
            </a:r>
            <a:r>
              <a:rPr lang="en-US" sz="3000" b="1" baseline="-25000" smtClean="0">
                <a:solidFill>
                  <a:schemeClr val="accent1"/>
                </a:solidFill>
              </a:rPr>
              <a:t>2</a:t>
            </a:r>
            <a:endParaRPr lang="en-US" sz="3000" b="1" smtClean="0">
              <a:solidFill>
                <a:schemeClr val="accent1"/>
              </a:solidFill>
            </a:endParaRPr>
          </a:p>
          <a:p>
            <a:pPr eaLnBrk="1" hangingPunct="1">
              <a:buFontTx/>
              <a:buNone/>
            </a:pPr>
            <a:endParaRPr lang="en-US" sz="30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onicblu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058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762000" y="228600"/>
            <a:ext cx="8077200" cy="1143000"/>
          </a:xfrm>
          <a:ln w="38100">
            <a:solidFill>
              <a:schemeClr val="hlink"/>
            </a:solidFill>
            <a:miter lim="800000"/>
            <a:headEnd/>
            <a:tailEnd/>
          </a:ln>
        </p:spPr>
        <p:txBody>
          <a:bodyPr/>
          <a:lstStyle/>
          <a:p>
            <a:pPr eaLnBrk="1" hangingPunct="1"/>
            <a:r>
              <a:rPr lang="en-US" sz="4000" b="1" smtClean="0"/>
              <a:t>Solution </a:t>
            </a:r>
            <a:endParaRPr lang="en-US" smtClean="0"/>
          </a:p>
        </p:txBody>
      </p:sp>
      <p:sp>
        <p:nvSpPr>
          <p:cNvPr id="62467" name="Rectangle 3"/>
          <p:cNvSpPr>
            <a:spLocks noGrp="1" noChangeArrowheads="1"/>
          </p:cNvSpPr>
          <p:nvPr>
            <p:ph type="body" idx="1"/>
          </p:nvPr>
        </p:nvSpPr>
        <p:spPr>
          <a:xfrm>
            <a:off x="304800" y="1600200"/>
            <a:ext cx="8534400" cy="5257800"/>
          </a:xfrm>
        </p:spPr>
        <p:txBody>
          <a:bodyPr/>
          <a:lstStyle/>
          <a:p>
            <a:pPr eaLnBrk="1" hangingPunct="1">
              <a:lnSpc>
                <a:spcPct val="80000"/>
              </a:lnSpc>
              <a:buClr>
                <a:schemeClr val="hlink"/>
              </a:buClr>
              <a:buSzPct val="115000"/>
              <a:buFont typeface="Wingdings" pitchFamily="2" charset="2"/>
              <a:buNone/>
            </a:pPr>
            <a:r>
              <a:rPr lang="en-US" sz="2800" b="1" smtClean="0"/>
              <a:t>	Complete the names of the following binary compounds:</a:t>
            </a:r>
          </a:p>
          <a:p>
            <a:pPr eaLnBrk="1" hangingPunct="1">
              <a:lnSpc>
                <a:spcPct val="130000"/>
              </a:lnSpc>
              <a:buFontTx/>
              <a:buNone/>
            </a:pPr>
            <a:r>
              <a:rPr lang="en-US" sz="2800" b="1" smtClean="0"/>
              <a:t>	Na</a:t>
            </a:r>
            <a:r>
              <a:rPr lang="en-US" sz="2800" b="1" baseline="-25000" smtClean="0"/>
              <a:t>3</a:t>
            </a:r>
            <a:r>
              <a:rPr lang="en-US" sz="2800" b="1" smtClean="0"/>
              <a:t>N		sodium </a:t>
            </a:r>
            <a:r>
              <a:rPr lang="en-US" sz="2800" b="1" smtClean="0">
                <a:solidFill>
                  <a:schemeClr val="accent1"/>
                </a:solidFill>
              </a:rPr>
              <a:t>nitride</a:t>
            </a:r>
          </a:p>
          <a:p>
            <a:pPr eaLnBrk="1" hangingPunct="1">
              <a:lnSpc>
                <a:spcPct val="130000"/>
              </a:lnSpc>
              <a:buFontTx/>
              <a:buNone/>
            </a:pPr>
            <a:r>
              <a:rPr lang="en-US" sz="2800" b="1" smtClean="0"/>
              <a:t>	KBr		potassium</a:t>
            </a:r>
            <a:r>
              <a:rPr lang="en-US" sz="2800" b="1" smtClean="0">
                <a:solidFill>
                  <a:schemeClr val="accent1"/>
                </a:solidFill>
              </a:rPr>
              <a:t> bromide</a:t>
            </a:r>
            <a:endParaRPr lang="en-US" sz="2800" b="1" smtClean="0"/>
          </a:p>
          <a:p>
            <a:pPr eaLnBrk="1" hangingPunct="1">
              <a:lnSpc>
                <a:spcPct val="170000"/>
              </a:lnSpc>
              <a:buFontTx/>
              <a:buNone/>
            </a:pPr>
            <a:r>
              <a:rPr lang="en-US" sz="2800" b="1" smtClean="0"/>
              <a:t>	Al</a:t>
            </a:r>
            <a:r>
              <a:rPr lang="en-US" sz="2800" b="1" baseline="-25000" smtClean="0"/>
              <a:t>2</a:t>
            </a:r>
            <a:r>
              <a:rPr lang="en-US" sz="2800" b="1" smtClean="0"/>
              <a:t>O</a:t>
            </a:r>
            <a:r>
              <a:rPr lang="en-US" sz="2800" b="1" baseline="-25000" smtClean="0"/>
              <a:t>3</a:t>
            </a:r>
            <a:r>
              <a:rPr lang="en-US" sz="2800" b="1" smtClean="0"/>
              <a:t>		aluminum </a:t>
            </a:r>
            <a:r>
              <a:rPr lang="en-US" sz="2800" b="1" smtClean="0">
                <a:solidFill>
                  <a:schemeClr val="accent1"/>
                </a:solidFill>
              </a:rPr>
              <a:t>oxide</a:t>
            </a:r>
          </a:p>
          <a:p>
            <a:pPr eaLnBrk="1" hangingPunct="1">
              <a:lnSpc>
                <a:spcPct val="170000"/>
              </a:lnSpc>
              <a:buFontTx/>
              <a:buNone/>
            </a:pPr>
            <a:r>
              <a:rPr lang="en-US" sz="2800" b="1" smtClean="0"/>
              <a:t>	MgS	</a:t>
            </a:r>
            <a:r>
              <a:rPr lang="en-US" sz="2800" b="1" smtClean="0">
                <a:solidFill>
                  <a:schemeClr val="accent1"/>
                </a:solidFill>
              </a:rPr>
              <a:t>	magnesium sulfide</a:t>
            </a:r>
            <a:endParaRPr lang="en-US" sz="2800" b="1" smtClean="0"/>
          </a:p>
          <a:p>
            <a:pPr eaLnBrk="1" hangingPunct="1">
              <a:lnSpc>
                <a:spcPct val="170000"/>
              </a:lnSpc>
              <a:buFontTx/>
              <a:buNone/>
            </a:pPr>
            <a:endParaRPr lang="en-US" sz="2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ogioni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4238"/>
            <a:ext cx="86868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0" y="76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spcBef>
                <a:spcPct val="50000"/>
              </a:spcBef>
            </a:pPr>
            <a:r>
              <a:rPr kumimoji="0" lang="en-US" sz="4000" b="1"/>
              <a:t>Ionic Bonds: One Big Greedy Thief Dog!</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231775" y="317500"/>
            <a:ext cx="8640763" cy="20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3">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a:stretch>
            <a:fillRect/>
          </a:stretch>
        </p:blipFill>
        <p:spPr bwMode="auto">
          <a:xfrm>
            <a:off x="231775" y="3886200"/>
            <a:ext cx="8526463"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Text Box 7"/>
          <p:cNvSpPr txBox="1">
            <a:spLocks noChangeArrowheads="1"/>
          </p:cNvSpPr>
          <p:nvPr/>
        </p:nvSpPr>
        <p:spPr bwMode="auto">
          <a:xfrm>
            <a:off x="231775" y="2266950"/>
            <a:ext cx="4110038"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Magnesium has two valence electrons and oxygen has six.  </a:t>
            </a:r>
          </a:p>
        </p:txBody>
      </p:sp>
      <p:sp>
        <p:nvSpPr>
          <p:cNvPr id="10245" name="Text Box 9"/>
          <p:cNvSpPr txBox="1">
            <a:spLocks noChangeArrowheads="1"/>
          </p:cNvSpPr>
          <p:nvPr/>
        </p:nvSpPr>
        <p:spPr bwMode="auto">
          <a:xfrm>
            <a:off x="4940300" y="2314575"/>
            <a:ext cx="39719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Magnesium has donated two electrons to one oxide ion.</a:t>
            </a:r>
          </a:p>
        </p:txBody>
      </p:sp>
      <p:sp>
        <p:nvSpPr>
          <p:cNvPr id="9226" name="Text Box 10"/>
          <p:cNvSpPr txBox="1">
            <a:spLocks noChangeArrowheads="1"/>
          </p:cNvSpPr>
          <p:nvPr/>
        </p:nvSpPr>
        <p:spPr bwMode="auto">
          <a:xfrm>
            <a:off x="193675" y="4887913"/>
            <a:ext cx="42402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Calcium has two valence electrons and chlorine has seven.</a:t>
            </a:r>
          </a:p>
        </p:txBody>
      </p:sp>
      <p:sp>
        <p:nvSpPr>
          <p:cNvPr id="9227" name="Text Box 11"/>
          <p:cNvSpPr txBox="1">
            <a:spLocks noChangeArrowheads="1"/>
          </p:cNvSpPr>
          <p:nvPr/>
        </p:nvSpPr>
        <p:spPr bwMode="auto">
          <a:xfrm>
            <a:off x="4918075" y="4887913"/>
            <a:ext cx="39941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Calcium has donated two electrons to two chloride ions (they accept one each).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2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6" grpId="0"/>
      <p:bldP spid="92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12_FigA2_15"/>
          <p:cNvPicPr>
            <a:picLocks noChangeAspect="1" noChangeArrowheads="1"/>
          </p:cNvPicPr>
          <p:nvPr/>
        </p:nvPicPr>
        <p:blipFill>
          <a:blip r:embed="rId2">
            <a:clrChange>
              <a:clrFrom>
                <a:srgbClr val="FFFFFF"/>
              </a:clrFrom>
              <a:clrTo>
                <a:srgbClr val="FFFFFF">
                  <a:alpha val="0"/>
                </a:srgbClr>
              </a:clrTo>
            </a:clrChange>
            <a:lum bright="-10000"/>
            <a:extLst>
              <a:ext uri="{28A0092B-C50C-407E-A947-70E740481C1C}">
                <a14:useLocalDpi xmlns:a14="http://schemas.microsoft.com/office/drawing/2010/main" val="0"/>
              </a:ext>
            </a:extLst>
          </a:blip>
          <a:srcRect l="7413" t="5522" r="5525" b="3195"/>
          <a:stretch>
            <a:fillRect/>
          </a:stretch>
        </p:blipFill>
        <p:spPr bwMode="auto">
          <a:xfrm>
            <a:off x="231775" y="358775"/>
            <a:ext cx="2811463"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6"/>
          <p:cNvPicPr>
            <a:picLocks noChangeAspect="1" noChangeArrowheads="1"/>
          </p:cNvPicPr>
          <p:nvPr/>
        </p:nvPicPr>
        <p:blipFill>
          <a:blip r:embed="rId3">
            <a:clrChange>
              <a:clrFrom>
                <a:srgbClr val="FEFEFE"/>
              </a:clrFrom>
              <a:clrTo>
                <a:srgbClr val="FEFEFE">
                  <a:alpha val="0"/>
                </a:srgbClr>
              </a:clrTo>
            </a:clrChange>
            <a:lum bright="-10000"/>
            <a:extLst>
              <a:ext uri="{28A0092B-C50C-407E-A947-70E740481C1C}">
                <a14:useLocalDpi xmlns:a14="http://schemas.microsoft.com/office/drawing/2010/main" val="0"/>
              </a:ext>
            </a:extLst>
          </a:blip>
          <a:srcRect/>
          <a:stretch>
            <a:fillRect/>
          </a:stretch>
        </p:blipFill>
        <p:spPr bwMode="auto">
          <a:xfrm>
            <a:off x="4841875" y="3948113"/>
            <a:ext cx="3162300" cy="2687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7"/>
          <p:cNvSpPr txBox="1">
            <a:spLocks noChangeArrowheads="1"/>
          </p:cNvSpPr>
          <p:nvPr/>
        </p:nvSpPr>
        <p:spPr bwMode="auto">
          <a:xfrm>
            <a:off x="3338513" y="211138"/>
            <a:ext cx="5621337"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Ionic compounds do not form individual molecules, but exist as a </a:t>
            </a:r>
            <a:r>
              <a:rPr kumimoji="0" lang="en-US" b="1">
                <a:solidFill>
                  <a:srgbClr val="FF0000"/>
                </a:solidFill>
              </a:rPr>
              <a:t>crystal lattice</a:t>
            </a:r>
            <a:r>
              <a:rPr kumimoji="0" lang="en-US"/>
              <a:t> structure.</a:t>
            </a:r>
          </a:p>
        </p:txBody>
      </p:sp>
      <p:sp>
        <p:nvSpPr>
          <p:cNvPr id="3080" name="Text Box 8"/>
          <p:cNvSpPr txBox="1">
            <a:spLocks noChangeArrowheads="1"/>
          </p:cNvSpPr>
          <p:nvPr/>
        </p:nvSpPr>
        <p:spPr bwMode="auto">
          <a:xfrm>
            <a:off x="3284538" y="1546225"/>
            <a:ext cx="56673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lang="en-US"/>
              <a:t>This is a regular three-dimensional pattern of alternating positive and negative ions producing an electrically neutral compound.</a:t>
            </a:r>
          </a:p>
        </p:txBody>
      </p:sp>
      <p:sp>
        <p:nvSpPr>
          <p:cNvPr id="3082" name="Text Box 10"/>
          <p:cNvSpPr txBox="1">
            <a:spLocks noChangeArrowheads="1"/>
          </p:cNvSpPr>
          <p:nvPr/>
        </p:nvSpPr>
        <p:spPr bwMode="auto">
          <a:xfrm>
            <a:off x="249238" y="4344988"/>
            <a:ext cx="39751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For sodium chloride, there is one sodium ion for every chloride ion (they are in a 1:1 ratio).  </a:t>
            </a:r>
          </a:p>
        </p:txBody>
      </p:sp>
      <p:sp>
        <p:nvSpPr>
          <p:cNvPr id="3083" name="Text Box 11"/>
          <p:cNvSpPr txBox="1">
            <a:spLocks noChangeArrowheads="1"/>
          </p:cNvSpPr>
          <p:nvPr/>
        </p:nvSpPr>
        <p:spPr bwMode="auto">
          <a:xfrm>
            <a:off x="3140075" y="3016250"/>
            <a:ext cx="57261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kumimoji="1" sz="2400">
                <a:solidFill>
                  <a:schemeClr val="tx1"/>
                </a:solidFill>
                <a:latin typeface="Times New Roman" pitchFamily="18" charset="0"/>
              </a:defRPr>
            </a:lvl1pPr>
            <a:lvl2pPr marL="742950" indent="-285750" eaLnBrk="0" hangingPunct="0">
              <a:defRPr kumimoji="1" sz="2400">
                <a:solidFill>
                  <a:schemeClr val="tx1"/>
                </a:solidFill>
                <a:latin typeface="Times New Roman" pitchFamily="18" charset="0"/>
              </a:defRPr>
            </a:lvl2pPr>
            <a:lvl3pPr marL="1143000" indent="-228600" eaLnBrk="0" hangingPunct="0">
              <a:defRPr kumimoji="1" sz="2400">
                <a:solidFill>
                  <a:schemeClr val="tx1"/>
                </a:solidFill>
                <a:latin typeface="Times New Roman" pitchFamily="18" charset="0"/>
              </a:defRPr>
            </a:lvl3pPr>
            <a:lvl4pPr marL="1600200" indent="-228600" eaLnBrk="0" hangingPunct="0">
              <a:defRPr kumimoji="1" sz="2400">
                <a:solidFill>
                  <a:schemeClr val="tx1"/>
                </a:solidFill>
                <a:latin typeface="Times New Roman" pitchFamily="18" charset="0"/>
              </a:defRPr>
            </a:lvl4pPr>
            <a:lvl5pPr marL="2057400" indent="-228600" eaLnBrk="0" hangingPunct="0">
              <a:defRPr kumimoji="1" sz="2400">
                <a:solidFill>
                  <a:schemeClr val="tx1"/>
                </a:solidFill>
                <a:latin typeface="Times New Roman" pitchFamily="18" charset="0"/>
              </a:defRPr>
            </a:lvl5pPr>
            <a:lvl6pPr marL="2514600" indent="-228600" algn="ctr" eaLnBrk="0" fontAlgn="base" hangingPunct="0">
              <a:spcBef>
                <a:spcPct val="0"/>
              </a:spcBef>
              <a:spcAft>
                <a:spcPct val="0"/>
              </a:spcAft>
              <a:defRPr kumimoji="1" sz="2400">
                <a:solidFill>
                  <a:schemeClr val="tx1"/>
                </a:solidFill>
                <a:latin typeface="Times New Roman" pitchFamily="18" charset="0"/>
              </a:defRPr>
            </a:lvl6pPr>
            <a:lvl7pPr marL="2971800" indent="-228600" algn="ctr" eaLnBrk="0" fontAlgn="base" hangingPunct="0">
              <a:spcBef>
                <a:spcPct val="0"/>
              </a:spcBef>
              <a:spcAft>
                <a:spcPct val="0"/>
              </a:spcAft>
              <a:defRPr kumimoji="1" sz="2400">
                <a:solidFill>
                  <a:schemeClr val="tx1"/>
                </a:solidFill>
                <a:latin typeface="Times New Roman" pitchFamily="18" charset="0"/>
              </a:defRPr>
            </a:lvl7pPr>
            <a:lvl8pPr marL="3429000" indent="-228600" algn="ctr" eaLnBrk="0" fontAlgn="base" hangingPunct="0">
              <a:spcBef>
                <a:spcPct val="0"/>
              </a:spcBef>
              <a:spcAft>
                <a:spcPct val="0"/>
              </a:spcAft>
              <a:defRPr kumimoji="1" sz="2400">
                <a:solidFill>
                  <a:schemeClr val="tx1"/>
                </a:solidFill>
                <a:latin typeface="Times New Roman" pitchFamily="18" charset="0"/>
              </a:defRPr>
            </a:lvl8pPr>
            <a:lvl9pPr marL="3886200" indent="-228600" algn="ctr" eaLnBrk="0" fontAlgn="base" hangingPunct="0">
              <a:spcBef>
                <a:spcPct val="0"/>
              </a:spcBef>
              <a:spcAft>
                <a:spcPct val="0"/>
              </a:spcAft>
              <a:defRPr kumimoji="1" sz="2400">
                <a:solidFill>
                  <a:schemeClr val="tx1"/>
                </a:solidFill>
                <a:latin typeface="Times New Roman" pitchFamily="18" charset="0"/>
              </a:defRPr>
            </a:lvl9pPr>
          </a:lstStyle>
          <a:p>
            <a:pPr algn="l" eaLnBrk="1" hangingPunct="1">
              <a:spcBef>
                <a:spcPct val="50000"/>
              </a:spcBef>
            </a:pPr>
            <a:r>
              <a:rPr kumimoji="0" lang="en-US"/>
              <a:t>This is very stable arrangement, so all ionic compounds are solid at room temperature.</a:t>
            </a:r>
          </a:p>
        </p:txBody>
      </p:sp>
      <p:pic>
        <p:nvPicPr>
          <p:cNvPr id="3085" name="Picture 1028" descr="npo000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4388" y="4005263"/>
            <a:ext cx="3429000" cy="257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3085"/>
                                        </p:tgtEl>
                                        <p:attrNameLst>
                                          <p:attrName>style.visibility</p:attrName>
                                        </p:attrNameLst>
                                      </p:cBhvr>
                                      <p:to>
                                        <p:strVal val="visible"/>
                                      </p:to>
                                    </p:set>
                                    <p:anim calcmode="lin" valueType="num">
                                      <p:cBhvr additive="base">
                                        <p:cTn id="21" dur="500" fill="hold"/>
                                        <p:tgtEl>
                                          <p:spTgt spid="3085"/>
                                        </p:tgtEl>
                                        <p:attrNameLst>
                                          <p:attrName>ppt_x</p:attrName>
                                        </p:attrNameLst>
                                      </p:cBhvr>
                                      <p:tavLst>
                                        <p:tav tm="0">
                                          <p:val>
                                            <p:strVal val="#ppt_x"/>
                                          </p:val>
                                        </p:tav>
                                        <p:tav tm="100000">
                                          <p:val>
                                            <p:strVal val="#ppt_x"/>
                                          </p:val>
                                        </p:tav>
                                      </p:tavLst>
                                    </p:anim>
                                    <p:anim calcmode="lin" valueType="num">
                                      <p:cBhvr additive="base">
                                        <p:cTn id="22" dur="500" fill="hold"/>
                                        <p:tgtEl>
                                          <p:spTgt spid="308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2" grpId="0"/>
      <p:bldP spid="3083"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8925</TotalTime>
  <Words>1701</Words>
  <Application>Microsoft Office PowerPoint</Application>
  <PresentationFormat>On-screen Show (4:3)</PresentationFormat>
  <Paragraphs>436</Paragraphs>
  <Slides>60</Slides>
  <Notes>3</Notes>
  <HiddenSlides>0</HiddenSlides>
  <MMClips>0</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2</vt:i4>
      </vt:variant>
      <vt:variant>
        <vt:lpstr>Slide Titles</vt:lpstr>
      </vt:variant>
      <vt:variant>
        <vt:i4>60</vt:i4>
      </vt:variant>
    </vt:vector>
  </HeadingPairs>
  <TitlesOfParts>
    <vt:vector size="74" baseType="lpstr">
      <vt:lpstr>Arial</vt:lpstr>
      <vt:lpstr>Arial Black</vt:lpstr>
      <vt:lpstr>Arial Narrow</vt:lpstr>
      <vt:lpstr>Britannic Bold</vt:lpstr>
      <vt:lpstr>Impact</vt:lpstr>
      <vt:lpstr>Monotype Sorts</vt:lpstr>
      <vt:lpstr>Symbol</vt:lpstr>
      <vt:lpstr>Times New Roman</vt:lpstr>
      <vt:lpstr>Trebuchet MS</vt:lpstr>
      <vt:lpstr>Wingdings</vt:lpstr>
      <vt:lpstr>Default Design</vt:lpstr>
      <vt:lpstr>1_Default Design</vt:lpstr>
      <vt:lpstr>Equation</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Writing a Formula </vt:lpstr>
      <vt:lpstr>Solution </vt:lpstr>
      <vt:lpstr>Learning Check </vt:lpstr>
      <vt:lpstr>PowerPoint Presentation</vt:lpstr>
      <vt:lpstr>Multi - Valent Ions (p. 46-50)</vt:lpstr>
      <vt:lpstr>PowerPoint Presentation</vt:lpstr>
      <vt:lpstr>Determining the Charge on a Multivalent Cation – Au2S3</vt:lpstr>
      <vt:lpstr>Names of Variable Ions</vt:lpstr>
      <vt:lpstr>Learning Check </vt:lpstr>
      <vt:lpstr>Solution  </vt:lpstr>
      <vt:lpstr>Learning Check </vt:lpstr>
      <vt:lpstr>Solution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Naming Ionic with Polyatomic Ion  Na2SO4</vt:lpstr>
      <vt:lpstr>Some Common Polyatomic Ions</vt:lpstr>
      <vt:lpstr>PowerPoint Presentation</vt:lpstr>
      <vt:lpstr>Patterns for Polyatomic Ions</vt:lpstr>
      <vt:lpstr>Patterns for Polyatomic Ions</vt:lpstr>
      <vt:lpstr>Common Mistakes</vt:lpstr>
      <vt:lpstr>PowerPoint Presentation</vt:lpstr>
      <vt:lpstr>PowerPoint Presentation</vt:lpstr>
      <vt:lpstr>PowerPoint Presentation</vt:lpstr>
      <vt:lpstr>Do 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Binary Ionic Compounds</vt:lpstr>
      <vt:lpstr>Binary Ionic Compounds</vt:lpstr>
      <vt:lpstr>Learning Check </vt:lpstr>
      <vt:lpstr>Solution </vt:lpstr>
    </vt:vector>
  </TitlesOfParts>
  <Company>Edmonton Catholic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 Kriese</dc:creator>
  <cp:lastModifiedBy>Kevin Jones</cp:lastModifiedBy>
  <cp:revision>50</cp:revision>
  <dcterms:created xsi:type="dcterms:W3CDTF">2004-09-11T03:24:20Z</dcterms:created>
  <dcterms:modified xsi:type="dcterms:W3CDTF">2017-01-25T22:30:05Z</dcterms:modified>
</cp:coreProperties>
</file>