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56" r:id="rId2"/>
    <p:sldId id="267" r:id="rId3"/>
    <p:sldId id="277" r:id="rId4"/>
    <p:sldId id="278" r:id="rId5"/>
    <p:sldId id="268" r:id="rId6"/>
    <p:sldId id="276" r:id="rId7"/>
    <p:sldId id="279" r:id="rId8"/>
    <p:sldId id="274" r:id="rId9"/>
    <p:sldId id="280" r:id="rId10"/>
    <p:sldId id="281" r:id="rId11"/>
    <p:sldId id="282" r:id="rId12"/>
    <p:sldId id="283" r:id="rId13"/>
    <p:sldId id="284" r:id="rId14"/>
    <p:sldId id="269" r:id="rId15"/>
    <p:sldId id="285" r:id="rId16"/>
    <p:sldId id="292" r:id="rId17"/>
    <p:sldId id="286" r:id="rId18"/>
    <p:sldId id="270" r:id="rId19"/>
    <p:sldId id="293" r:id="rId20"/>
    <p:sldId id="287" r:id="rId21"/>
    <p:sldId id="275" r:id="rId22"/>
    <p:sldId id="288" r:id="rId23"/>
    <p:sldId id="289" r:id="rId24"/>
    <p:sldId id="290" r:id="rId2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67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812DCF-827A-4DB2-8F1E-2732EB6F36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96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7101D9-A4C8-4254-99FD-F78B2BC741F3}" type="slidenum">
              <a:rPr lang="en-US"/>
              <a:pPr/>
              <a:t>2</a:t>
            </a:fld>
            <a:endParaRPr lang="en-US"/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LSOF 04.013, 04.015, 04.003, 04.004, 04.016, 04.017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en-US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EE33CCEE-DE5F-475F-894E-C193A60B0C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3B142-29BC-4E25-A444-D155DA5456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8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EA7E4-9652-43B0-BAC6-D947D820F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45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3436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165A373F-2796-46AD-9075-A856E3808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76B45-1163-4407-A795-B4DA05047D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9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B2B66-F0A1-45B7-BCBB-4C99AB83A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0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3B42F-9BEF-43C0-9946-5244A20E34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2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DC920-CCBC-4C53-AF32-856DE69BE4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3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54952-C941-4DFE-A3A6-C530AC6B4A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2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38F64-CBAE-4845-BFCD-E93AEE644D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8CD49-E950-4BA2-819E-420A019155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2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D4DCC-B914-4281-822A-81DA6CC99C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l"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fld id="{1C7F406E-4EE7-49B3-B50A-B36097E2DDC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4108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09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borg.com/~lubehawk/lflayrs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borg.com/~lubehawk/lflayrs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Ftzs_cUddI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www.borg.com/~lubehawk/lfques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borg.com/~lubehawk/lflayrs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borg.com/~lubehawk/lflayrs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borg.com/~lubehawk/lflayrs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borg.com/~lubehawk/lfstoma.jpg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youtube.com/watch?v=cFX4JrsPaUs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Science 10</a:t>
            </a:r>
            <a:br>
              <a:rPr lang="en-US" dirty="0"/>
            </a:br>
            <a:r>
              <a:rPr lang="en-US" dirty="0" smtClean="0"/>
              <a:t>Focus </a:t>
            </a:r>
            <a:r>
              <a:rPr lang="en-US" dirty="0"/>
              <a:t>on Plants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9.1</a:t>
            </a:r>
          </a:p>
          <a:p>
            <a:r>
              <a:rPr lang="en-US"/>
              <a:t>Specialized and Organized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4191000" cy="1143000"/>
          </a:xfrm>
        </p:spPr>
        <p:txBody>
          <a:bodyPr/>
          <a:lstStyle/>
          <a:p>
            <a:r>
              <a:rPr lang="en-US"/>
              <a:t>Vascular Tissue</a:t>
            </a:r>
          </a:p>
        </p:txBody>
      </p:sp>
      <p:pic>
        <p:nvPicPr>
          <p:cNvPr id="55300" name="Picture 4" descr="vascbund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381000"/>
            <a:ext cx="2981325" cy="3173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1" name="Picture 5" descr="http://www.borg.com/~lubehawk/lflayrs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5334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3124200" y="4114800"/>
            <a:ext cx="1676400" cy="1295400"/>
          </a:xfrm>
          <a:prstGeom prst="ellipse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Vascular Tissue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Forms a series of tubes that transport fluids</a:t>
            </a:r>
          </a:p>
          <a:p>
            <a:r>
              <a:rPr lang="en-US"/>
              <a:t>Look like leaf veins</a:t>
            </a:r>
          </a:p>
          <a:p>
            <a:r>
              <a:rPr lang="en-US"/>
              <a:t>2 kinds…</a:t>
            </a:r>
          </a:p>
        </p:txBody>
      </p:sp>
      <p:pic>
        <p:nvPicPr>
          <p:cNvPr id="56325" name="Picture 5" descr="ve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71800"/>
            <a:ext cx="33528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Vascular Tissues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XYLEM – </a:t>
            </a:r>
            <a:r>
              <a:rPr lang="en-US"/>
              <a:t>carries water and mineral from roots to leaves</a:t>
            </a:r>
          </a:p>
          <a:p>
            <a:r>
              <a:rPr lang="en-US" b="1" i="1">
                <a:solidFill>
                  <a:schemeClr val="accent2"/>
                </a:solidFill>
              </a:rPr>
              <a:t>PHLOEM – </a:t>
            </a:r>
            <a:r>
              <a:rPr lang="en-US"/>
              <a:t>carries sugars produced by leaves to other parts of the plant</a:t>
            </a:r>
          </a:p>
          <a:p>
            <a:r>
              <a:rPr lang="en-US"/>
              <a:t>Arranged together in a </a:t>
            </a:r>
            <a:r>
              <a:rPr lang="en-US" b="1" i="1">
                <a:solidFill>
                  <a:schemeClr val="accent2"/>
                </a:solidFill>
              </a:rPr>
              <a:t>vascular bundle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4" name="Picture 6" descr="bistemroot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934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Chloroplasts</a:t>
            </a:r>
          </a:p>
        </p:txBody>
      </p:sp>
      <p:pic>
        <p:nvPicPr>
          <p:cNvPr id="20487" name="Picture 7" descr="http://www.borg.com/~lubehawk/lflayrs.jpg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14600"/>
            <a:ext cx="5659438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4343400" y="3581400"/>
            <a:ext cx="2209800" cy="1447800"/>
          </a:xfrm>
          <a:prstGeom prst="ellips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20489" name="Picture 9" descr="lfch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01000" cy="1143000"/>
          </a:xfrm>
        </p:spPr>
        <p:txBody>
          <a:bodyPr/>
          <a:lstStyle/>
          <a:p>
            <a:r>
              <a:rPr lang="en-US"/>
              <a:t>Palisade Tissue – Photosynthesis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Long narrow columns packed closely together</a:t>
            </a:r>
          </a:p>
        </p:txBody>
      </p:sp>
      <p:pic>
        <p:nvPicPr>
          <p:cNvPr id="59397" name="Picture 5" descr="image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0"/>
            <a:ext cx="5638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Layers of Tissue in Leaf Cross Section 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362200"/>
            <a:ext cx="4876800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6096000" y="3200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66566" name="Group 6"/>
          <p:cNvGrpSpPr>
            <a:grpSpLocks/>
          </p:cNvGrpSpPr>
          <p:nvPr/>
        </p:nvGrpSpPr>
        <p:grpSpPr bwMode="auto">
          <a:xfrm>
            <a:off x="5562600" y="2971800"/>
            <a:ext cx="304800" cy="2209800"/>
            <a:chOff x="5652" y="2916"/>
            <a:chExt cx="360" cy="2520"/>
          </a:xfrm>
        </p:grpSpPr>
        <p:sp>
          <p:nvSpPr>
            <p:cNvPr id="66567" name="AutoShape 7"/>
            <p:cNvSpPr>
              <a:spLocks/>
            </p:cNvSpPr>
            <p:nvPr/>
          </p:nvSpPr>
          <p:spPr bwMode="auto">
            <a:xfrm>
              <a:off x="5652" y="3276"/>
              <a:ext cx="360" cy="900"/>
            </a:xfrm>
            <a:prstGeom prst="rightBrace">
              <a:avLst>
                <a:gd name="adj1" fmla="val 208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6568" name="AutoShape 8"/>
            <p:cNvSpPr>
              <a:spLocks/>
            </p:cNvSpPr>
            <p:nvPr/>
          </p:nvSpPr>
          <p:spPr bwMode="auto">
            <a:xfrm>
              <a:off x="5652" y="4176"/>
              <a:ext cx="360" cy="1260"/>
            </a:xfrm>
            <a:prstGeom prst="rightBrace">
              <a:avLst>
                <a:gd name="adj1" fmla="val 2916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6569" name="AutoShape 9"/>
            <p:cNvSpPr>
              <a:spLocks/>
            </p:cNvSpPr>
            <p:nvPr/>
          </p:nvSpPr>
          <p:spPr bwMode="auto">
            <a:xfrm>
              <a:off x="5652" y="2916"/>
              <a:ext cx="240" cy="360"/>
            </a:xfrm>
            <a:prstGeom prst="rightBrace">
              <a:avLst>
                <a:gd name="adj1" fmla="val 125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5943600" y="2819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Epidermal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6019800" y="3581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Palisade Layer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6172200" y="4343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Spongy 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Palisade tissue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Efficient for Photosynthesis because:</a:t>
            </a:r>
          </a:p>
          <a:p>
            <a:pPr lvl="1"/>
            <a:r>
              <a:rPr lang="en-US"/>
              <a:t>Close to upper layer for max sun exposure</a:t>
            </a:r>
          </a:p>
          <a:p>
            <a:pPr lvl="1"/>
            <a:r>
              <a:rPr lang="en-US"/>
              <a:t>Packed FULL of chloroplasts</a:t>
            </a:r>
          </a:p>
          <a:p>
            <a:pPr lvl="1"/>
            <a:r>
              <a:rPr lang="en-US"/>
              <a:t>Cytoplasm “streams” in circles so chloroplasts take turns near the top</a:t>
            </a:r>
          </a:p>
          <a:p>
            <a:r>
              <a:rPr lang="en-US"/>
              <a:t>Most photosynthesis </a:t>
            </a:r>
          </a:p>
          <a:p>
            <a:pPr>
              <a:buFont typeface="Wingdings" pitchFamily="2" charset="2"/>
              <a:buNone/>
            </a:pPr>
            <a:r>
              <a:rPr lang="en-US"/>
              <a:t>occurs here</a:t>
            </a:r>
          </a:p>
          <a:p>
            <a:endParaRPr lang="en-US"/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19600"/>
            <a:ext cx="43148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3" name="Text Box 7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295400" y="5943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Streaming clip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Spongy Tissue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4267200" cy="3733800"/>
          </a:xfrm>
        </p:spPr>
        <p:txBody>
          <a:bodyPr/>
          <a:lstStyle/>
          <a:p>
            <a:r>
              <a:rPr lang="en-US"/>
              <a:t>Very few chloroplasts</a:t>
            </a:r>
          </a:p>
          <a:p>
            <a:r>
              <a:rPr lang="en-US"/>
              <a:t>Round with many spaces between them</a:t>
            </a:r>
          </a:p>
          <a:p>
            <a:r>
              <a:rPr lang="en-US"/>
              <a:t>Gases collect here before being expelled from stomata</a:t>
            </a:r>
          </a:p>
          <a:p>
            <a:endParaRPr lang="en-US"/>
          </a:p>
        </p:txBody>
      </p:sp>
      <p:pic>
        <p:nvPicPr>
          <p:cNvPr id="21509" name="Picture 5" descr="image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4038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Label the Following Diagram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2362200"/>
            <a:ext cx="4419600" cy="3733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1 – Waxy Cuticle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2 – Upper Epidermis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3 – Palisade Layer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4 – Spongy Layer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5 – Xylem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6 – Phloem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7 – Lower Epidermis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8 – Guard Cells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9 - Stomata</a:t>
            </a:r>
          </a:p>
        </p:txBody>
      </p:sp>
      <p:pic>
        <p:nvPicPr>
          <p:cNvPr id="67588" name="Picture 4" descr="http://www.borg.com/~lubehawk/lfques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40005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Plant Cell specialization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362200"/>
            <a:ext cx="4495800" cy="3733800"/>
          </a:xfrm>
        </p:spPr>
        <p:txBody>
          <a:bodyPr/>
          <a:lstStyle/>
          <a:p>
            <a:r>
              <a:rPr lang="en-US" sz="2400"/>
              <a:t>Leaves contain many types of specialized cells that function for one main reason… </a:t>
            </a:r>
          </a:p>
          <a:p>
            <a:r>
              <a:rPr lang="en-US" sz="2400"/>
              <a:t>PHOTOSYNTHESIS: </a:t>
            </a:r>
            <a:r>
              <a:rPr lang="en-US" sz="2000"/>
              <a:t>a biochemical process powered by light energy in which carbon dioxide from the air and water from the soil are combined to make glucose and oxygen. </a:t>
            </a:r>
            <a:endParaRPr lang="en-US" sz="2400"/>
          </a:p>
          <a:p>
            <a:endParaRPr lang="en-US" sz="2400"/>
          </a:p>
        </p:txBody>
      </p:sp>
      <p:pic>
        <p:nvPicPr>
          <p:cNvPr id="17417" name="Picture 9" descr="greenmill-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Photosynthesis tissue</a:t>
            </a:r>
          </a:p>
        </p:txBody>
      </p:sp>
      <p:pic>
        <p:nvPicPr>
          <p:cNvPr id="61444" name="Picture 4" descr="lfchlor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362200"/>
            <a:ext cx="6629400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Xylem and Phloem Continuation</a:t>
            </a: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>
            <p:ph idx="1"/>
          </p:nvPr>
        </p:nvGraphicFramePr>
        <p:xfrm>
          <a:off x="457200" y="685800"/>
          <a:ext cx="80010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Bitmap Image" r:id="rId3" imgW="5915851" imgH="2752381" progId="Paint.Picture">
                  <p:embed/>
                </p:oleObj>
              </mc:Choice>
              <mc:Fallback>
                <p:oleObj name="Bitmap Image" r:id="rId3" imgW="5915851" imgH="275238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80010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Cell, Tissue, Organ, System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/>
              <a:t>Compared to single-celled organisms, multicellular organisms have 3 primary advantages:</a:t>
            </a:r>
          </a:p>
          <a:p>
            <a:pPr marL="914400" lvl="1" indent="-457200">
              <a:buFontTx/>
              <a:buAutoNum type="arabicPeriod"/>
            </a:pPr>
            <a:r>
              <a:rPr lang="en-US"/>
              <a:t>A larger size</a:t>
            </a:r>
          </a:p>
          <a:p>
            <a:pPr marL="914400" lvl="1" indent="-457200">
              <a:buFontTx/>
              <a:buAutoNum type="arabicPeriod"/>
            </a:pPr>
            <a:r>
              <a:rPr lang="en-US"/>
              <a:t>A variety of specialized cells</a:t>
            </a:r>
          </a:p>
          <a:p>
            <a:pPr marL="914400" lvl="1" indent="-457200">
              <a:buFontTx/>
              <a:buAutoNum type="arabicPeriod"/>
            </a:pPr>
            <a:r>
              <a:rPr lang="en-US"/>
              <a:t>An ability to thrive in a broader range of environments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8001000" cy="3733800"/>
          </a:xfrm>
        </p:spPr>
        <p:txBody>
          <a:bodyPr/>
          <a:lstStyle/>
          <a:p>
            <a:r>
              <a:rPr lang="en-US" sz="3200"/>
              <a:t>With more complexity, however, more organization is needed.  There are successive levels of organization in multicellular organism.  Here is one example.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i="1"/>
              <a:t>Cells</a:t>
            </a:r>
            <a:r>
              <a:rPr lang="en-US" sz="2000"/>
              <a:t>:  the most basic unit of organization in organisms.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	Ex.</a:t>
            </a:r>
            <a:endParaRPr lang="en-US" sz="2000" b="1" i="1"/>
          </a:p>
          <a:p>
            <a:pPr>
              <a:lnSpc>
                <a:spcPct val="90000"/>
              </a:lnSpc>
            </a:pPr>
            <a:r>
              <a:rPr lang="en-US" sz="2000" b="1" i="1"/>
              <a:t>Tissues</a:t>
            </a:r>
            <a:r>
              <a:rPr lang="en-US" sz="2000"/>
              <a:t>:  a cluster of similar cells that share the same structure and function.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	Ex.</a:t>
            </a:r>
            <a:endParaRPr lang="en-US" sz="2000" b="1" i="1"/>
          </a:p>
          <a:p>
            <a:pPr>
              <a:lnSpc>
                <a:spcPct val="90000"/>
              </a:lnSpc>
            </a:pPr>
            <a:r>
              <a:rPr lang="en-US" sz="2000" b="1" i="1"/>
              <a:t>Organ</a:t>
            </a:r>
            <a:r>
              <a:rPr lang="en-US" sz="2000"/>
              <a:t>:  a combination of various types of tissue that work together to perform a specific function.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	Ex.</a:t>
            </a:r>
            <a:endParaRPr lang="en-US" sz="2000" b="1" i="1"/>
          </a:p>
          <a:p>
            <a:pPr>
              <a:lnSpc>
                <a:spcPct val="90000"/>
              </a:lnSpc>
            </a:pPr>
            <a:r>
              <a:rPr lang="en-US" sz="2000" b="1" i="1"/>
              <a:t>System</a:t>
            </a:r>
            <a:r>
              <a:rPr lang="en-US" sz="2000"/>
              <a:t>:  a combination of organs and tissues that perform a shared complex function.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	Ex.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Leaf Structure</a:t>
            </a:r>
          </a:p>
        </p:txBody>
      </p:sp>
      <p:pic>
        <p:nvPicPr>
          <p:cNvPr id="51204" name="Picture 4" descr="http://www.borg.com/~lubehawk/lflayrs.jpg"/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438400"/>
            <a:ext cx="67056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EPIDERMAL CELLS</a:t>
            </a:r>
          </a:p>
        </p:txBody>
      </p:sp>
      <p:pic>
        <p:nvPicPr>
          <p:cNvPr id="52228" name="Picture 4" descr="http://www.borg.com/~lubehawk/lflayrs.jpg"/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362200"/>
            <a:ext cx="69342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762000" y="5410200"/>
            <a:ext cx="1676400" cy="1066800"/>
          </a:xfrm>
          <a:prstGeom prst="ellipse">
            <a:avLst/>
          </a:prstGeom>
          <a:noFill/>
          <a:ln w="38100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685800" y="2133600"/>
            <a:ext cx="1676400" cy="1066800"/>
          </a:xfrm>
          <a:prstGeom prst="ellipse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Epidermal Cells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362200"/>
            <a:ext cx="7467600" cy="3733800"/>
          </a:xfrm>
        </p:spPr>
        <p:txBody>
          <a:bodyPr/>
          <a:lstStyle/>
          <a:p>
            <a:r>
              <a:rPr lang="en-US" sz="3200" b="1"/>
              <a:t>Upper and lower </a:t>
            </a:r>
            <a:r>
              <a:rPr lang="en-US" sz="3200" b="1">
                <a:solidFill>
                  <a:schemeClr val="accent2"/>
                </a:solidFill>
              </a:rPr>
              <a:t>epidermal cells are tightly interlocked</a:t>
            </a:r>
            <a:r>
              <a:rPr lang="en-US" sz="3200" b="1"/>
              <a:t> to prevent physical damage or penetration by pathogens (disease)</a:t>
            </a:r>
          </a:p>
          <a:p>
            <a:r>
              <a:rPr lang="en-US" sz="3200" b="1"/>
              <a:t>1 layer thick!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001000" cy="1143000"/>
          </a:xfrm>
        </p:spPr>
        <p:txBody>
          <a:bodyPr/>
          <a:lstStyle/>
          <a:p>
            <a:r>
              <a:rPr lang="en-US"/>
              <a:t>Epidermal Cells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3505200" cy="3733800"/>
          </a:xfrm>
        </p:spPr>
        <p:txBody>
          <a:bodyPr/>
          <a:lstStyle/>
          <a:p>
            <a:r>
              <a:rPr lang="en-US" sz="3600" b="1" i="1">
                <a:solidFill>
                  <a:schemeClr val="accent2"/>
                </a:solidFill>
              </a:rPr>
              <a:t>Waxy cuticle</a:t>
            </a:r>
            <a:r>
              <a:rPr lang="en-US" sz="3600" b="1"/>
              <a:t> acts as </a:t>
            </a:r>
            <a:r>
              <a:rPr lang="en-US" sz="3600" b="1">
                <a:solidFill>
                  <a:schemeClr val="hlink"/>
                </a:solidFill>
              </a:rPr>
              <a:t>water barrier</a:t>
            </a:r>
            <a:r>
              <a:rPr lang="en-US" sz="3600" b="1"/>
              <a:t> to conserve water</a:t>
            </a:r>
          </a:p>
          <a:p>
            <a:endParaRPr lang="en-US"/>
          </a:p>
        </p:txBody>
      </p:sp>
      <p:pic>
        <p:nvPicPr>
          <p:cNvPr id="50181" name="Picture 5" descr="13-010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648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4800600" cy="1143000"/>
          </a:xfrm>
        </p:spPr>
        <p:txBody>
          <a:bodyPr/>
          <a:lstStyle/>
          <a:p>
            <a:r>
              <a:rPr lang="en-US" sz="2800"/>
              <a:t>Stomata and Guard Cells</a:t>
            </a:r>
          </a:p>
        </p:txBody>
      </p:sp>
      <p:pic>
        <p:nvPicPr>
          <p:cNvPr id="53252" name="Picture 4" descr="http://www.borg.com/~lubehawk/lflayrs.jpg"/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0"/>
            <a:ext cx="6705600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2514600" y="5410200"/>
            <a:ext cx="1600200" cy="1219200"/>
          </a:xfrm>
          <a:prstGeom prst="ellipse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53255" name="Picture 7" descr="http://www.borg.com/~lubehawk/lfstoma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85800"/>
            <a:ext cx="37814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Stomata and Guard Cells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4572000" cy="3733800"/>
          </a:xfrm>
        </p:spPr>
        <p:txBody>
          <a:bodyPr/>
          <a:lstStyle/>
          <a:p>
            <a:r>
              <a:rPr lang="en-US" b="1" i="1">
                <a:solidFill>
                  <a:schemeClr val="accent2"/>
                </a:solidFill>
              </a:rPr>
              <a:t>Guard cells</a:t>
            </a:r>
            <a:r>
              <a:rPr lang="en-US" b="1"/>
              <a:t> on lower epidermis control opening and closing of </a:t>
            </a:r>
            <a:r>
              <a:rPr lang="en-US" b="1" i="1">
                <a:solidFill>
                  <a:schemeClr val="accent2"/>
                </a:solidFill>
              </a:rPr>
              <a:t>stomata </a:t>
            </a:r>
          </a:p>
          <a:p>
            <a:r>
              <a:rPr lang="en-US" sz="2400" b="1">
                <a:solidFill>
                  <a:schemeClr val="hlink"/>
                </a:solidFill>
              </a:rPr>
              <a:t>allows gas exchange between external and interior</a:t>
            </a:r>
            <a:r>
              <a:rPr lang="en-US" sz="2400" b="1"/>
              <a:t> </a:t>
            </a:r>
            <a:r>
              <a:rPr lang="en-US" sz="2400" b="1">
                <a:solidFill>
                  <a:schemeClr val="hlink"/>
                </a:solidFill>
              </a:rPr>
              <a:t>photosynthetic cells, also conserve water</a:t>
            </a:r>
          </a:p>
          <a:p>
            <a:pPr>
              <a:buFont typeface="Wingdings" pitchFamily="2" charset="2"/>
              <a:buNone/>
            </a:pPr>
            <a:endParaRPr lang="en-US">
              <a:solidFill>
                <a:schemeClr val="hlink"/>
              </a:solidFill>
            </a:endParaRP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5257800" y="2590800"/>
          <a:ext cx="388620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Bitmap Image" r:id="rId3" imgW="4191585" imgH="2886478" progId="Paint.Picture">
                  <p:embed/>
                </p:oleObj>
              </mc:Choice>
              <mc:Fallback>
                <p:oleObj name="Bitmap Image" r:id="rId3" imgW="4191585" imgH="288647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90800"/>
                        <a:ext cx="388620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5">
            <a:hlinkClick r:id="rId5"/>
          </p:cNvPr>
          <p:cNvSpPr txBox="1">
            <a:spLocks noChangeArrowheads="1"/>
          </p:cNvSpPr>
          <p:nvPr/>
        </p:nvSpPr>
        <p:spPr bwMode="auto">
          <a:xfrm>
            <a:off x="1905000" y="63246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Stomata clip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Stomata and Guard Cells</a:t>
            </a:r>
          </a:p>
        </p:txBody>
      </p:sp>
      <p:pic>
        <p:nvPicPr>
          <p:cNvPr id="54279" name="Picture 7" descr="guard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4" name="Picture 12" descr="sto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419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1193</TotalTime>
  <Words>392</Words>
  <Application>Microsoft Office PowerPoint</Application>
  <PresentationFormat>On-screen Show (4:3)</PresentationFormat>
  <Paragraphs>75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Times New Roman</vt:lpstr>
      <vt:lpstr>Arial</vt:lpstr>
      <vt:lpstr>Wingdings</vt:lpstr>
      <vt:lpstr>Capsules</vt:lpstr>
      <vt:lpstr>Bitmap Image</vt:lpstr>
      <vt:lpstr>Science 10 Focus on Plants</vt:lpstr>
      <vt:lpstr> Plant Cell specialization</vt:lpstr>
      <vt:lpstr>Leaf Structure</vt:lpstr>
      <vt:lpstr>EPIDERMAL CELLS</vt:lpstr>
      <vt:lpstr>Epidermal Cells</vt:lpstr>
      <vt:lpstr>Epidermal Cells</vt:lpstr>
      <vt:lpstr>Stomata and Guard Cells</vt:lpstr>
      <vt:lpstr>Stomata and Guard Cells</vt:lpstr>
      <vt:lpstr>Stomata and Guard Cells</vt:lpstr>
      <vt:lpstr>Vascular Tissue</vt:lpstr>
      <vt:lpstr>Vascular Tissue</vt:lpstr>
      <vt:lpstr>Vascular Tissues</vt:lpstr>
      <vt:lpstr>PowerPoint Presentation</vt:lpstr>
      <vt:lpstr>Chloroplasts</vt:lpstr>
      <vt:lpstr>Palisade Tissue – Photosynthesis </vt:lpstr>
      <vt:lpstr>Layers of Tissue in Leaf Cross Section </vt:lpstr>
      <vt:lpstr>Palisade tissue</vt:lpstr>
      <vt:lpstr>Spongy Tissue</vt:lpstr>
      <vt:lpstr>Label the Following Diagram</vt:lpstr>
      <vt:lpstr>Photosynthesis tissue</vt:lpstr>
      <vt:lpstr>Xylem and Phloem Continuation</vt:lpstr>
      <vt:lpstr>Cell, Tissue, Organ, System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25I Plant Science</dc:title>
  <dc:creator>Jim Plant</dc:creator>
  <cp:lastModifiedBy>Victor</cp:lastModifiedBy>
  <cp:revision>37</cp:revision>
  <dcterms:created xsi:type="dcterms:W3CDTF">2004-11-03T03:27:10Z</dcterms:created>
  <dcterms:modified xsi:type="dcterms:W3CDTF">2012-05-11T13:55:38Z</dcterms:modified>
</cp:coreProperties>
</file>