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59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AF271-7A40-4904-BC94-16697F9CF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0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F15BE-A4C2-4622-ACA3-18C3B4908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4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C3C81-1954-4072-B5BF-08D1B7140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3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726F7-27E8-4D75-AF4E-7DFE62E75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5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CC1F1-A378-48B6-9902-4F8529822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8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3072E-0DFB-4534-AE8E-CE5BFB11E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9B68B-81F7-4093-A9D8-A653A2E87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5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55B54-603E-4C12-AE76-27889AEADD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0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EC1CB-F0E7-4D6B-96ED-DD6293A38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F6670-D5D8-4AAA-9E3B-42872A377A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9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5D9E8-C7F2-4AD6-B7E1-DB572D5A2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1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0CA20D-D6DA-49B4-924E-988C66BB194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Surface Area to Volume Ratio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and Levels of Organization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/>
              <a:t>Levels of Organization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7588" y="1524000"/>
            <a:ext cx="4316412" cy="4525963"/>
          </a:xfrm>
          <a:noFill/>
          <a:ln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1066800"/>
            <a:ext cx="4038600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hlink"/>
                </a:solidFill>
              </a:rPr>
              <a:t>Organ</a:t>
            </a:r>
            <a:r>
              <a:rPr lang="en-US" sz="3600">
                <a:solidFill>
                  <a:schemeClr val="hlink"/>
                </a:solidFill>
              </a:rPr>
              <a:t>:</a:t>
            </a:r>
            <a:r>
              <a:rPr lang="en-US" sz="3600"/>
              <a:t>  A group of tissues that work together to carry out a specific function</a:t>
            </a:r>
          </a:p>
          <a:p>
            <a:r>
              <a:rPr lang="en-US" sz="3600" u="sng">
                <a:solidFill>
                  <a:schemeClr val="hlink"/>
                </a:solidFill>
              </a:rPr>
              <a:t>Organ system</a:t>
            </a:r>
            <a:r>
              <a:rPr lang="en-US" sz="3600">
                <a:solidFill>
                  <a:schemeClr val="hlink"/>
                </a:solidFill>
              </a:rPr>
              <a:t>:</a:t>
            </a:r>
            <a:r>
              <a:rPr lang="en-US" sz="3600"/>
              <a:t> A group of organs that work together to carry out a function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781800" y="2971800"/>
            <a:ext cx="1143000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Organ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419600" y="3048000"/>
            <a:ext cx="16002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Organism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848600" y="4267200"/>
            <a:ext cx="1295400" cy="8223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Organ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 autoUpdateAnimBg="0"/>
      <p:bldP spid="23559" grpId="0" animBg="1" autoUpdateAnimBg="0"/>
      <p:bldP spid="2356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"/>
            <a:ext cx="5638800" cy="668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04800" y="381000"/>
            <a:ext cx="1752600" cy="1295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Tahoma" pitchFamily="34" charset="0"/>
              </a:rPr>
              <a:t>Organ Systems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676400" y="1828800"/>
            <a:ext cx="18288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505200" y="2667000"/>
            <a:ext cx="13716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ahoma" pitchFamily="34" charset="0"/>
              </a:rPr>
              <a:t>Digestive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953000" y="1981200"/>
            <a:ext cx="13716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ahoma" pitchFamily="34" charset="0"/>
              </a:rPr>
              <a:t>Circulation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324600" y="2743200"/>
            <a:ext cx="24384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ahoma" pitchFamily="34" charset="0"/>
              </a:rPr>
              <a:t>Skeletal/Muscular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981200" y="6019800"/>
            <a:ext cx="16002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ahoma" pitchFamily="34" charset="0"/>
              </a:rPr>
              <a:t>Nervous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505200" y="5486400"/>
            <a:ext cx="13716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ahoma" pitchFamily="34" charset="0"/>
              </a:rPr>
              <a:t>Endocrine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953000" y="6096000"/>
            <a:ext cx="13716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ahoma" pitchFamily="34" charset="0"/>
              </a:rPr>
              <a:t>Excretion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248400" y="5257800"/>
            <a:ext cx="19812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accent2"/>
                </a:solidFill>
                <a:latin typeface="Tahoma" pitchFamily="34" charset="0"/>
              </a:rPr>
              <a:t>Reproduction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676400" y="1828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ahoma" pitchFamily="34" charset="0"/>
              </a:rPr>
              <a:t>Respiratory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utoUpdateAnimBg="0"/>
      <p:bldP spid="20485" grpId="0" animBg="1"/>
      <p:bldP spid="20486" grpId="0" animBg="1" autoUpdateAnimBg="0"/>
      <p:bldP spid="20487" grpId="0" animBg="1" autoUpdateAnimBg="0"/>
      <p:bldP spid="20488" grpId="0" animBg="1" autoUpdateAnimBg="0"/>
      <p:bldP spid="20489" grpId="0" animBg="1" autoUpdateAnimBg="0"/>
      <p:bldP spid="20490" grpId="0" animBg="1" autoUpdateAnimBg="0"/>
      <p:bldP spid="20491" grpId="0" animBg="1" autoUpdateAnimBg="0"/>
      <p:bldP spid="20492" grpId="0" animBg="1" autoUpdateAnimBg="0"/>
      <p:bldP spid="204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CA" sz="4000"/>
              <a:t>Explained mathematically, as surface area is squared, the volume is cubed.</a:t>
            </a:r>
            <a:br>
              <a:rPr lang="en-CA" sz="4000"/>
            </a:br>
            <a:endParaRPr lang="en-US" sz="40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33600" y="2514600"/>
            <a:ext cx="549275" cy="274638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sz="1200" b="1">
                <a:cs typeface="Times New Roman" pitchFamily="18" charset="0"/>
              </a:rPr>
              <a:t>1 cm</a:t>
            </a:r>
            <a:endParaRPr lang="en-CA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87525" y="3673475"/>
            <a:ext cx="7683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sz="1200" b="1">
                <a:cs typeface="Times New Roman" pitchFamily="18" charset="0"/>
              </a:rPr>
              <a:t>2 cm </a:t>
            </a:r>
            <a:endParaRPr lang="en-CA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38188" y="1784350"/>
            <a:ext cx="7889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CA" sz="1400">
                <a:cs typeface="Times New Roman" pitchFamily="18" charset="0"/>
              </a:rPr>
              <a:t>Example: </a:t>
            </a:r>
            <a:endParaRPr lang="en-CA" sz="12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CA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38188" y="2271713"/>
            <a:ext cx="0" cy="669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400"/>
              <a:t/>
            </a:r>
            <a:br>
              <a:rPr lang="en-US" sz="1400"/>
            </a:br>
            <a:endParaRPr lang="en-CA" sz="12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CA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38188" y="2941638"/>
            <a:ext cx="7407275" cy="7318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CA" sz="1200">
                <a:latin typeface="Times New Roman" pitchFamily="18" charset="0"/>
                <a:cs typeface="Times New Roman" pitchFamily="18" charset="0"/>
              </a:rPr>
              <a:t>					SA  = 6 (sides) x 1cm x 1cm	= 6</a:t>
            </a:r>
            <a:r>
              <a:rPr lang="en-CA" sz="1200" u="sng"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en-CA" sz="1200" u="sng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1200"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CA">
                <a:latin typeface="Times New Roman" pitchFamily="18" charset="0"/>
                <a:cs typeface="Times New Roman" pitchFamily="18" charset="0"/>
              </a:rPr>
              <a:t>6:1</a:t>
            </a:r>
            <a:endParaRPr lang="en-CA" sz="12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CA" sz="1200">
                <a:latin typeface="Times New Roman" pitchFamily="18" charset="0"/>
                <a:cs typeface="Times New Roman" pitchFamily="18" charset="0"/>
              </a:rPr>
              <a:t>					Vol = 1 cm x 1 cm x 1 cm 	=1 cm</a:t>
            </a:r>
            <a:r>
              <a:rPr lang="en-CA" sz="1200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CA" sz="12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CA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38188" y="3673475"/>
            <a:ext cx="2286000" cy="6699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5280" tIns="0" rIns="0" bIns="0" anchor="ctr">
            <a:spAutoFit/>
          </a:bodyPr>
          <a:lstStyle/>
          <a:p>
            <a:r>
              <a:rPr lang="en-US" sz="1400"/>
              <a:t/>
            </a:r>
            <a:br>
              <a:rPr lang="en-US" sz="1400"/>
            </a:br>
            <a:endParaRPr lang="en-CA" sz="12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CA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4267200"/>
            <a:ext cx="8274050" cy="7318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CA" sz="1200">
                <a:latin typeface="Times New Roman" pitchFamily="18" charset="0"/>
                <a:cs typeface="Times New Roman" pitchFamily="18" charset="0"/>
              </a:rPr>
              <a:t>					SA  = 6 (sides) x 2cm x 2cm		24</a:t>
            </a:r>
            <a:r>
              <a:rPr lang="en-CA" sz="1200" u="sng"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en-CA" sz="1200" u="sng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1200"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CA">
                <a:latin typeface="Times New Roman" pitchFamily="18" charset="0"/>
                <a:cs typeface="Times New Roman" pitchFamily="18" charset="0"/>
              </a:rPr>
              <a:t>3:1</a:t>
            </a:r>
            <a:endParaRPr lang="en-CA" sz="12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latin typeface="Times New Roman" pitchFamily="18" charset="0"/>
                <a:cs typeface="Times New Roman" pitchFamily="18" charset="0"/>
              </a:rPr>
              <a:t>					Vol = 2 cm x 2 cm x 2 cm		8 cm</a:t>
            </a:r>
            <a:r>
              <a:rPr lang="en-GB" sz="1200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GB" sz="1200" b="1">
              <a:cs typeface="Times New Roman" pitchFamily="18" charset="0"/>
            </a:endParaRPr>
          </a:p>
          <a:p>
            <a:pPr eaLnBrk="0" hangingPunct="0"/>
            <a:endParaRPr lang="en-GB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819400" y="2438400"/>
            <a:ext cx="731838" cy="731838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989000" prstMaterial="legacyWirefram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en-CA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52600" y="3962400"/>
            <a:ext cx="1554163" cy="1554163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989000" prstMaterial="legacyWirefram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en-CA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914400" y="4572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cm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371600" y="594360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would be the surface area to volume of a cube with all sides- 5cm?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would be the surface area to volume ratio of a cube with all sides 5-cm?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153400" cy="2971800"/>
          </a:xfrm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CA" sz="4000"/>
              <a:t>Cells are restricted to a size that assures a surface</a:t>
            </a:r>
            <a:r>
              <a:rPr lang="en-US" sz="4000"/>
              <a:t> </a:t>
            </a:r>
            <a:r>
              <a:rPr lang="en-CA" sz="4000"/>
              <a:t>area to volume ratio that provides </a:t>
            </a:r>
            <a:r>
              <a:rPr lang="en-CA" sz="4000">
                <a:solidFill>
                  <a:schemeClr val="hlink"/>
                </a:solidFill>
              </a:rPr>
              <a:t>a sufficient membrane area to meet the transport needs of a cell.</a:t>
            </a:r>
          </a:p>
          <a:p>
            <a:pPr>
              <a:lnSpc>
                <a:spcPct val="90000"/>
              </a:lnSpc>
            </a:pPr>
            <a:endParaRPr lang="en-US" sz="4000">
              <a:solidFill>
                <a:schemeClr val="hlink"/>
              </a:solidFill>
            </a:endParaRPr>
          </a:p>
        </p:txBody>
      </p:sp>
      <p:pic>
        <p:nvPicPr>
          <p:cNvPr id="3077" name="Picture 5" descr="theredins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3200400"/>
            <a:ext cx="343852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533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Huge insects… possible?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eaLnBrk="0" hangingPunct="0"/>
            <a:r>
              <a:rPr lang="en-CA" sz="4000"/>
              <a:t>As a cell increases in size, its volume grows </a:t>
            </a:r>
            <a:r>
              <a:rPr lang="en-CA" sz="4000">
                <a:solidFill>
                  <a:schemeClr val="hlink"/>
                </a:solidFill>
              </a:rPr>
              <a:t>faster</a:t>
            </a:r>
            <a:r>
              <a:rPr lang="en-CA" sz="4000"/>
              <a:t> than does its surface area (membrane).</a:t>
            </a:r>
          </a:p>
          <a:p>
            <a:pPr eaLnBrk="0" hangingPunct="0">
              <a:buFontTx/>
              <a:buNone/>
            </a:pPr>
            <a:endParaRPr lang="en-CA" sz="4000"/>
          </a:p>
          <a:p>
            <a:pPr eaLnBrk="0" hangingPunct="0"/>
            <a:r>
              <a:rPr lang="en-CA" sz="4000"/>
              <a:t>When the cell membrane can no longer provide the cell with material for life processes or rid the cell of wastes – </a:t>
            </a:r>
            <a:r>
              <a:rPr lang="en-CA" sz="4000">
                <a:solidFill>
                  <a:schemeClr val="hlink"/>
                </a:solidFill>
              </a:rPr>
              <a:t>the cell divides.</a:t>
            </a:r>
            <a:endParaRPr lang="en-US" sz="40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Levels of Organization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Unicellular Organisms </a:t>
            </a:r>
          </a:p>
          <a:p>
            <a:pPr>
              <a:buFontTx/>
              <a:buChar char="•"/>
            </a:pPr>
            <a:r>
              <a:rPr lang="en-US"/>
              <a:t>Multicellular Organisms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Molecule </a:t>
            </a:r>
            <a:r>
              <a:rPr lang="en-US">
                <a:sym typeface="Wingdings" pitchFamily="2" charset="2"/>
              </a:rPr>
              <a:t> Organelle</a:t>
            </a:r>
            <a:endParaRPr lang="en-US"/>
          </a:p>
        </p:txBody>
      </p:sp>
      <p:pic>
        <p:nvPicPr>
          <p:cNvPr id="15363" name="Picture 3" descr="levels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35200"/>
            <a:ext cx="8915400" cy="350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 </a:t>
            </a:r>
            <a:r>
              <a:rPr lang="en-US">
                <a:sym typeface="Wingdings" pitchFamily="2" charset="2"/>
              </a:rPr>
              <a:t> Tissue</a:t>
            </a:r>
            <a:endParaRPr lang="en-US"/>
          </a:p>
        </p:txBody>
      </p:sp>
      <p:pic>
        <p:nvPicPr>
          <p:cNvPr id="16387" name="Picture 3" descr="levels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78180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 </a:t>
            </a:r>
            <a:r>
              <a:rPr lang="en-US">
                <a:sym typeface="Wingdings" pitchFamily="2" charset="2"/>
              </a:rPr>
              <a:t> Organism</a:t>
            </a:r>
            <a:endParaRPr lang="en-US"/>
          </a:p>
        </p:txBody>
      </p:sp>
      <p:pic>
        <p:nvPicPr>
          <p:cNvPr id="17411" name="Picture 3" descr="levels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497046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Organism </a:t>
            </a:r>
            <a:r>
              <a:rPr lang="en-US">
                <a:sym typeface="Wingdings" pitchFamily="2" charset="2"/>
              </a:rPr>
              <a:t> Biosphere</a:t>
            </a:r>
            <a:endParaRPr lang="en-US"/>
          </a:p>
        </p:txBody>
      </p:sp>
      <p:pic>
        <p:nvPicPr>
          <p:cNvPr id="18435" name="Picture 3" descr="levels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704138" cy="49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Organization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1371600"/>
            <a:ext cx="5257800" cy="4616450"/>
          </a:xfrm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1106488"/>
            <a:ext cx="3505200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 u="sng">
                <a:solidFill>
                  <a:schemeClr val="hlink"/>
                </a:solidFill>
                <a:latin typeface="Tahoma" pitchFamily="34" charset="0"/>
              </a:rPr>
              <a:t>Cell</a:t>
            </a:r>
            <a:r>
              <a:rPr lang="en-US" sz="3600">
                <a:solidFill>
                  <a:schemeClr val="hlink"/>
                </a:solidFill>
                <a:latin typeface="Tahoma" pitchFamily="34" charset="0"/>
              </a:rPr>
              <a:t>:</a:t>
            </a:r>
            <a:r>
              <a:rPr lang="en-US" sz="3600">
                <a:latin typeface="Tahoma" pitchFamily="34" charset="0"/>
              </a:rPr>
              <a:t>  Basic unit of structure and function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u="sng">
                <a:solidFill>
                  <a:schemeClr val="hlink"/>
                </a:solidFill>
                <a:latin typeface="Tahoma" pitchFamily="34" charset="0"/>
              </a:rPr>
              <a:t>Tissue</a:t>
            </a:r>
            <a:r>
              <a:rPr lang="en-US" sz="3600">
                <a:solidFill>
                  <a:schemeClr val="hlink"/>
                </a:solidFill>
                <a:latin typeface="Tahoma" pitchFamily="34" charset="0"/>
              </a:rPr>
              <a:t>:</a:t>
            </a:r>
            <a:r>
              <a:rPr lang="en-US" sz="3600">
                <a:latin typeface="Tahoma" pitchFamily="34" charset="0"/>
              </a:rPr>
              <a:t>  A group of cells of similar cells that work together to carry out a similar function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962400" y="1066800"/>
            <a:ext cx="7620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62400" y="106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Cell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096000" y="1066800"/>
            <a:ext cx="14478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248400" y="1143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Tissue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1" grpId="0" animBg="1"/>
      <p:bldP spid="19462" grpId="0" autoUpdateAnimBg="0"/>
      <p:bldP spid="1946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240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Tahoma</vt:lpstr>
      <vt:lpstr>Default Design</vt:lpstr>
      <vt:lpstr>Surface Area to Volume Ratio</vt:lpstr>
      <vt:lpstr>PowerPoint Presentation</vt:lpstr>
      <vt:lpstr>PowerPoint Presentation</vt:lpstr>
      <vt:lpstr>Levels of Organization</vt:lpstr>
      <vt:lpstr>Molecule  Organelle</vt:lpstr>
      <vt:lpstr>Cell  Tissue</vt:lpstr>
      <vt:lpstr>Organ  Organism</vt:lpstr>
      <vt:lpstr>Organism  Biosphere</vt:lpstr>
      <vt:lpstr>Levels of Organization</vt:lpstr>
      <vt:lpstr>Levels of Organization</vt:lpstr>
      <vt:lpstr>PowerPoint Presentation</vt:lpstr>
      <vt:lpstr>Explained mathematically, as surface area is squared, the volume is cubed. </vt:lpstr>
      <vt:lpstr>PowerPoint Presentation</vt:lpstr>
    </vt:vector>
  </TitlesOfParts>
  <Company>Alberta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 to Volume Ratio</dc:title>
  <dc:creator>kperkins</dc:creator>
  <cp:lastModifiedBy>Victor</cp:lastModifiedBy>
  <cp:revision>8</cp:revision>
  <dcterms:created xsi:type="dcterms:W3CDTF">2006-02-03T15:55:51Z</dcterms:created>
  <dcterms:modified xsi:type="dcterms:W3CDTF">2012-05-03T14:31:49Z</dcterms:modified>
</cp:coreProperties>
</file>