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46D9A-E4D7-4CEE-9698-D7D26581046B}" type="datetimeFigureOut">
              <a:rPr lang="en-CA" smtClean="0"/>
              <a:t>25/01/2017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A762E-C3B2-4F26-8344-45D0EFFF5A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241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1E59-12B7-4D88-AE0B-AB82CB3A7456}" type="datetimeFigureOut">
              <a:rPr lang="en-CA" smtClean="0"/>
              <a:t>25/01/2017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D8AF-073D-4635-8081-9601EC5FE8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822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1E59-12B7-4D88-AE0B-AB82CB3A7456}" type="datetimeFigureOut">
              <a:rPr lang="en-CA" smtClean="0"/>
              <a:t>25/01/2017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D8AF-073D-4635-8081-9601EC5FE8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61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1E59-12B7-4D88-AE0B-AB82CB3A7456}" type="datetimeFigureOut">
              <a:rPr lang="en-CA" smtClean="0"/>
              <a:t>25/01/2017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D8AF-073D-4635-8081-9601EC5FE8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91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1E59-12B7-4D88-AE0B-AB82CB3A7456}" type="datetimeFigureOut">
              <a:rPr lang="en-CA" smtClean="0"/>
              <a:t>25/01/2017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D8AF-073D-4635-8081-9601EC5FE8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90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1E59-12B7-4D88-AE0B-AB82CB3A7456}" type="datetimeFigureOut">
              <a:rPr lang="en-CA" smtClean="0"/>
              <a:t>25/01/2017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D8AF-073D-4635-8081-9601EC5FE8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87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1E59-12B7-4D88-AE0B-AB82CB3A7456}" type="datetimeFigureOut">
              <a:rPr lang="en-CA" smtClean="0"/>
              <a:t>25/01/2017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D8AF-073D-4635-8081-9601EC5FE8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362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1E59-12B7-4D88-AE0B-AB82CB3A7456}" type="datetimeFigureOut">
              <a:rPr lang="en-CA" smtClean="0"/>
              <a:t>25/01/2017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D8AF-073D-4635-8081-9601EC5FE8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52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1E59-12B7-4D88-AE0B-AB82CB3A7456}" type="datetimeFigureOut">
              <a:rPr lang="en-CA" smtClean="0"/>
              <a:t>25/01/2017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D8AF-073D-4635-8081-9601EC5FE8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1E59-12B7-4D88-AE0B-AB82CB3A7456}" type="datetimeFigureOut">
              <a:rPr lang="en-CA" smtClean="0"/>
              <a:t>25/01/2017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D8AF-073D-4635-8081-9601EC5FE8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01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1E59-12B7-4D88-AE0B-AB82CB3A7456}" type="datetimeFigureOut">
              <a:rPr lang="en-CA" smtClean="0"/>
              <a:t>25/01/2017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D8AF-073D-4635-8081-9601EC5FE8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99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1E59-12B7-4D88-AE0B-AB82CB3A7456}" type="datetimeFigureOut">
              <a:rPr lang="en-CA" smtClean="0"/>
              <a:t>25/01/2017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D8AF-073D-4635-8081-9601EC5FE8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2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21E59-12B7-4D88-AE0B-AB82CB3A7456}" type="datetimeFigureOut">
              <a:rPr lang="en-CA" smtClean="0"/>
              <a:t>25/01/2017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2D8AF-073D-4635-8081-9601EC5FE8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1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09600" y="12954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/>
              <a:t>Mass Relationships in Chemical Reactions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429000" y="304800"/>
            <a:ext cx="350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524000" y="6096000"/>
            <a:ext cx="6629400" cy="2746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</a:rPr>
              <a:t>Copyright © The McGraw-Hill Companies, Inc.  Permission required for reproduction or display.</a:t>
            </a:r>
            <a:endParaRPr lang="en-US" sz="1200"/>
          </a:p>
        </p:txBody>
      </p:sp>
      <p:pic>
        <p:nvPicPr>
          <p:cNvPr id="66565" name="Picture 5" descr="cha56011_0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67050"/>
            <a:ext cx="3841750" cy="21907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cha56011_ma0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01975"/>
            <a:ext cx="3048000" cy="21304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4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52400" y="45720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u="sng">
                <a:solidFill>
                  <a:srgbClr val="FF0000"/>
                </a:solidFill>
              </a:rPr>
              <a:t>Percent composition</a:t>
            </a:r>
            <a:r>
              <a:rPr lang="en-US" sz="2800">
                <a:solidFill>
                  <a:schemeClr val="tx2"/>
                </a:solidFill>
              </a:rPr>
              <a:t> of an element in a compound </a:t>
            </a:r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1770063" y="1143000"/>
            <a:ext cx="5680075" cy="936625"/>
            <a:chOff x="1382" y="2137"/>
            <a:chExt cx="3578" cy="590"/>
          </a:xfrm>
        </p:grpSpPr>
        <p:sp>
          <p:nvSpPr>
            <p:cNvPr id="75803" name="Text Box 4"/>
            <p:cNvSpPr txBox="1">
              <a:spLocks noChangeArrowheads="1"/>
            </p:cNvSpPr>
            <p:nvPr/>
          </p:nvSpPr>
          <p:spPr bwMode="auto">
            <a:xfrm>
              <a:off x="1382" y="2137"/>
              <a:ext cx="27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 i="1">
                  <a:solidFill>
                    <a:srgbClr val="FF0000"/>
                  </a:solidFill>
                </a:rPr>
                <a:t>n</a:t>
              </a:r>
              <a:r>
                <a:rPr lang="en-US" sz="2800"/>
                <a:t> x molar mass of element</a:t>
              </a:r>
              <a:endParaRPr lang="en-US" sz="2800" i="1"/>
            </a:p>
          </p:txBody>
        </p:sp>
        <p:sp>
          <p:nvSpPr>
            <p:cNvPr id="75804" name="Text Box 5"/>
            <p:cNvSpPr txBox="1">
              <a:spLocks noChangeArrowheads="1"/>
            </p:cNvSpPr>
            <p:nvPr/>
          </p:nvSpPr>
          <p:spPr bwMode="auto">
            <a:xfrm>
              <a:off x="1438" y="2400"/>
              <a:ext cx="2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/>
                <a:t>molar mass of compound</a:t>
              </a:r>
            </a:p>
          </p:txBody>
        </p:sp>
        <p:sp>
          <p:nvSpPr>
            <p:cNvPr id="75805" name="Line 6"/>
            <p:cNvSpPr>
              <a:spLocks noChangeShapeType="1"/>
            </p:cNvSpPr>
            <p:nvPr/>
          </p:nvSpPr>
          <p:spPr bwMode="auto">
            <a:xfrm>
              <a:off x="1392" y="2448"/>
              <a:ext cx="26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806" name="Text Box 7"/>
            <p:cNvSpPr txBox="1">
              <a:spLocks noChangeArrowheads="1"/>
            </p:cNvSpPr>
            <p:nvPr/>
          </p:nvSpPr>
          <p:spPr bwMode="auto">
            <a:xfrm>
              <a:off x="4096" y="2256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/>
                <a:t>x 100%</a:t>
              </a:r>
            </a:p>
          </p:txBody>
        </p:sp>
      </p:grp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81000" y="22098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i="1">
                <a:solidFill>
                  <a:srgbClr val="FF0000"/>
                </a:solidFill>
              </a:rPr>
              <a:t>n</a:t>
            </a:r>
            <a:r>
              <a:rPr lang="en-US" sz="2800"/>
              <a:t> is the number of moles of the element in 1 mole of the compound</a:t>
            </a:r>
            <a:endParaRPr lang="en-US" sz="2800" i="1"/>
          </a:p>
        </p:txBody>
      </p:sp>
      <p:grpSp>
        <p:nvGrpSpPr>
          <p:cNvPr id="86025" name="Group 9"/>
          <p:cNvGrpSpPr>
            <a:grpSpLocks/>
          </p:cNvGrpSpPr>
          <p:nvPr/>
        </p:nvGrpSpPr>
        <p:grpSpPr bwMode="auto">
          <a:xfrm>
            <a:off x="76200" y="3519488"/>
            <a:ext cx="3200400" cy="2500312"/>
            <a:chOff x="48" y="1968"/>
            <a:chExt cx="2016" cy="1575"/>
          </a:xfrm>
        </p:grpSpPr>
        <p:pic>
          <p:nvPicPr>
            <p:cNvPr id="75801" name="Picture 10" descr="cha56011_ma03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968"/>
              <a:ext cx="2016" cy="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02" name="Text Box 11"/>
            <p:cNvSpPr txBox="1">
              <a:spLocks noChangeArrowheads="1"/>
            </p:cNvSpPr>
            <p:nvPr/>
          </p:nvSpPr>
          <p:spPr bwMode="auto">
            <a:xfrm>
              <a:off x="664" y="3216"/>
              <a:ext cx="7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 b="1">
                  <a:solidFill>
                    <a:schemeClr val="tx2"/>
                  </a:solidFill>
                </a:rPr>
                <a:t>C</a:t>
              </a:r>
              <a:r>
                <a:rPr lang="en-US" sz="2800" b="1" baseline="-25000">
                  <a:solidFill>
                    <a:schemeClr val="tx2"/>
                  </a:solidFill>
                </a:rPr>
                <a:t>2</a:t>
              </a:r>
              <a:r>
                <a:rPr lang="en-US" sz="2800" b="1">
                  <a:solidFill>
                    <a:schemeClr val="tx2"/>
                  </a:solidFill>
                </a:rPr>
                <a:t>H</a:t>
              </a:r>
              <a:r>
                <a:rPr lang="en-US" sz="2800" b="1" baseline="-25000">
                  <a:solidFill>
                    <a:schemeClr val="tx2"/>
                  </a:solidFill>
                </a:rPr>
                <a:t>6</a:t>
              </a:r>
              <a:r>
                <a:rPr lang="en-US" sz="2800" b="1">
                  <a:solidFill>
                    <a:schemeClr val="tx2"/>
                  </a:solidFill>
                </a:rPr>
                <a:t>O</a:t>
              </a:r>
            </a:p>
          </p:txBody>
        </p:sp>
      </p:grpSp>
      <p:grpSp>
        <p:nvGrpSpPr>
          <p:cNvPr id="86028" name="Group 12"/>
          <p:cNvGrpSpPr>
            <a:grpSpLocks/>
          </p:cNvGrpSpPr>
          <p:nvPr/>
        </p:nvGrpSpPr>
        <p:grpSpPr bwMode="auto">
          <a:xfrm>
            <a:off x="3733800" y="3225800"/>
            <a:ext cx="5270500" cy="825500"/>
            <a:chOff x="2440" y="2032"/>
            <a:chExt cx="3320" cy="520"/>
          </a:xfrm>
        </p:grpSpPr>
        <p:sp>
          <p:nvSpPr>
            <p:cNvPr id="75796" name="Text Box 13"/>
            <p:cNvSpPr txBox="1">
              <a:spLocks noChangeArrowheads="1"/>
            </p:cNvSpPr>
            <p:nvPr/>
          </p:nvSpPr>
          <p:spPr bwMode="auto">
            <a:xfrm>
              <a:off x="2440" y="2144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%C =</a:t>
              </a:r>
            </a:p>
          </p:txBody>
        </p:sp>
        <p:sp>
          <p:nvSpPr>
            <p:cNvPr id="75797" name="Text Box 14"/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>
                  <a:solidFill>
                    <a:srgbClr val="FF0000"/>
                  </a:solidFill>
                </a:rPr>
                <a:t>2</a:t>
              </a:r>
              <a:r>
                <a:rPr lang="en-US" sz="2400"/>
                <a:t> x (12.01 g)</a:t>
              </a:r>
            </a:p>
          </p:txBody>
        </p:sp>
        <p:sp>
          <p:nvSpPr>
            <p:cNvPr id="75798" name="Text Box 15"/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46.07 g</a:t>
              </a:r>
            </a:p>
          </p:txBody>
        </p:sp>
        <p:sp>
          <p:nvSpPr>
            <p:cNvPr id="75799" name="Text Box 16"/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x 100% = 52.14%</a:t>
              </a:r>
            </a:p>
          </p:txBody>
        </p:sp>
        <p:sp>
          <p:nvSpPr>
            <p:cNvPr id="75800" name="Line 17"/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3733800" y="3975100"/>
            <a:ext cx="5270500" cy="825500"/>
            <a:chOff x="2440" y="2032"/>
            <a:chExt cx="3320" cy="520"/>
          </a:xfrm>
        </p:grpSpPr>
        <p:sp>
          <p:nvSpPr>
            <p:cNvPr id="75791" name="Text Box 19"/>
            <p:cNvSpPr txBox="1">
              <a:spLocks noChangeArrowheads="1"/>
            </p:cNvSpPr>
            <p:nvPr/>
          </p:nvSpPr>
          <p:spPr bwMode="auto">
            <a:xfrm>
              <a:off x="2440" y="2144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%H =</a:t>
              </a:r>
            </a:p>
          </p:txBody>
        </p:sp>
        <p:sp>
          <p:nvSpPr>
            <p:cNvPr id="75792" name="Text Box 20"/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>
                  <a:solidFill>
                    <a:srgbClr val="FF0000"/>
                  </a:solidFill>
                </a:rPr>
                <a:t>6</a:t>
              </a:r>
              <a:r>
                <a:rPr lang="en-US" sz="2400"/>
                <a:t> x (1.008 g)</a:t>
              </a:r>
            </a:p>
          </p:txBody>
        </p:sp>
        <p:sp>
          <p:nvSpPr>
            <p:cNvPr id="75793" name="Text Box 21"/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46.07 g</a:t>
              </a:r>
            </a:p>
          </p:txBody>
        </p:sp>
        <p:sp>
          <p:nvSpPr>
            <p:cNvPr id="75794" name="Text Box 22"/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x 100% = 13.13%</a:t>
              </a:r>
            </a:p>
          </p:txBody>
        </p:sp>
        <p:sp>
          <p:nvSpPr>
            <p:cNvPr id="75795" name="Line 23"/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6040" name="Group 24"/>
          <p:cNvGrpSpPr>
            <a:grpSpLocks/>
          </p:cNvGrpSpPr>
          <p:nvPr/>
        </p:nvGrpSpPr>
        <p:grpSpPr bwMode="auto">
          <a:xfrm>
            <a:off x="3733800" y="4737100"/>
            <a:ext cx="5270500" cy="825500"/>
            <a:chOff x="2440" y="2032"/>
            <a:chExt cx="3320" cy="520"/>
          </a:xfrm>
        </p:grpSpPr>
        <p:sp>
          <p:nvSpPr>
            <p:cNvPr id="75786" name="Text Box 25"/>
            <p:cNvSpPr txBox="1">
              <a:spLocks noChangeArrowheads="1"/>
            </p:cNvSpPr>
            <p:nvPr/>
          </p:nvSpPr>
          <p:spPr bwMode="auto">
            <a:xfrm>
              <a:off x="2440" y="2144"/>
              <a:ext cx="6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%O =</a:t>
              </a:r>
            </a:p>
          </p:txBody>
        </p:sp>
        <p:sp>
          <p:nvSpPr>
            <p:cNvPr id="75787" name="Text Box 26"/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>
                  <a:solidFill>
                    <a:srgbClr val="FF0000"/>
                  </a:solidFill>
                </a:rPr>
                <a:t>1</a:t>
              </a:r>
              <a:r>
                <a:rPr lang="en-US" sz="2400"/>
                <a:t> x (16.00 g)</a:t>
              </a:r>
            </a:p>
          </p:txBody>
        </p:sp>
        <p:sp>
          <p:nvSpPr>
            <p:cNvPr id="75788" name="Text Box 27"/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46.07 g</a:t>
              </a:r>
            </a:p>
          </p:txBody>
        </p:sp>
        <p:sp>
          <p:nvSpPr>
            <p:cNvPr id="75789" name="Text Box 28"/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x 100% = 34.73%</a:t>
              </a:r>
            </a:p>
          </p:txBody>
        </p:sp>
        <p:sp>
          <p:nvSpPr>
            <p:cNvPr id="75790" name="Line 29"/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3644900" y="5638800"/>
            <a:ext cx="536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/>
              <a:t>52.14% + 13.13% + 34.73% = 100.0%</a:t>
            </a:r>
          </a:p>
        </p:txBody>
      </p:sp>
    </p:spTree>
    <p:extLst>
      <p:ext uri="{BB962C8B-B14F-4D97-AF65-F5344CB8AC3E}">
        <p14:creationId xmlns:p14="http://schemas.microsoft.com/office/powerpoint/2010/main" val="11634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autoUpdateAnimBg="0"/>
      <p:bldP spid="8604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636838" y="381000"/>
            <a:ext cx="3763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tx2"/>
                </a:solidFill>
              </a:rPr>
              <a:t>Percent Composition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6911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The listing of the mass of each element present in</a:t>
            </a:r>
          </a:p>
          <a:p>
            <a:pPr eaLnBrk="1" hangingPunct="1"/>
            <a:r>
              <a:rPr lang="en-US" sz="2400"/>
              <a:t>100 g of a compound (elemental analysis)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990600" y="4314825"/>
            <a:ext cx="70135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What is the chemical formula for a compound with </a:t>
            </a:r>
          </a:p>
          <a:p>
            <a:pPr eaLnBrk="1" hangingPunct="1"/>
            <a:r>
              <a:rPr lang="en-US" sz="2400"/>
              <a:t>The following elemental analysis?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49.5% C	5.2% H	28.8%N	16.5% O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85800" y="2743200"/>
            <a:ext cx="7380288" cy="11969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Empirical formula: contains the smallest set of whole-</a:t>
            </a:r>
          </a:p>
          <a:p>
            <a:pPr eaLnBrk="1" hangingPunct="1"/>
            <a:r>
              <a:rPr lang="en-US" sz="2400"/>
              <a:t>Number subscripts that match the elemental analysis</a:t>
            </a:r>
          </a:p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027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424113" y="434975"/>
            <a:ext cx="485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chemeClr val="tx2"/>
                </a:solidFill>
              </a:rPr>
              <a:t>Combustion Analysis</a:t>
            </a:r>
          </a:p>
        </p:txBody>
      </p:sp>
      <p:pic>
        <p:nvPicPr>
          <p:cNvPr id="77827" name="Picture 3" descr="W120_03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19200"/>
            <a:ext cx="8713787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1113" y="5300663"/>
            <a:ext cx="9132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In combustion analysis a hot stream of oxygen gas reacts with a</a:t>
            </a:r>
          </a:p>
          <a:p>
            <a:pPr eaLnBrk="1" hangingPunct="1"/>
            <a:r>
              <a:rPr lang="en-US" sz="2400"/>
              <a:t>compound to form CO</a:t>
            </a:r>
            <a:r>
              <a:rPr lang="en-US" sz="2400" baseline="-25000"/>
              <a:t>2</a:t>
            </a:r>
            <a:r>
              <a:rPr lang="en-US" sz="2400"/>
              <a:t> and H</a:t>
            </a:r>
            <a:r>
              <a:rPr lang="en-US" sz="2400" baseline="-25000"/>
              <a:t>2</a:t>
            </a:r>
            <a:r>
              <a:rPr lang="en-US" sz="2400"/>
              <a:t>O. The product gases are trapped, </a:t>
            </a:r>
          </a:p>
          <a:p>
            <a:pPr eaLnBrk="1" hangingPunct="1"/>
            <a:r>
              <a:rPr lang="en-US" sz="2400"/>
              <a:t>and their masses are determined by the gain in mass of each trap.</a:t>
            </a:r>
          </a:p>
        </p:txBody>
      </p:sp>
    </p:spTree>
    <p:extLst>
      <p:ext uri="{BB962C8B-B14F-4D97-AF65-F5344CB8AC3E}">
        <p14:creationId xmlns:p14="http://schemas.microsoft.com/office/powerpoint/2010/main" val="5558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W121_03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493712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01675" y="1741488"/>
            <a:ext cx="29368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Method for </a:t>
            </a:r>
          </a:p>
          <a:p>
            <a:pPr algn="ctr" eaLnBrk="1" hangingPunct="1"/>
            <a:r>
              <a:rPr lang="en-US" sz="2800"/>
              <a:t>Determining the</a:t>
            </a:r>
          </a:p>
          <a:p>
            <a:pPr algn="ctr" eaLnBrk="1" hangingPunct="1"/>
            <a:r>
              <a:rPr lang="en-US" sz="2800"/>
              <a:t>Empirical formula</a:t>
            </a:r>
          </a:p>
          <a:p>
            <a:pPr algn="ctr" eaLnBrk="1" hangingPunct="1"/>
            <a:r>
              <a:rPr lang="en-US" sz="2800"/>
              <a:t>Of a compound </a:t>
            </a:r>
          </a:p>
          <a:p>
            <a:pPr algn="ctr" eaLnBrk="1" hangingPunct="1"/>
            <a:r>
              <a:rPr lang="en-US" sz="2800"/>
              <a:t>From combustion</a:t>
            </a:r>
          </a:p>
          <a:p>
            <a:pPr algn="ctr" eaLnBrk="1" hangingPunct="1"/>
            <a:r>
              <a:rPr lang="en-US" sz="2800"/>
              <a:t>Analysis </a:t>
            </a:r>
          </a:p>
        </p:txBody>
      </p:sp>
    </p:spTree>
    <p:extLst>
      <p:ext uri="{BB962C8B-B14F-4D97-AF65-F5344CB8AC3E}">
        <p14:creationId xmlns:p14="http://schemas.microsoft.com/office/powerpoint/2010/main" val="2514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ha56011_0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3.6</a:t>
            </a:r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76200" y="3084513"/>
            <a:ext cx="6008688" cy="458787"/>
            <a:chOff x="326" y="2292"/>
            <a:chExt cx="3785" cy="289"/>
          </a:xfrm>
        </p:grpSpPr>
        <p:sp>
          <p:nvSpPr>
            <p:cNvPr id="79894" name="Text Box 5"/>
            <p:cNvSpPr txBox="1">
              <a:spLocks noChangeArrowheads="1"/>
            </p:cNvSpPr>
            <p:nvPr/>
          </p:nvSpPr>
          <p:spPr bwMode="auto">
            <a:xfrm>
              <a:off x="326" y="2292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g CO</a:t>
              </a:r>
              <a:r>
                <a:rPr lang="en-US" sz="2400" baseline="-25000"/>
                <a:t>2</a:t>
              </a:r>
              <a:endParaRPr lang="en-US" sz="2400"/>
            </a:p>
          </p:txBody>
        </p:sp>
        <p:sp>
          <p:nvSpPr>
            <p:cNvPr id="79895" name="Text Box 6"/>
            <p:cNvSpPr txBox="1">
              <a:spLocks noChangeArrowheads="1"/>
            </p:cNvSpPr>
            <p:nvPr/>
          </p:nvSpPr>
          <p:spPr bwMode="auto">
            <a:xfrm>
              <a:off x="1387" y="2293"/>
              <a:ext cx="8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mol CO</a:t>
              </a:r>
              <a:r>
                <a:rPr lang="en-US" sz="2400" baseline="-25000"/>
                <a:t>2</a:t>
              </a:r>
              <a:endParaRPr lang="en-US" sz="2400"/>
            </a:p>
          </p:txBody>
        </p:sp>
        <p:sp>
          <p:nvSpPr>
            <p:cNvPr id="79896" name="Text Box 7"/>
            <p:cNvSpPr txBox="1">
              <a:spLocks noChangeArrowheads="1"/>
            </p:cNvSpPr>
            <p:nvPr/>
          </p:nvSpPr>
          <p:spPr bwMode="auto">
            <a:xfrm>
              <a:off x="2651" y="2293"/>
              <a:ext cx="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mol C</a:t>
              </a:r>
            </a:p>
          </p:txBody>
        </p:sp>
        <p:sp>
          <p:nvSpPr>
            <p:cNvPr id="79897" name="Text Box 8"/>
            <p:cNvSpPr txBox="1">
              <a:spLocks noChangeArrowheads="1"/>
            </p:cNvSpPr>
            <p:nvPr/>
          </p:nvSpPr>
          <p:spPr bwMode="auto">
            <a:xfrm>
              <a:off x="3696" y="2293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g C</a:t>
              </a:r>
            </a:p>
          </p:txBody>
        </p:sp>
        <p:sp>
          <p:nvSpPr>
            <p:cNvPr id="79898" name="Line 9"/>
            <p:cNvSpPr>
              <a:spLocks noChangeShapeType="1"/>
            </p:cNvSpPr>
            <p:nvPr/>
          </p:nvSpPr>
          <p:spPr bwMode="auto">
            <a:xfrm>
              <a:off x="1006" y="2437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899" name="Line 10"/>
            <p:cNvSpPr>
              <a:spLocks noChangeShapeType="1"/>
            </p:cNvSpPr>
            <p:nvPr/>
          </p:nvSpPr>
          <p:spPr bwMode="auto">
            <a:xfrm>
              <a:off x="2270" y="2437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900" name="Line 11"/>
            <p:cNvSpPr>
              <a:spLocks noChangeShapeType="1"/>
            </p:cNvSpPr>
            <p:nvPr/>
          </p:nvSpPr>
          <p:spPr bwMode="auto">
            <a:xfrm>
              <a:off x="3314" y="2437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0124" name="Group 12"/>
          <p:cNvGrpSpPr>
            <a:grpSpLocks/>
          </p:cNvGrpSpPr>
          <p:nvPr/>
        </p:nvGrpSpPr>
        <p:grpSpPr bwMode="auto">
          <a:xfrm>
            <a:off x="76200" y="3751263"/>
            <a:ext cx="6008688" cy="458787"/>
            <a:chOff x="326" y="2292"/>
            <a:chExt cx="3785" cy="289"/>
          </a:xfrm>
        </p:grpSpPr>
        <p:sp>
          <p:nvSpPr>
            <p:cNvPr id="79887" name="Text Box 13"/>
            <p:cNvSpPr txBox="1">
              <a:spLocks noChangeArrowheads="1"/>
            </p:cNvSpPr>
            <p:nvPr/>
          </p:nvSpPr>
          <p:spPr bwMode="auto">
            <a:xfrm>
              <a:off x="326" y="2292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g H</a:t>
              </a:r>
              <a:r>
                <a:rPr lang="en-US" sz="2400" baseline="-25000"/>
                <a:t>2</a:t>
              </a:r>
              <a:r>
                <a:rPr lang="en-US" sz="2400"/>
                <a:t>O</a:t>
              </a:r>
            </a:p>
          </p:txBody>
        </p:sp>
        <p:sp>
          <p:nvSpPr>
            <p:cNvPr id="79888" name="Text Box 14"/>
            <p:cNvSpPr txBox="1">
              <a:spLocks noChangeArrowheads="1"/>
            </p:cNvSpPr>
            <p:nvPr/>
          </p:nvSpPr>
          <p:spPr bwMode="auto">
            <a:xfrm>
              <a:off x="1387" y="2293"/>
              <a:ext cx="8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mol H</a:t>
              </a:r>
              <a:r>
                <a:rPr lang="en-US" sz="2400" baseline="-25000"/>
                <a:t>2</a:t>
              </a:r>
              <a:r>
                <a:rPr lang="en-US" sz="2400"/>
                <a:t>O</a:t>
              </a:r>
            </a:p>
          </p:txBody>
        </p:sp>
        <p:sp>
          <p:nvSpPr>
            <p:cNvPr id="79889" name="Text Box 15"/>
            <p:cNvSpPr txBox="1">
              <a:spLocks noChangeArrowheads="1"/>
            </p:cNvSpPr>
            <p:nvPr/>
          </p:nvSpPr>
          <p:spPr bwMode="auto">
            <a:xfrm>
              <a:off x="2651" y="2293"/>
              <a:ext cx="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mol H</a:t>
              </a:r>
            </a:p>
          </p:txBody>
        </p:sp>
        <p:sp>
          <p:nvSpPr>
            <p:cNvPr id="79890" name="Text Box 16"/>
            <p:cNvSpPr txBox="1">
              <a:spLocks noChangeArrowheads="1"/>
            </p:cNvSpPr>
            <p:nvPr/>
          </p:nvSpPr>
          <p:spPr bwMode="auto">
            <a:xfrm>
              <a:off x="3696" y="2293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g H</a:t>
              </a:r>
            </a:p>
          </p:txBody>
        </p:sp>
        <p:sp>
          <p:nvSpPr>
            <p:cNvPr id="79891" name="Line 17"/>
            <p:cNvSpPr>
              <a:spLocks noChangeShapeType="1"/>
            </p:cNvSpPr>
            <p:nvPr/>
          </p:nvSpPr>
          <p:spPr bwMode="auto">
            <a:xfrm>
              <a:off x="1006" y="2437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892" name="Line 18"/>
            <p:cNvSpPr>
              <a:spLocks noChangeShapeType="1"/>
            </p:cNvSpPr>
            <p:nvPr/>
          </p:nvSpPr>
          <p:spPr bwMode="auto">
            <a:xfrm>
              <a:off x="2270" y="2437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893" name="Line 19"/>
            <p:cNvSpPr>
              <a:spLocks noChangeShapeType="1"/>
            </p:cNvSpPr>
            <p:nvPr/>
          </p:nvSpPr>
          <p:spPr bwMode="auto">
            <a:xfrm>
              <a:off x="3314" y="2437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76200" y="4419600"/>
            <a:ext cx="54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/>
              <a:t>g of O = g of sample – (g of C + g of H)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152400" y="1965325"/>
            <a:ext cx="287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Combust 11.5 g ethanol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152400" y="2346325"/>
            <a:ext cx="4090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Collect 22.0 g CO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 and 13.5 g H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6248400" y="3086100"/>
            <a:ext cx="281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/>
              <a:t>6.0 g C = 0.5 mol C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6248400" y="3746500"/>
            <a:ext cx="281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/>
              <a:t>1.5 g H = 1.5 mol H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6046788" y="4419600"/>
            <a:ext cx="301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/>
              <a:t>4.0 g O = 0.25 mol O</a:t>
            </a: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2374900" y="5105400"/>
            <a:ext cx="434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/>
              <a:t>Empirical formula  C</a:t>
            </a:r>
            <a:r>
              <a:rPr lang="en-US" sz="2400" baseline="-25000"/>
              <a:t>0.5</a:t>
            </a:r>
            <a:r>
              <a:rPr lang="en-US" sz="2400"/>
              <a:t>H</a:t>
            </a:r>
            <a:r>
              <a:rPr lang="en-US" sz="2400" baseline="-25000"/>
              <a:t>1.5</a:t>
            </a:r>
            <a:r>
              <a:rPr lang="en-US" sz="2400"/>
              <a:t>O</a:t>
            </a:r>
            <a:r>
              <a:rPr lang="en-US" sz="2400" baseline="-25000"/>
              <a:t>0.25</a:t>
            </a:r>
            <a:endParaRPr lang="en-US" sz="2400"/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2133600" y="5657850"/>
            <a:ext cx="482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/>
              <a:t>Divide by smallest subscript (0.25)</a:t>
            </a: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2784475" y="6211888"/>
            <a:ext cx="352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/>
              <a:t>Empirical formula C</a:t>
            </a:r>
            <a:r>
              <a:rPr lang="en-US" sz="2400" baseline="-25000"/>
              <a:t>2</a:t>
            </a:r>
            <a:r>
              <a:rPr lang="en-US" sz="2400"/>
              <a:t>H</a:t>
            </a:r>
            <a:r>
              <a:rPr lang="en-US" sz="2400" baseline="-25000"/>
              <a:t>6</a:t>
            </a:r>
            <a:r>
              <a:rPr lang="en-US" sz="240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6209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2" grpId="0" autoUpdateAnimBg="0"/>
      <p:bldP spid="90133" grpId="0" autoUpdateAnimBg="0"/>
      <p:bldP spid="90134" grpId="0" autoUpdateAnimBg="0"/>
      <p:bldP spid="90135" grpId="0" autoUpdateAnimBg="0"/>
      <p:bldP spid="90136" grpId="0" autoUpdateAnimBg="0"/>
      <p:bldP spid="90137" grpId="0" autoUpdateAnimBg="0"/>
      <p:bldP spid="90138" grpId="0" autoUpdateAnimBg="0"/>
      <p:bldP spid="90139" grpId="0" autoUpdateAnimBg="0"/>
      <p:bldP spid="9014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3.7</a:t>
            </a:r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0" y="2300288"/>
            <a:ext cx="9144000" cy="3567112"/>
            <a:chOff x="0" y="1449"/>
            <a:chExt cx="5760" cy="2247"/>
          </a:xfrm>
        </p:grpSpPr>
        <p:pic>
          <p:nvPicPr>
            <p:cNvPr id="80906" name="Picture 4" descr="cha56011_0306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792"/>
              <a:ext cx="5568" cy="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7" name="Text Box 5"/>
            <p:cNvSpPr txBox="1">
              <a:spLocks noChangeArrowheads="1"/>
            </p:cNvSpPr>
            <p:nvPr/>
          </p:nvSpPr>
          <p:spPr bwMode="auto">
            <a:xfrm>
              <a:off x="0" y="1449"/>
              <a:ext cx="57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600"/>
                <a:t>3 ways of representing the reaction of H</a:t>
              </a:r>
              <a:r>
                <a:rPr lang="en-US" sz="2600" baseline="-25000"/>
                <a:t>2</a:t>
              </a:r>
              <a:r>
                <a:rPr lang="en-US" sz="2600"/>
                <a:t> with O</a:t>
              </a:r>
              <a:r>
                <a:rPr lang="en-US" sz="2600" baseline="-25000"/>
                <a:t>2</a:t>
              </a:r>
              <a:r>
                <a:rPr lang="en-US" sz="2600"/>
                <a:t> to form H</a:t>
              </a:r>
              <a:r>
                <a:rPr lang="en-US" sz="2600" baseline="-25000"/>
                <a:t>2</a:t>
              </a:r>
              <a:r>
                <a:rPr lang="en-US" sz="2600"/>
                <a:t>O</a:t>
              </a:r>
              <a:r>
                <a:rPr lang="en-US" sz="2800"/>
                <a:t> </a:t>
              </a:r>
            </a:p>
          </p:txBody>
        </p:sp>
      </p:grp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114300" y="3048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>
                <a:solidFill>
                  <a:schemeClr val="tx2"/>
                </a:solidFill>
              </a:rPr>
              <a:t>A process in which one or more substances is changed into one or more new substances is a </a:t>
            </a:r>
            <a:r>
              <a:rPr lang="en-US" sz="2400" b="1" i="1">
                <a:solidFill>
                  <a:schemeClr val="tx2"/>
                </a:solidFill>
              </a:rPr>
              <a:t>chemical reaction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114300" y="1235075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/>
              <a:t>A </a:t>
            </a:r>
            <a:r>
              <a:rPr lang="en-US" sz="2400" b="1" i="1"/>
              <a:t>chemical equation</a:t>
            </a:r>
            <a:r>
              <a:rPr lang="en-US" sz="2400"/>
              <a:t> uses chemical symbols to show what happens during a chemical reaction</a:t>
            </a:r>
            <a:endParaRPr lang="en-US" sz="2400" b="1" i="1"/>
          </a:p>
        </p:txBody>
      </p:sp>
      <p:grpSp>
        <p:nvGrpSpPr>
          <p:cNvPr id="91144" name="Group 8"/>
          <p:cNvGrpSpPr>
            <a:grpSpLocks/>
          </p:cNvGrpSpPr>
          <p:nvPr/>
        </p:nvGrpSpPr>
        <p:grpSpPr bwMode="auto">
          <a:xfrm>
            <a:off x="2438400" y="5957888"/>
            <a:ext cx="4217988" cy="519112"/>
            <a:chOff x="1536" y="3753"/>
            <a:chExt cx="2657" cy="327"/>
          </a:xfrm>
        </p:grpSpPr>
        <p:sp>
          <p:nvSpPr>
            <p:cNvPr id="80903" name="Text Box 9"/>
            <p:cNvSpPr txBox="1">
              <a:spLocks noChangeArrowheads="1"/>
            </p:cNvSpPr>
            <p:nvPr/>
          </p:nvSpPr>
          <p:spPr bwMode="auto">
            <a:xfrm>
              <a:off x="1536" y="3753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/>
                <a:t>reactants</a:t>
              </a:r>
            </a:p>
          </p:txBody>
        </p:sp>
        <p:sp>
          <p:nvSpPr>
            <p:cNvPr id="80904" name="Line 10"/>
            <p:cNvSpPr>
              <a:spLocks noChangeShapeType="1"/>
            </p:cNvSpPr>
            <p:nvPr/>
          </p:nvSpPr>
          <p:spPr bwMode="auto">
            <a:xfrm>
              <a:off x="2655" y="3917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0905" name="Text Box 11"/>
            <p:cNvSpPr txBox="1">
              <a:spLocks noChangeArrowheads="1"/>
            </p:cNvSpPr>
            <p:nvPr/>
          </p:nvSpPr>
          <p:spPr bwMode="auto">
            <a:xfrm>
              <a:off x="3216" y="3753"/>
              <a:ext cx="9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/>
                <a:t>products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1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W266_UF04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458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1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How to “Read” Chemical Equations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624138" y="1295400"/>
            <a:ext cx="3844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/>
              <a:t>2 Mg + O</a:t>
            </a:r>
            <a:r>
              <a:rPr lang="en-US" sz="2800" baseline="-25000"/>
              <a:t>2</a:t>
            </a:r>
            <a:r>
              <a:rPr lang="en-US" sz="2800"/>
              <a:t>          2 MgO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4405313" y="1585913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0" y="2209800"/>
            <a:ext cx="91440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/>
              <a:t>2 atoms Mg + 1 molecule O</a:t>
            </a:r>
            <a:r>
              <a:rPr lang="en-US" sz="2800" baseline="-25000"/>
              <a:t>2</a:t>
            </a:r>
            <a:r>
              <a:rPr lang="en-US" sz="2800"/>
              <a:t> makes 2 formula units MgO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2 moles Mg + 1 mole O</a:t>
            </a:r>
            <a:r>
              <a:rPr lang="en-US" sz="2800" baseline="-25000"/>
              <a:t>2</a:t>
            </a:r>
            <a:r>
              <a:rPr lang="en-US" sz="2800"/>
              <a:t> makes 2 moles MgO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48.6 grams Mg + 32.0 grams O</a:t>
            </a:r>
            <a:r>
              <a:rPr lang="en-US" sz="2800" baseline="-25000"/>
              <a:t>2</a:t>
            </a:r>
            <a:r>
              <a:rPr lang="en-US" sz="2800"/>
              <a:t> makes 80.6 g MgO</a:t>
            </a:r>
          </a:p>
        </p:txBody>
      </p:sp>
      <p:grpSp>
        <p:nvGrpSpPr>
          <p:cNvPr id="93190" name="Group 6"/>
          <p:cNvGrpSpPr>
            <a:grpSpLocks/>
          </p:cNvGrpSpPr>
          <p:nvPr/>
        </p:nvGrpSpPr>
        <p:grpSpPr bwMode="auto">
          <a:xfrm>
            <a:off x="381000" y="4267200"/>
            <a:ext cx="3079750" cy="2284413"/>
            <a:chOff x="240" y="2688"/>
            <a:chExt cx="1940" cy="1439"/>
          </a:xfrm>
        </p:grpSpPr>
        <p:graphicFrame>
          <p:nvGraphicFramePr>
            <p:cNvPr id="82953" name="Object 7"/>
            <p:cNvGraphicFramePr>
              <a:graphicFrameLocks noChangeAspect="1"/>
            </p:cNvGraphicFramePr>
            <p:nvPr/>
          </p:nvGraphicFramePr>
          <p:xfrm>
            <a:off x="240" y="2688"/>
            <a:ext cx="825" cy="1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Clip" r:id="rId3" imgW="1310640" imgH="2284095" progId="MS_ClipArt_Gallery.2">
                    <p:embed/>
                  </p:oleObj>
                </mc:Choice>
                <mc:Fallback>
                  <p:oleObj name="Clip" r:id="rId3" imgW="1310640" imgH="228409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2688"/>
                          <a:ext cx="825" cy="1439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54" name="Text Box 8"/>
            <p:cNvSpPr txBox="1">
              <a:spLocks noChangeArrowheads="1"/>
            </p:cNvSpPr>
            <p:nvPr/>
          </p:nvSpPr>
          <p:spPr bwMode="auto">
            <a:xfrm>
              <a:off x="1104" y="2736"/>
              <a:ext cx="1076" cy="4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600" b="1">
                  <a:solidFill>
                    <a:srgbClr val="000000"/>
                  </a:solidFill>
                </a:rPr>
                <a:t>IS NOT</a:t>
              </a:r>
            </a:p>
          </p:txBody>
        </p:sp>
      </p:grp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1905000" y="5105400"/>
            <a:ext cx="6700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2 grams Mg + 1 gram O</a:t>
            </a:r>
            <a:r>
              <a:rPr lang="en-US" sz="2800" baseline="-25000">
                <a:solidFill>
                  <a:srgbClr val="FF0000"/>
                </a:solidFill>
              </a:rPr>
              <a:t>2</a:t>
            </a:r>
            <a:r>
              <a:rPr lang="en-US" sz="2800">
                <a:solidFill>
                  <a:srgbClr val="FF0000"/>
                </a:solidFill>
              </a:rPr>
              <a:t> makes 2 g MgO</a:t>
            </a:r>
          </a:p>
        </p:txBody>
      </p:sp>
      <p:sp>
        <p:nvSpPr>
          <p:cNvPr id="82952" name="Text Box 10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3.7</a:t>
            </a:r>
          </a:p>
        </p:txBody>
      </p:sp>
    </p:spTree>
    <p:extLst>
      <p:ext uri="{BB962C8B-B14F-4D97-AF65-F5344CB8AC3E}">
        <p14:creationId xmlns:p14="http://schemas.microsoft.com/office/powerpoint/2010/main" val="55362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build="p" autoUpdateAnimBg="0"/>
      <p:bldP spid="9319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3581400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en-US" sz="1200"/>
              <a:t>	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en-US" sz="1200"/>
              <a:t>	</a:t>
            </a:r>
            <a:r>
              <a:rPr lang="en-US" sz="2000"/>
              <a:t>The equation is balanced only by adjusting the coefficients of the</a:t>
            </a:r>
          </a:p>
          <a:p>
            <a:pPr algn="just" eaLnBrk="0" hangingPunct="0"/>
            <a:r>
              <a:rPr lang="en-US" sz="2000"/>
              <a:t>	 formulas as necessary to get whole number coefficients.</a:t>
            </a:r>
            <a:endParaRPr lang="en-US" sz="2000">
              <a:cs typeface="Times New Roman" pitchFamily="18" charset="0"/>
            </a:endParaRPr>
          </a:p>
          <a:p>
            <a:pPr algn="just" eaLnBrk="0" hangingPunct="0"/>
            <a:r>
              <a:rPr lang="en-US" sz="2000"/>
              <a:t>	</a:t>
            </a:r>
          </a:p>
          <a:p>
            <a:pPr algn="just" eaLnBrk="0" hangingPunct="0"/>
            <a:r>
              <a:rPr lang="en-US" sz="2000"/>
              <a:t>	</a:t>
            </a:r>
            <a:r>
              <a:rPr lang="en-US" sz="2000" u="sng">
                <a:solidFill>
                  <a:schemeClr val="tx2"/>
                </a:solidFill>
              </a:rPr>
              <a:t>NEVER </a:t>
            </a:r>
            <a:r>
              <a:rPr lang="en-US" sz="2000"/>
              <a:t>introduce extraneous formulas</a:t>
            </a:r>
          </a:p>
          <a:p>
            <a:pPr algn="just" eaLnBrk="0" hangingPunct="0"/>
            <a:endParaRPr lang="en-US" sz="2000">
              <a:cs typeface="Times New Roman" pitchFamily="18" charset="0"/>
            </a:endParaRPr>
          </a:p>
          <a:p>
            <a:pPr algn="just" eaLnBrk="0" hangingPunct="0"/>
            <a:r>
              <a:rPr lang="en-US" sz="2000"/>
              <a:t>	</a:t>
            </a:r>
            <a:r>
              <a:rPr lang="en-US" sz="2000" u="sng">
                <a:solidFill>
                  <a:schemeClr val="tx2"/>
                </a:solidFill>
              </a:rPr>
              <a:t>NEVER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/>
              <a:t>change subscripts of the formulas</a:t>
            </a:r>
            <a:endParaRPr lang="en-US" sz="2000">
              <a:cs typeface="Times New Roman" pitchFamily="18" charset="0"/>
            </a:endParaRPr>
          </a:p>
          <a:p>
            <a:pPr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819400" y="585788"/>
            <a:ext cx="4195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u="sng">
                <a:solidFill>
                  <a:schemeClr val="tx2"/>
                </a:solidFill>
              </a:rPr>
              <a:t>Balancing Equations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43000" y="3124200"/>
            <a:ext cx="609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2"/>
                </a:solidFill>
              </a:rPr>
              <a:t>Why?-----Atoms are conserved in chemical reactions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8013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A </a:t>
            </a:r>
            <a:r>
              <a:rPr lang="en-US" sz="2400" u="sng"/>
              <a:t>chemical equation</a:t>
            </a:r>
            <a:r>
              <a:rPr lang="en-US" sz="2400"/>
              <a:t> is made up of reactants on the left</a:t>
            </a:r>
          </a:p>
          <a:p>
            <a:pPr eaLnBrk="1" hangingPunct="1"/>
            <a:r>
              <a:rPr lang="en-US" sz="2400"/>
              <a:t>And the products on the right. An arrow signifies reactants</a:t>
            </a:r>
          </a:p>
          <a:p>
            <a:pPr eaLnBrk="1" hangingPunct="1"/>
            <a:r>
              <a:rPr lang="en-US" sz="2400"/>
              <a:t>going to products</a:t>
            </a:r>
          </a:p>
        </p:txBody>
      </p:sp>
    </p:spTree>
    <p:extLst>
      <p:ext uri="{BB962C8B-B14F-4D97-AF65-F5344CB8AC3E}">
        <p14:creationId xmlns:p14="http://schemas.microsoft.com/office/powerpoint/2010/main" val="22847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5029200" y="1676400"/>
            <a:ext cx="3806825" cy="3276600"/>
            <a:chOff x="3168" y="96"/>
            <a:chExt cx="2398" cy="2064"/>
          </a:xfrm>
        </p:grpSpPr>
        <p:sp>
          <p:nvSpPr>
            <p:cNvPr id="67592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984" y="1477"/>
              <a:ext cx="1200" cy="683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CA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808080"/>
                    </a:outerShdw>
                  </a:effectLst>
                  <a:latin typeface="Times New Roman"/>
                  <a:cs typeface="Times New Roman"/>
                </a:rPr>
                <a:t>Pair = 2</a:t>
              </a:r>
            </a:p>
          </p:txBody>
        </p:sp>
        <p:graphicFrame>
          <p:nvGraphicFramePr>
            <p:cNvPr id="67593" name="Object 4"/>
            <p:cNvGraphicFramePr>
              <a:graphicFrameLocks noChangeAspect="1"/>
            </p:cNvGraphicFramePr>
            <p:nvPr/>
          </p:nvGraphicFramePr>
          <p:xfrm>
            <a:off x="3168" y="96"/>
            <a:ext cx="2398" cy="1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Clip" r:id="rId3" imgW="4582562" imgH="2850333" progId="MS_ClipArt_Gallery.2">
                    <p:embed/>
                  </p:oleObj>
                </mc:Choice>
                <mc:Fallback>
                  <p:oleObj name="Clip" r:id="rId3" imgW="4582562" imgH="285033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96"/>
                          <a:ext cx="2398" cy="14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587" name="Group 5"/>
          <p:cNvGrpSpPr>
            <a:grpSpLocks/>
          </p:cNvGrpSpPr>
          <p:nvPr/>
        </p:nvGrpSpPr>
        <p:grpSpPr bwMode="auto">
          <a:xfrm>
            <a:off x="533400" y="1447800"/>
            <a:ext cx="2867025" cy="3733800"/>
            <a:chOff x="336" y="240"/>
            <a:chExt cx="1806" cy="2352"/>
          </a:xfrm>
        </p:grpSpPr>
        <p:graphicFrame>
          <p:nvGraphicFramePr>
            <p:cNvPr id="67590" name="Object 6"/>
            <p:cNvGraphicFramePr>
              <a:graphicFrameLocks noChangeAspect="1"/>
            </p:cNvGraphicFramePr>
            <p:nvPr/>
          </p:nvGraphicFramePr>
          <p:xfrm>
            <a:off x="336" y="960"/>
            <a:ext cx="1806" cy="1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Clip" r:id="rId5" imgW="3840178" imgH="3468986" progId="MS_ClipArt_Gallery.2">
                    <p:embed/>
                  </p:oleObj>
                </mc:Choice>
                <mc:Fallback>
                  <p:oleObj name="Clip" r:id="rId5" imgW="3840178" imgH="3468986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960"/>
                          <a:ext cx="1806" cy="1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59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80" y="240"/>
              <a:ext cx="1500" cy="49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CA" sz="4000" kern="10">
                  <a:solidFill>
                    <a:srgbClr val="0000FF"/>
                  </a:solidFill>
                  <a:effectLst>
                    <a:outerShdw dist="53882" dir="2700000" algn="ctr" rotWithShape="0">
                      <a:srgbClr val="C0C0C0"/>
                    </a:outerShdw>
                  </a:effectLst>
                  <a:latin typeface="Times New Roman"/>
                  <a:cs typeface="Times New Roman"/>
                </a:rPr>
                <a:t>Dozen = 12</a:t>
              </a:r>
            </a:p>
          </p:txBody>
        </p:sp>
      </p:grpSp>
      <p:sp>
        <p:nvSpPr>
          <p:cNvPr id="67588" name="Text Box 8"/>
          <p:cNvSpPr txBox="1">
            <a:spLocks noChangeArrowheads="1"/>
          </p:cNvSpPr>
          <p:nvPr/>
        </p:nvSpPr>
        <p:spPr bwMode="auto">
          <a:xfrm>
            <a:off x="984250" y="381000"/>
            <a:ext cx="716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tx2"/>
                </a:solidFill>
              </a:rPr>
              <a:t>Names associated with an amount</a:t>
            </a:r>
          </a:p>
        </p:txBody>
      </p:sp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1508125" y="5678488"/>
            <a:ext cx="459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Can you think of any more?????</a:t>
            </a:r>
          </a:p>
        </p:txBody>
      </p:sp>
    </p:spTree>
    <p:extLst>
      <p:ext uri="{BB962C8B-B14F-4D97-AF65-F5344CB8AC3E}">
        <p14:creationId xmlns:p14="http://schemas.microsoft.com/office/powerpoint/2010/main" val="42142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tx2"/>
                </a:solidFill>
              </a:rPr>
              <a:t>Balancing Chemical Equations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12725" y="1208088"/>
            <a:ext cx="85502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800"/>
              <a:t>Write the </a:t>
            </a:r>
            <a:r>
              <a:rPr lang="en-US" sz="2800" b="1"/>
              <a:t>correct</a:t>
            </a:r>
            <a:r>
              <a:rPr lang="en-US" sz="2800"/>
              <a:t> formula(s) for the reactants on the left side and the </a:t>
            </a:r>
            <a:r>
              <a:rPr lang="en-US" sz="2800" b="1"/>
              <a:t>correct</a:t>
            </a:r>
            <a:r>
              <a:rPr lang="en-US" sz="2800"/>
              <a:t> formula(s) for the product(s) on the right side of the equation. 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23850" y="2743200"/>
            <a:ext cx="8296275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>
                <a:solidFill>
                  <a:schemeClr val="accent2"/>
                </a:solidFill>
              </a:rPr>
              <a:t>Ethane reacts with oxygen to form carbon dioxide and water</a:t>
            </a:r>
          </a:p>
        </p:txBody>
      </p:sp>
      <p:grpSp>
        <p:nvGrpSpPr>
          <p:cNvPr id="95237" name="Group 5"/>
          <p:cNvGrpSpPr>
            <a:grpSpLocks/>
          </p:cNvGrpSpPr>
          <p:nvPr/>
        </p:nvGrpSpPr>
        <p:grpSpPr bwMode="auto">
          <a:xfrm>
            <a:off x="2286000" y="3282950"/>
            <a:ext cx="4200525" cy="458788"/>
            <a:chOff x="1440" y="2068"/>
            <a:chExt cx="2646" cy="289"/>
          </a:xfrm>
        </p:grpSpPr>
        <p:sp>
          <p:nvSpPr>
            <p:cNvPr id="85004" name="Text Box 6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C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H</a:t>
              </a:r>
              <a:r>
                <a:rPr lang="en-US" sz="2400" baseline="-25000">
                  <a:solidFill>
                    <a:schemeClr val="tx2"/>
                  </a:solidFill>
                </a:rPr>
                <a:t>6</a:t>
              </a:r>
              <a:r>
                <a:rPr lang="en-US" sz="2400">
                  <a:solidFill>
                    <a:schemeClr val="tx2"/>
                  </a:solidFill>
                </a:rPr>
                <a:t> + O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85005" name="Line 7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06" name="Text Box 8"/>
            <p:cNvSpPr txBox="1">
              <a:spLocks noChangeArrowheads="1"/>
            </p:cNvSpPr>
            <p:nvPr/>
          </p:nvSpPr>
          <p:spPr bwMode="auto">
            <a:xfrm>
              <a:off x="3034" y="2069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CO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 + H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O</a:t>
              </a:r>
            </a:p>
          </p:txBody>
        </p:sp>
      </p:grp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03200" y="3962400"/>
            <a:ext cx="85502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eriod" startAt="2"/>
            </a:pPr>
            <a:r>
              <a:rPr lang="en-US" sz="2800"/>
              <a:t>Change the numbers in front of the formulas (</a:t>
            </a:r>
            <a:r>
              <a:rPr lang="en-US" sz="2800" b="1" i="1"/>
              <a:t>coefficients</a:t>
            </a:r>
            <a:r>
              <a:rPr lang="en-US" sz="2800"/>
              <a:t>) to make the number of atoms of each element the same on both sides of the equation.  Do not change the subscripts. </a:t>
            </a:r>
          </a:p>
        </p:txBody>
      </p:sp>
      <p:sp>
        <p:nvSpPr>
          <p:cNvPr id="84999" name="Text Box 10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3.7</a:t>
            </a:r>
          </a:p>
        </p:txBody>
      </p:sp>
      <p:grpSp>
        <p:nvGrpSpPr>
          <p:cNvPr id="95243" name="Group 11"/>
          <p:cNvGrpSpPr>
            <a:grpSpLocks/>
          </p:cNvGrpSpPr>
          <p:nvPr/>
        </p:nvGrpSpPr>
        <p:grpSpPr bwMode="auto">
          <a:xfrm>
            <a:off x="2743200" y="5867400"/>
            <a:ext cx="3462338" cy="519113"/>
            <a:chOff x="1707" y="3705"/>
            <a:chExt cx="2181" cy="327"/>
          </a:xfrm>
        </p:grpSpPr>
        <p:sp>
          <p:nvSpPr>
            <p:cNvPr id="85001" name="Text Box 12"/>
            <p:cNvSpPr txBox="1">
              <a:spLocks noChangeArrowheads="1"/>
            </p:cNvSpPr>
            <p:nvPr/>
          </p:nvSpPr>
          <p:spPr bwMode="auto">
            <a:xfrm>
              <a:off x="1707" y="3725"/>
              <a:ext cx="6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2C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H</a:t>
              </a:r>
              <a:r>
                <a:rPr lang="en-US" sz="2400" baseline="-2500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85002" name="Text Box 13"/>
            <p:cNvSpPr txBox="1">
              <a:spLocks noChangeArrowheads="1"/>
            </p:cNvSpPr>
            <p:nvPr/>
          </p:nvSpPr>
          <p:spPr bwMode="auto">
            <a:xfrm>
              <a:off x="2521" y="3705"/>
              <a:ext cx="5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</a:rPr>
                <a:t>NOT</a:t>
              </a:r>
            </a:p>
          </p:txBody>
        </p:sp>
        <p:sp>
          <p:nvSpPr>
            <p:cNvPr id="85003" name="Text Box 14"/>
            <p:cNvSpPr txBox="1">
              <a:spLocks noChangeArrowheads="1"/>
            </p:cNvSpPr>
            <p:nvPr/>
          </p:nvSpPr>
          <p:spPr bwMode="auto">
            <a:xfrm>
              <a:off x="3281" y="3725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C</a:t>
              </a:r>
              <a:r>
                <a:rPr lang="en-US" sz="2400" baseline="-25000">
                  <a:solidFill>
                    <a:schemeClr val="tx2"/>
                  </a:solidFill>
                </a:rPr>
                <a:t>4</a:t>
              </a:r>
              <a:r>
                <a:rPr lang="en-US" sz="2400">
                  <a:solidFill>
                    <a:schemeClr val="tx2"/>
                  </a:solidFill>
                </a:rPr>
                <a:t>H</a:t>
              </a:r>
              <a:r>
                <a:rPr lang="en-US" sz="2400" baseline="-25000">
                  <a:solidFill>
                    <a:schemeClr val="tx2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29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utoUpdateAnimBg="0"/>
      <p:bldP spid="95236" grpId="0" animBg="1" autoUpdateAnimBg="0"/>
      <p:bldP spid="9524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tx2"/>
                </a:solidFill>
              </a:rPr>
              <a:t>Balancing Chemical Equations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12725" y="1208088"/>
            <a:ext cx="8550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eriod" startAt="3"/>
            </a:pPr>
            <a:r>
              <a:rPr lang="en-US" sz="2800"/>
              <a:t>Start by balancing those elements that appear in only one reactant and one product.</a:t>
            </a:r>
            <a:r>
              <a:rPr lang="en-US" sz="280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381000" y="2286000"/>
            <a:ext cx="4200525" cy="458788"/>
            <a:chOff x="1440" y="2068"/>
            <a:chExt cx="2646" cy="289"/>
          </a:xfrm>
        </p:grpSpPr>
        <p:sp>
          <p:nvSpPr>
            <p:cNvPr id="86045" name="Text Box 5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C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H</a:t>
              </a:r>
              <a:r>
                <a:rPr lang="en-US" sz="2400" baseline="-25000">
                  <a:solidFill>
                    <a:schemeClr val="tx2"/>
                  </a:solidFill>
                </a:rPr>
                <a:t>6</a:t>
              </a:r>
              <a:r>
                <a:rPr lang="en-US" sz="2400">
                  <a:solidFill>
                    <a:schemeClr val="tx2"/>
                  </a:solidFill>
                </a:rPr>
                <a:t> + O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86046" name="Line 6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047" name="Text Box 7"/>
            <p:cNvSpPr txBox="1">
              <a:spLocks noChangeArrowheads="1"/>
            </p:cNvSpPr>
            <p:nvPr/>
          </p:nvSpPr>
          <p:spPr bwMode="auto">
            <a:xfrm>
              <a:off x="3034" y="2069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CO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 + H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O</a:t>
              </a:r>
            </a:p>
          </p:txBody>
        </p:sp>
      </p:grp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2"/>
                </a:solidFill>
              </a:rPr>
              <a:t>3.7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876800" y="2286000"/>
            <a:ext cx="370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>
                <a:solidFill>
                  <a:srgbClr val="FF0000"/>
                </a:solidFill>
              </a:rPr>
              <a:t>start with C or H but not O</a:t>
            </a:r>
          </a:p>
        </p:txBody>
      </p:sp>
      <p:grpSp>
        <p:nvGrpSpPr>
          <p:cNvPr id="96266" name="Group 10"/>
          <p:cNvGrpSpPr>
            <a:grpSpLocks/>
          </p:cNvGrpSpPr>
          <p:nvPr/>
        </p:nvGrpSpPr>
        <p:grpSpPr bwMode="auto">
          <a:xfrm>
            <a:off x="63500" y="2743200"/>
            <a:ext cx="1371600" cy="1355725"/>
            <a:chOff x="40" y="1728"/>
            <a:chExt cx="864" cy="854"/>
          </a:xfrm>
        </p:grpSpPr>
        <p:sp>
          <p:nvSpPr>
            <p:cNvPr id="86043" name="Line 11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044" name="Text Box 12"/>
            <p:cNvSpPr txBox="1">
              <a:spLocks noChangeArrowheads="1"/>
            </p:cNvSpPr>
            <p:nvPr/>
          </p:nvSpPr>
          <p:spPr bwMode="auto">
            <a:xfrm>
              <a:off x="40" y="2064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/>
                <a:t>2 carbon</a:t>
              </a:r>
            </a:p>
            <a:p>
              <a:pPr algn="ctr"/>
              <a:r>
                <a:rPr lang="en-US" sz="2400"/>
                <a:t>on left</a:t>
              </a:r>
            </a:p>
          </p:txBody>
        </p:sp>
      </p:grpSp>
      <p:grpSp>
        <p:nvGrpSpPr>
          <p:cNvPr id="96269" name="Group 13"/>
          <p:cNvGrpSpPr>
            <a:grpSpLocks/>
          </p:cNvGrpSpPr>
          <p:nvPr/>
        </p:nvGrpSpPr>
        <p:grpSpPr bwMode="auto">
          <a:xfrm>
            <a:off x="2438400" y="2667000"/>
            <a:ext cx="1371600" cy="1355725"/>
            <a:chOff x="1536" y="1680"/>
            <a:chExt cx="864" cy="854"/>
          </a:xfrm>
        </p:grpSpPr>
        <p:sp>
          <p:nvSpPr>
            <p:cNvPr id="86041" name="Line 14"/>
            <p:cNvSpPr>
              <a:spLocks noChangeShapeType="1"/>
            </p:cNvSpPr>
            <p:nvPr/>
          </p:nvSpPr>
          <p:spPr bwMode="auto">
            <a:xfrm flipV="1">
              <a:off x="1968" y="1680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042" name="Text Box 15"/>
            <p:cNvSpPr txBox="1">
              <a:spLocks noChangeArrowheads="1"/>
            </p:cNvSpPr>
            <p:nvPr/>
          </p:nvSpPr>
          <p:spPr bwMode="auto">
            <a:xfrm>
              <a:off x="1536" y="2016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/>
                <a:t>1 carbon</a:t>
              </a:r>
            </a:p>
            <a:p>
              <a:pPr algn="ctr"/>
              <a:r>
                <a:rPr lang="en-US" sz="2400"/>
                <a:t>on right</a:t>
              </a:r>
            </a:p>
          </p:txBody>
        </p:sp>
      </p:grp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5619750" y="3352800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multiply CO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by 2</a:t>
            </a:r>
          </a:p>
        </p:txBody>
      </p:sp>
      <p:grpSp>
        <p:nvGrpSpPr>
          <p:cNvPr id="96273" name="Group 17"/>
          <p:cNvGrpSpPr>
            <a:grpSpLocks/>
          </p:cNvGrpSpPr>
          <p:nvPr/>
        </p:nvGrpSpPr>
        <p:grpSpPr bwMode="auto">
          <a:xfrm>
            <a:off x="381000" y="4129088"/>
            <a:ext cx="4370388" cy="458787"/>
            <a:chOff x="1440" y="2068"/>
            <a:chExt cx="2753" cy="289"/>
          </a:xfrm>
        </p:grpSpPr>
        <p:sp>
          <p:nvSpPr>
            <p:cNvPr id="86038" name="Text Box 18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C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H</a:t>
              </a:r>
              <a:r>
                <a:rPr lang="en-US" sz="2400" baseline="-25000">
                  <a:solidFill>
                    <a:schemeClr val="tx2"/>
                  </a:solidFill>
                </a:rPr>
                <a:t>6</a:t>
              </a:r>
              <a:r>
                <a:rPr lang="en-US" sz="2400">
                  <a:solidFill>
                    <a:schemeClr val="tx2"/>
                  </a:solidFill>
                </a:rPr>
                <a:t> + O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86039" name="Line 19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040" name="Text Box 20"/>
            <p:cNvSpPr txBox="1">
              <a:spLocks noChangeArrowheads="1"/>
            </p:cNvSpPr>
            <p:nvPr/>
          </p:nvSpPr>
          <p:spPr bwMode="auto">
            <a:xfrm>
              <a:off x="3034" y="2069"/>
              <a:ext cx="11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2CO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 + H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O</a:t>
              </a:r>
            </a:p>
          </p:txBody>
        </p:sp>
      </p:grpSp>
      <p:grpSp>
        <p:nvGrpSpPr>
          <p:cNvPr id="96277" name="Group 21"/>
          <p:cNvGrpSpPr>
            <a:grpSpLocks/>
          </p:cNvGrpSpPr>
          <p:nvPr/>
        </p:nvGrpSpPr>
        <p:grpSpPr bwMode="auto">
          <a:xfrm>
            <a:off x="215900" y="4587875"/>
            <a:ext cx="1711325" cy="1355725"/>
            <a:chOff x="-66" y="1728"/>
            <a:chExt cx="1078" cy="854"/>
          </a:xfrm>
        </p:grpSpPr>
        <p:sp>
          <p:nvSpPr>
            <p:cNvPr id="86036" name="Line 22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037" name="Text Box 23"/>
            <p:cNvSpPr txBox="1">
              <a:spLocks noChangeArrowheads="1"/>
            </p:cNvSpPr>
            <p:nvPr/>
          </p:nvSpPr>
          <p:spPr bwMode="auto">
            <a:xfrm>
              <a:off x="-66" y="2064"/>
              <a:ext cx="107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/>
                <a:t>6 hydrogen</a:t>
              </a:r>
            </a:p>
            <a:p>
              <a:pPr algn="ctr"/>
              <a:r>
                <a:rPr lang="en-US" sz="2400"/>
                <a:t>on left</a:t>
              </a:r>
            </a:p>
          </p:txBody>
        </p:sp>
      </p:grpSp>
      <p:grpSp>
        <p:nvGrpSpPr>
          <p:cNvPr id="96280" name="Group 24"/>
          <p:cNvGrpSpPr>
            <a:grpSpLocks/>
          </p:cNvGrpSpPr>
          <p:nvPr/>
        </p:nvGrpSpPr>
        <p:grpSpPr bwMode="auto">
          <a:xfrm>
            <a:off x="3495675" y="4587875"/>
            <a:ext cx="1711325" cy="1355725"/>
            <a:chOff x="-66" y="1728"/>
            <a:chExt cx="1078" cy="854"/>
          </a:xfrm>
        </p:grpSpPr>
        <p:sp>
          <p:nvSpPr>
            <p:cNvPr id="86034" name="Line 25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035" name="Text Box 26"/>
            <p:cNvSpPr txBox="1">
              <a:spLocks noChangeArrowheads="1"/>
            </p:cNvSpPr>
            <p:nvPr/>
          </p:nvSpPr>
          <p:spPr bwMode="auto">
            <a:xfrm>
              <a:off x="-66" y="2064"/>
              <a:ext cx="107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/>
                <a:t>2 hydrogen</a:t>
              </a:r>
            </a:p>
            <a:p>
              <a:pPr algn="ctr"/>
              <a:r>
                <a:rPr lang="en-US" sz="2400"/>
                <a:t>on right</a:t>
              </a:r>
            </a:p>
          </p:txBody>
        </p:sp>
      </p:grp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5619750" y="5299075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multiply H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O by 3</a:t>
            </a:r>
          </a:p>
        </p:txBody>
      </p:sp>
      <p:grpSp>
        <p:nvGrpSpPr>
          <p:cNvPr id="96284" name="Group 28"/>
          <p:cNvGrpSpPr>
            <a:grpSpLocks/>
          </p:cNvGrpSpPr>
          <p:nvPr/>
        </p:nvGrpSpPr>
        <p:grpSpPr bwMode="auto">
          <a:xfrm>
            <a:off x="381000" y="6094413"/>
            <a:ext cx="4540250" cy="458787"/>
            <a:chOff x="1440" y="2068"/>
            <a:chExt cx="2860" cy="289"/>
          </a:xfrm>
        </p:grpSpPr>
        <p:sp>
          <p:nvSpPr>
            <p:cNvPr id="86031" name="Text Box 29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C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H</a:t>
              </a:r>
              <a:r>
                <a:rPr lang="en-US" sz="2400" baseline="-25000">
                  <a:solidFill>
                    <a:schemeClr val="tx2"/>
                  </a:solidFill>
                </a:rPr>
                <a:t>6</a:t>
              </a:r>
              <a:r>
                <a:rPr lang="en-US" sz="2400">
                  <a:solidFill>
                    <a:schemeClr val="tx2"/>
                  </a:solidFill>
                </a:rPr>
                <a:t> + O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86032" name="Line 30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033" name="Text Box 31"/>
            <p:cNvSpPr txBox="1">
              <a:spLocks noChangeArrowheads="1"/>
            </p:cNvSpPr>
            <p:nvPr/>
          </p:nvSpPr>
          <p:spPr bwMode="auto">
            <a:xfrm>
              <a:off x="3034" y="2069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2CO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 + 3H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9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  <p:bldP spid="96265" grpId="0"/>
      <p:bldP spid="96272" grpId="0"/>
      <p:bldP spid="962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tx2"/>
                </a:solidFill>
              </a:rPr>
              <a:t>Balancing Chemical Equations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12725" y="1208088"/>
            <a:ext cx="8550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eriod" startAt="4"/>
            </a:pPr>
            <a:r>
              <a:rPr lang="en-US" sz="2800"/>
              <a:t>Balance those elements that appear in two or more reactants or products. 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8531225" y="6384925"/>
            <a:ext cx="5461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3.7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914400" y="2743200"/>
            <a:ext cx="1422400" cy="1355725"/>
            <a:chOff x="25" y="1728"/>
            <a:chExt cx="896" cy="854"/>
          </a:xfrm>
        </p:grpSpPr>
        <p:sp>
          <p:nvSpPr>
            <p:cNvPr id="87076" name="Line 6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077" name="Text Box 7"/>
            <p:cNvSpPr txBox="1">
              <a:spLocks noChangeArrowheads="1"/>
            </p:cNvSpPr>
            <p:nvPr/>
          </p:nvSpPr>
          <p:spPr bwMode="auto">
            <a:xfrm>
              <a:off x="25" y="2064"/>
              <a:ext cx="89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/>
                <a:t>2 oxygen</a:t>
              </a:r>
            </a:p>
            <a:p>
              <a:pPr algn="ctr"/>
              <a:r>
                <a:rPr lang="en-US" sz="2400"/>
                <a:t>on left</a:t>
              </a:r>
            </a:p>
          </p:txBody>
        </p:sp>
      </p:grpSp>
      <p:grpSp>
        <p:nvGrpSpPr>
          <p:cNvPr id="97288" name="Group 8"/>
          <p:cNvGrpSpPr>
            <a:grpSpLocks/>
          </p:cNvGrpSpPr>
          <p:nvPr/>
        </p:nvGrpSpPr>
        <p:grpSpPr bwMode="auto">
          <a:xfrm>
            <a:off x="2616200" y="2743200"/>
            <a:ext cx="1422400" cy="1355725"/>
            <a:chOff x="1521" y="1680"/>
            <a:chExt cx="896" cy="854"/>
          </a:xfrm>
        </p:grpSpPr>
        <p:sp>
          <p:nvSpPr>
            <p:cNvPr id="87074" name="Line 9"/>
            <p:cNvSpPr>
              <a:spLocks noChangeShapeType="1"/>
            </p:cNvSpPr>
            <p:nvPr/>
          </p:nvSpPr>
          <p:spPr bwMode="auto">
            <a:xfrm flipV="1">
              <a:off x="1968" y="1680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075" name="Text Box 10"/>
            <p:cNvSpPr txBox="1">
              <a:spLocks noChangeArrowheads="1"/>
            </p:cNvSpPr>
            <p:nvPr/>
          </p:nvSpPr>
          <p:spPr bwMode="auto">
            <a:xfrm>
              <a:off x="1521" y="2016"/>
              <a:ext cx="89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/>
                <a:t>4 oxygen</a:t>
              </a:r>
            </a:p>
            <a:p>
              <a:pPr algn="ctr"/>
              <a:r>
                <a:rPr lang="en-US" sz="2400"/>
                <a:t>(2x2)</a:t>
              </a:r>
            </a:p>
          </p:txBody>
        </p:sp>
      </p:grpSp>
      <p:grpSp>
        <p:nvGrpSpPr>
          <p:cNvPr id="97291" name="Group 11"/>
          <p:cNvGrpSpPr>
            <a:grpSpLocks/>
          </p:cNvGrpSpPr>
          <p:nvPr/>
        </p:nvGrpSpPr>
        <p:grpSpPr bwMode="auto">
          <a:xfrm>
            <a:off x="381000" y="2286000"/>
            <a:ext cx="4540250" cy="458788"/>
            <a:chOff x="1440" y="2068"/>
            <a:chExt cx="2860" cy="289"/>
          </a:xfrm>
        </p:grpSpPr>
        <p:sp>
          <p:nvSpPr>
            <p:cNvPr id="87071" name="Text Box 12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C</a:t>
              </a:r>
              <a:r>
                <a:rPr lang="en-US" sz="2400" baseline="-25000"/>
                <a:t>2</a:t>
              </a:r>
              <a:r>
                <a:rPr lang="en-US" sz="2400"/>
                <a:t>H</a:t>
              </a:r>
              <a:r>
                <a:rPr lang="en-US" sz="2400" baseline="-25000"/>
                <a:t>6</a:t>
              </a:r>
              <a:r>
                <a:rPr lang="en-US" sz="2400"/>
                <a:t> + O</a:t>
              </a:r>
              <a:r>
                <a:rPr lang="en-US" sz="2400" baseline="-25000"/>
                <a:t>2</a:t>
              </a:r>
              <a:endParaRPr lang="en-US" sz="2400"/>
            </a:p>
          </p:txBody>
        </p:sp>
        <p:sp>
          <p:nvSpPr>
            <p:cNvPr id="87072" name="Line 13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7073" name="Text Box 14"/>
            <p:cNvSpPr txBox="1">
              <a:spLocks noChangeArrowheads="1"/>
            </p:cNvSpPr>
            <p:nvPr/>
          </p:nvSpPr>
          <p:spPr bwMode="auto">
            <a:xfrm>
              <a:off x="3034" y="2069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2CO</a:t>
              </a:r>
              <a:r>
                <a:rPr lang="en-US" sz="2400" baseline="-25000"/>
                <a:t>2</a:t>
              </a:r>
              <a:r>
                <a:rPr lang="en-US" sz="2400"/>
                <a:t> + 3H</a:t>
              </a:r>
              <a:r>
                <a:rPr lang="en-US" sz="2400" baseline="-25000"/>
                <a:t>2</a:t>
              </a:r>
              <a:r>
                <a:rPr lang="en-US" sz="2400"/>
                <a:t>O</a:t>
              </a:r>
            </a:p>
          </p:txBody>
        </p:sp>
      </p:grpSp>
      <p:grpSp>
        <p:nvGrpSpPr>
          <p:cNvPr id="97295" name="Group 15"/>
          <p:cNvGrpSpPr>
            <a:grpSpLocks/>
          </p:cNvGrpSpPr>
          <p:nvPr/>
        </p:nvGrpSpPr>
        <p:grpSpPr bwMode="auto">
          <a:xfrm>
            <a:off x="3908425" y="2743200"/>
            <a:ext cx="1684338" cy="1346200"/>
            <a:chOff x="2462" y="1728"/>
            <a:chExt cx="1061" cy="848"/>
          </a:xfrm>
        </p:grpSpPr>
        <p:sp>
          <p:nvSpPr>
            <p:cNvPr id="87069" name="Line 16"/>
            <p:cNvSpPr>
              <a:spLocks noChangeShapeType="1"/>
            </p:cNvSpPr>
            <p:nvPr/>
          </p:nvSpPr>
          <p:spPr bwMode="auto">
            <a:xfrm flipV="1">
              <a:off x="2992" y="1728"/>
              <a:ext cx="0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070" name="Text Box 17"/>
            <p:cNvSpPr txBox="1">
              <a:spLocks noChangeArrowheads="1"/>
            </p:cNvSpPr>
            <p:nvPr/>
          </p:nvSpPr>
          <p:spPr bwMode="auto">
            <a:xfrm>
              <a:off x="2462" y="2058"/>
              <a:ext cx="106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/>
                <a:t>+ 3 oxygen</a:t>
              </a:r>
            </a:p>
            <a:p>
              <a:pPr algn="ctr"/>
              <a:r>
                <a:rPr lang="en-US" sz="2400"/>
                <a:t>(3x1)</a:t>
              </a:r>
            </a:p>
          </p:txBody>
        </p:sp>
      </p:grpSp>
      <p:grpSp>
        <p:nvGrpSpPr>
          <p:cNvPr id="97298" name="Group 18"/>
          <p:cNvGrpSpPr>
            <a:grpSpLocks/>
          </p:cNvGrpSpPr>
          <p:nvPr/>
        </p:nvGrpSpPr>
        <p:grpSpPr bwMode="auto">
          <a:xfrm>
            <a:off x="5561013" y="2133600"/>
            <a:ext cx="2566987" cy="762000"/>
            <a:chOff x="3456" y="1344"/>
            <a:chExt cx="1617" cy="480"/>
          </a:xfrm>
        </p:grpSpPr>
        <p:sp>
          <p:nvSpPr>
            <p:cNvPr id="87064" name="Text Box 19"/>
            <p:cNvSpPr txBox="1">
              <a:spLocks noChangeArrowheads="1"/>
            </p:cNvSpPr>
            <p:nvPr/>
          </p:nvSpPr>
          <p:spPr bwMode="auto">
            <a:xfrm>
              <a:off x="3456" y="1440"/>
              <a:ext cx="16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>
                  <a:solidFill>
                    <a:srgbClr val="FF0000"/>
                  </a:solidFill>
                </a:rPr>
                <a:t>multiply O</a:t>
              </a:r>
              <a:r>
                <a:rPr lang="en-US" sz="2400" baseline="-25000">
                  <a:solidFill>
                    <a:srgbClr val="FF0000"/>
                  </a:solidFill>
                </a:rPr>
                <a:t>2</a:t>
              </a:r>
              <a:r>
                <a:rPr lang="en-US" sz="2400">
                  <a:solidFill>
                    <a:srgbClr val="FF0000"/>
                  </a:solidFill>
                </a:rPr>
                <a:t> by 7/2</a:t>
              </a:r>
            </a:p>
          </p:txBody>
        </p:sp>
        <p:grpSp>
          <p:nvGrpSpPr>
            <p:cNvPr id="87065" name="Group 20"/>
            <p:cNvGrpSpPr>
              <a:grpSpLocks/>
            </p:cNvGrpSpPr>
            <p:nvPr/>
          </p:nvGrpSpPr>
          <p:grpSpPr bwMode="auto">
            <a:xfrm>
              <a:off x="4756" y="1344"/>
              <a:ext cx="240" cy="480"/>
              <a:chOff x="4320" y="3264"/>
              <a:chExt cx="240" cy="480"/>
            </a:xfrm>
          </p:grpSpPr>
          <p:sp>
            <p:nvSpPr>
              <p:cNvPr id="87066" name="Text Box 21"/>
              <p:cNvSpPr txBox="1">
                <a:spLocks noChangeArrowheads="1"/>
              </p:cNvSpPr>
              <p:nvPr/>
            </p:nvSpPr>
            <p:spPr bwMode="auto">
              <a:xfrm>
                <a:off x="4328" y="3264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87067" name="Line 22"/>
              <p:cNvSpPr>
                <a:spLocks noChangeShapeType="1"/>
              </p:cNvSpPr>
              <p:nvPr/>
            </p:nvSpPr>
            <p:spPr bwMode="auto">
              <a:xfrm>
                <a:off x="4320" y="3504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068" name="Text Box 23"/>
              <p:cNvSpPr txBox="1">
                <a:spLocks noChangeArrowheads="1"/>
              </p:cNvSpPr>
              <p:nvPr/>
            </p:nvSpPr>
            <p:spPr bwMode="auto">
              <a:xfrm>
                <a:off x="4328" y="3456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sz="2400"/>
              </a:p>
            </p:txBody>
          </p:sp>
        </p:grpSp>
      </p:grpSp>
      <p:sp>
        <p:nvSpPr>
          <p:cNvPr id="97304" name="Text Box 24"/>
          <p:cNvSpPr txBox="1">
            <a:spLocks noChangeArrowheads="1"/>
          </p:cNvSpPr>
          <p:nvPr/>
        </p:nvSpPr>
        <p:spPr bwMode="auto">
          <a:xfrm>
            <a:off x="5478463" y="3267075"/>
            <a:ext cx="1684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2400">
                <a:solidFill>
                  <a:srgbClr val="FF0000"/>
                </a:solidFill>
              </a:rPr>
              <a:t>= 7 oxygen</a:t>
            </a:r>
          </a:p>
          <a:p>
            <a:pPr algn="r"/>
            <a:r>
              <a:rPr lang="en-US" sz="2400">
                <a:solidFill>
                  <a:srgbClr val="FF0000"/>
                </a:solidFill>
              </a:rPr>
              <a:t>on right</a:t>
            </a:r>
          </a:p>
        </p:txBody>
      </p: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469900" y="4267200"/>
            <a:ext cx="4864100" cy="762000"/>
            <a:chOff x="240" y="2696"/>
            <a:chExt cx="3064" cy="480"/>
          </a:xfrm>
        </p:grpSpPr>
        <p:sp>
          <p:nvSpPr>
            <p:cNvPr id="87057" name="Text Box 26"/>
            <p:cNvSpPr txBox="1">
              <a:spLocks noChangeArrowheads="1"/>
            </p:cNvSpPr>
            <p:nvPr/>
          </p:nvSpPr>
          <p:spPr bwMode="auto">
            <a:xfrm>
              <a:off x="240" y="2783"/>
              <a:ext cx="12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C</a:t>
              </a:r>
              <a:r>
                <a:rPr lang="en-US" sz="2400" baseline="-25000"/>
                <a:t>2</a:t>
              </a:r>
              <a:r>
                <a:rPr lang="en-US" sz="2400"/>
                <a:t>H</a:t>
              </a:r>
              <a:r>
                <a:rPr lang="en-US" sz="2400" baseline="-25000"/>
                <a:t>6</a:t>
              </a:r>
              <a:r>
                <a:rPr lang="en-US" sz="2400"/>
                <a:t> +  7/2O</a:t>
              </a:r>
              <a:r>
                <a:rPr lang="en-US" sz="2400" baseline="-25000"/>
                <a:t>2</a:t>
              </a:r>
              <a:endParaRPr lang="en-US" sz="2400"/>
            </a:p>
          </p:txBody>
        </p:sp>
        <p:sp>
          <p:nvSpPr>
            <p:cNvPr id="87058" name="Line 27"/>
            <p:cNvSpPr>
              <a:spLocks noChangeShapeType="1"/>
            </p:cNvSpPr>
            <p:nvPr/>
          </p:nvSpPr>
          <p:spPr bwMode="auto">
            <a:xfrm>
              <a:off x="1488" y="2927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7059" name="Text Box 28"/>
            <p:cNvSpPr txBox="1">
              <a:spLocks noChangeArrowheads="1"/>
            </p:cNvSpPr>
            <p:nvPr/>
          </p:nvSpPr>
          <p:spPr bwMode="auto">
            <a:xfrm>
              <a:off x="2038" y="278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2CO</a:t>
              </a:r>
              <a:r>
                <a:rPr lang="en-US" sz="2400" baseline="-25000"/>
                <a:t>2</a:t>
              </a:r>
              <a:r>
                <a:rPr lang="en-US" sz="2400"/>
                <a:t> + 3H</a:t>
              </a:r>
              <a:r>
                <a:rPr lang="en-US" sz="2400" baseline="-25000"/>
                <a:t>2</a:t>
              </a:r>
              <a:r>
                <a:rPr lang="en-US" sz="2400"/>
                <a:t>O</a:t>
              </a:r>
            </a:p>
          </p:txBody>
        </p:sp>
        <p:grpSp>
          <p:nvGrpSpPr>
            <p:cNvPr id="87060" name="Group 29"/>
            <p:cNvGrpSpPr>
              <a:grpSpLocks/>
            </p:cNvGrpSpPr>
            <p:nvPr/>
          </p:nvGrpSpPr>
          <p:grpSpPr bwMode="auto">
            <a:xfrm>
              <a:off x="960" y="2696"/>
              <a:ext cx="240" cy="480"/>
              <a:chOff x="4320" y="3264"/>
              <a:chExt cx="240" cy="480"/>
            </a:xfrm>
          </p:grpSpPr>
          <p:sp>
            <p:nvSpPr>
              <p:cNvPr id="87061" name="Text Box 30"/>
              <p:cNvSpPr txBox="1">
                <a:spLocks noChangeArrowheads="1"/>
              </p:cNvSpPr>
              <p:nvPr/>
            </p:nvSpPr>
            <p:spPr bwMode="auto">
              <a:xfrm>
                <a:off x="4328" y="3264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87062" name="Line 31"/>
              <p:cNvSpPr>
                <a:spLocks noChangeShapeType="1"/>
              </p:cNvSpPr>
              <p:nvPr/>
            </p:nvSpPr>
            <p:spPr bwMode="auto">
              <a:xfrm>
                <a:off x="4320" y="3504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063" name="Text Box 32"/>
              <p:cNvSpPr txBox="1">
                <a:spLocks noChangeArrowheads="1"/>
              </p:cNvSpPr>
              <p:nvPr/>
            </p:nvSpPr>
            <p:spPr bwMode="auto">
              <a:xfrm>
                <a:off x="4328" y="3456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sz="2400"/>
              </a:p>
            </p:txBody>
          </p:sp>
        </p:grpSp>
      </p:grpSp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5561013" y="4267200"/>
            <a:ext cx="3354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remove fraction</a:t>
            </a:r>
          </a:p>
          <a:p>
            <a:r>
              <a:rPr lang="en-US" sz="2400">
                <a:solidFill>
                  <a:srgbClr val="FF0000"/>
                </a:solidFill>
              </a:rPr>
              <a:t>multiply both sides by 2</a:t>
            </a:r>
          </a:p>
        </p:txBody>
      </p:sp>
      <p:grpSp>
        <p:nvGrpSpPr>
          <p:cNvPr id="97314" name="Group 34"/>
          <p:cNvGrpSpPr>
            <a:grpSpLocks/>
          </p:cNvGrpSpPr>
          <p:nvPr/>
        </p:nvGrpSpPr>
        <p:grpSpPr bwMode="auto">
          <a:xfrm>
            <a:off x="381000" y="5180013"/>
            <a:ext cx="4876800" cy="458787"/>
            <a:chOff x="240" y="3263"/>
            <a:chExt cx="3072" cy="289"/>
          </a:xfrm>
        </p:grpSpPr>
        <p:sp>
          <p:nvSpPr>
            <p:cNvPr id="87054" name="Text Box 35"/>
            <p:cNvSpPr txBox="1">
              <a:spLocks noChangeArrowheads="1"/>
            </p:cNvSpPr>
            <p:nvPr/>
          </p:nvSpPr>
          <p:spPr bwMode="auto">
            <a:xfrm>
              <a:off x="240" y="3263"/>
              <a:ext cx="1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2C</a:t>
              </a:r>
              <a:r>
                <a:rPr lang="en-US" sz="2400" baseline="-25000"/>
                <a:t>2</a:t>
              </a:r>
              <a:r>
                <a:rPr lang="en-US" sz="2400"/>
                <a:t>H</a:t>
              </a:r>
              <a:r>
                <a:rPr lang="en-US" sz="2400" baseline="-25000"/>
                <a:t>6</a:t>
              </a:r>
              <a:r>
                <a:rPr lang="en-US" sz="2400"/>
                <a:t> + 7O</a:t>
              </a:r>
              <a:r>
                <a:rPr lang="en-US" sz="2400" baseline="-25000"/>
                <a:t>2</a:t>
              </a:r>
              <a:endParaRPr lang="en-US" sz="2400"/>
            </a:p>
          </p:txBody>
        </p:sp>
        <p:sp>
          <p:nvSpPr>
            <p:cNvPr id="87055" name="Line 36"/>
            <p:cNvSpPr>
              <a:spLocks noChangeShapeType="1"/>
            </p:cNvSpPr>
            <p:nvPr/>
          </p:nvSpPr>
          <p:spPr bwMode="auto">
            <a:xfrm>
              <a:off x="1496" y="3407"/>
              <a:ext cx="48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7056" name="Text Box 37"/>
            <p:cNvSpPr txBox="1">
              <a:spLocks noChangeArrowheads="1"/>
            </p:cNvSpPr>
            <p:nvPr/>
          </p:nvSpPr>
          <p:spPr bwMode="auto">
            <a:xfrm>
              <a:off x="2046" y="326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4CO</a:t>
              </a:r>
              <a:r>
                <a:rPr lang="en-US" sz="2400" baseline="-25000"/>
                <a:t>2</a:t>
              </a:r>
              <a:r>
                <a:rPr lang="en-US" sz="2400"/>
                <a:t> + 6H</a:t>
              </a:r>
              <a:r>
                <a:rPr lang="en-US" sz="2400" baseline="-25000"/>
                <a:t>2</a:t>
              </a:r>
              <a:r>
                <a:rPr lang="en-US" sz="240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2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304" grpId="0" autoUpdateAnimBg="0"/>
      <p:bldP spid="9731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tx2"/>
                </a:solidFill>
              </a:rPr>
              <a:t>Balancing Chemical Equations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12725" y="1208088"/>
            <a:ext cx="85502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eriod" startAt="5"/>
            </a:pPr>
            <a:r>
              <a:rPr lang="en-US" sz="2800"/>
              <a:t>Check to make sure that you have the same number of each type of atom on both sides of the equation. 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3.7</a:t>
            </a:r>
          </a:p>
        </p:txBody>
      </p:sp>
      <p:grpSp>
        <p:nvGrpSpPr>
          <p:cNvPr id="98309" name="Group 5"/>
          <p:cNvGrpSpPr>
            <a:grpSpLocks/>
          </p:cNvGrpSpPr>
          <p:nvPr/>
        </p:nvGrpSpPr>
        <p:grpSpPr bwMode="auto">
          <a:xfrm>
            <a:off x="2971800" y="2438400"/>
            <a:ext cx="4876800" cy="458788"/>
            <a:chOff x="240" y="3263"/>
            <a:chExt cx="3072" cy="289"/>
          </a:xfrm>
        </p:grpSpPr>
        <p:sp>
          <p:nvSpPr>
            <p:cNvPr id="88091" name="Text Box 6"/>
            <p:cNvSpPr txBox="1">
              <a:spLocks noChangeArrowheads="1"/>
            </p:cNvSpPr>
            <p:nvPr/>
          </p:nvSpPr>
          <p:spPr bwMode="auto">
            <a:xfrm>
              <a:off x="240" y="3263"/>
              <a:ext cx="1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2C</a:t>
              </a:r>
              <a:r>
                <a:rPr lang="en-US" sz="2400" baseline="-25000"/>
                <a:t>2</a:t>
              </a:r>
              <a:r>
                <a:rPr lang="en-US" sz="2400"/>
                <a:t>H</a:t>
              </a:r>
              <a:r>
                <a:rPr lang="en-US" sz="2400" baseline="-25000"/>
                <a:t>6</a:t>
              </a:r>
              <a:r>
                <a:rPr lang="en-US" sz="2400"/>
                <a:t> + 7O</a:t>
              </a:r>
              <a:r>
                <a:rPr lang="en-US" sz="2400" baseline="-25000"/>
                <a:t>2</a:t>
              </a:r>
              <a:endParaRPr lang="en-US" sz="2400"/>
            </a:p>
          </p:txBody>
        </p:sp>
        <p:sp>
          <p:nvSpPr>
            <p:cNvPr id="88092" name="Line 7"/>
            <p:cNvSpPr>
              <a:spLocks noChangeShapeType="1"/>
            </p:cNvSpPr>
            <p:nvPr/>
          </p:nvSpPr>
          <p:spPr bwMode="auto">
            <a:xfrm>
              <a:off x="1496" y="3407"/>
              <a:ext cx="48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8093" name="Text Box 8"/>
            <p:cNvSpPr txBox="1">
              <a:spLocks noChangeArrowheads="1"/>
            </p:cNvSpPr>
            <p:nvPr/>
          </p:nvSpPr>
          <p:spPr bwMode="auto">
            <a:xfrm>
              <a:off x="2046" y="326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4CO</a:t>
              </a:r>
              <a:r>
                <a:rPr lang="en-US" sz="2400" baseline="-25000"/>
                <a:t>2</a:t>
              </a:r>
              <a:r>
                <a:rPr lang="en-US" sz="2400"/>
                <a:t> + 6H</a:t>
              </a:r>
              <a:r>
                <a:rPr lang="en-US" sz="2400" baseline="-25000"/>
                <a:t>2</a:t>
              </a:r>
              <a:r>
                <a:rPr lang="en-US" sz="2400"/>
                <a:t>O</a:t>
              </a:r>
            </a:p>
          </p:txBody>
        </p:sp>
      </p:grpSp>
      <p:grpSp>
        <p:nvGrpSpPr>
          <p:cNvPr id="98313" name="Group 9"/>
          <p:cNvGrpSpPr>
            <a:grpSpLocks/>
          </p:cNvGrpSpPr>
          <p:nvPr/>
        </p:nvGrpSpPr>
        <p:grpSpPr bwMode="auto">
          <a:xfrm>
            <a:off x="5029200" y="4459288"/>
            <a:ext cx="3597275" cy="1789112"/>
            <a:chOff x="710" y="2377"/>
            <a:chExt cx="2266" cy="1127"/>
          </a:xfrm>
        </p:grpSpPr>
        <p:sp>
          <p:nvSpPr>
            <p:cNvPr id="88081" name="Text Box 10"/>
            <p:cNvSpPr txBox="1">
              <a:spLocks noChangeArrowheads="1"/>
            </p:cNvSpPr>
            <p:nvPr/>
          </p:nvSpPr>
          <p:spPr bwMode="auto">
            <a:xfrm>
              <a:off x="710" y="2377"/>
              <a:ext cx="9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Reactants</a:t>
              </a:r>
            </a:p>
          </p:txBody>
        </p:sp>
        <p:sp>
          <p:nvSpPr>
            <p:cNvPr id="88082" name="Text Box 11"/>
            <p:cNvSpPr txBox="1">
              <a:spLocks noChangeArrowheads="1"/>
            </p:cNvSpPr>
            <p:nvPr/>
          </p:nvSpPr>
          <p:spPr bwMode="auto">
            <a:xfrm>
              <a:off x="2102" y="2377"/>
              <a:ext cx="8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Products</a:t>
              </a:r>
            </a:p>
          </p:txBody>
        </p:sp>
        <p:sp>
          <p:nvSpPr>
            <p:cNvPr id="88083" name="Line 12"/>
            <p:cNvSpPr>
              <a:spLocks noChangeShapeType="1"/>
            </p:cNvSpPr>
            <p:nvPr/>
          </p:nvSpPr>
          <p:spPr bwMode="auto">
            <a:xfrm>
              <a:off x="768" y="2640"/>
              <a:ext cx="220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8084" name="Text Box 13"/>
            <p:cNvSpPr txBox="1">
              <a:spLocks noChangeArrowheads="1"/>
            </p:cNvSpPr>
            <p:nvPr/>
          </p:nvSpPr>
          <p:spPr bwMode="auto">
            <a:xfrm>
              <a:off x="981" y="2688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4 C</a:t>
              </a:r>
            </a:p>
          </p:txBody>
        </p:sp>
        <p:sp>
          <p:nvSpPr>
            <p:cNvPr id="88085" name="Text Box 14"/>
            <p:cNvSpPr txBox="1">
              <a:spLocks noChangeArrowheads="1"/>
            </p:cNvSpPr>
            <p:nvPr/>
          </p:nvSpPr>
          <p:spPr bwMode="auto">
            <a:xfrm>
              <a:off x="874" y="2952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12 H</a:t>
              </a:r>
            </a:p>
          </p:txBody>
        </p:sp>
        <p:sp>
          <p:nvSpPr>
            <p:cNvPr id="88086" name="Text Box 15"/>
            <p:cNvSpPr txBox="1">
              <a:spLocks noChangeArrowheads="1"/>
            </p:cNvSpPr>
            <p:nvPr/>
          </p:nvSpPr>
          <p:spPr bwMode="auto">
            <a:xfrm>
              <a:off x="864" y="321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14 O</a:t>
              </a:r>
            </a:p>
          </p:txBody>
        </p:sp>
        <p:sp>
          <p:nvSpPr>
            <p:cNvPr id="88087" name="Text Box 16"/>
            <p:cNvSpPr txBox="1">
              <a:spLocks noChangeArrowheads="1"/>
            </p:cNvSpPr>
            <p:nvPr/>
          </p:nvSpPr>
          <p:spPr bwMode="auto">
            <a:xfrm>
              <a:off x="2369" y="2688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4 C</a:t>
              </a:r>
            </a:p>
          </p:txBody>
        </p:sp>
        <p:sp>
          <p:nvSpPr>
            <p:cNvPr id="88088" name="Text Box 17"/>
            <p:cNvSpPr txBox="1">
              <a:spLocks noChangeArrowheads="1"/>
            </p:cNvSpPr>
            <p:nvPr/>
          </p:nvSpPr>
          <p:spPr bwMode="auto">
            <a:xfrm>
              <a:off x="2262" y="2952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12 H</a:t>
              </a:r>
            </a:p>
          </p:txBody>
        </p:sp>
        <p:sp>
          <p:nvSpPr>
            <p:cNvPr id="88089" name="Text Box 18"/>
            <p:cNvSpPr txBox="1">
              <a:spLocks noChangeArrowheads="1"/>
            </p:cNvSpPr>
            <p:nvPr/>
          </p:nvSpPr>
          <p:spPr bwMode="auto">
            <a:xfrm>
              <a:off x="2252" y="321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14 O</a:t>
              </a:r>
            </a:p>
          </p:txBody>
        </p:sp>
        <p:sp>
          <p:nvSpPr>
            <p:cNvPr id="88090" name="Line 19"/>
            <p:cNvSpPr>
              <a:spLocks noChangeShapeType="1"/>
            </p:cNvSpPr>
            <p:nvPr/>
          </p:nvSpPr>
          <p:spPr bwMode="auto">
            <a:xfrm>
              <a:off x="768" y="3488"/>
              <a:ext cx="220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8324" name="Group 20"/>
          <p:cNvGrpSpPr>
            <a:grpSpLocks/>
          </p:cNvGrpSpPr>
          <p:nvPr/>
        </p:nvGrpSpPr>
        <p:grpSpPr bwMode="auto">
          <a:xfrm>
            <a:off x="3124200" y="3276600"/>
            <a:ext cx="4017963" cy="457200"/>
            <a:chOff x="332" y="2088"/>
            <a:chExt cx="2531" cy="288"/>
          </a:xfrm>
        </p:grpSpPr>
        <p:sp>
          <p:nvSpPr>
            <p:cNvPr id="88079" name="Text Box 21"/>
            <p:cNvSpPr txBox="1">
              <a:spLocks noChangeArrowheads="1"/>
            </p:cNvSpPr>
            <p:nvPr/>
          </p:nvSpPr>
          <p:spPr bwMode="auto">
            <a:xfrm>
              <a:off x="332" y="2088"/>
              <a:ext cx="10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>
                  <a:solidFill>
                    <a:srgbClr val="FF0000"/>
                  </a:solidFill>
                </a:rPr>
                <a:t>4 C (2 x 2)</a:t>
              </a:r>
            </a:p>
          </p:txBody>
        </p:sp>
        <p:sp>
          <p:nvSpPr>
            <p:cNvPr id="88080" name="Text Box 22"/>
            <p:cNvSpPr txBox="1">
              <a:spLocks noChangeArrowheads="1"/>
            </p:cNvSpPr>
            <p:nvPr/>
          </p:nvSpPr>
          <p:spPr bwMode="auto">
            <a:xfrm>
              <a:off x="2448" y="2088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>
                  <a:solidFill>
                    <a:srgbClr val="FF0000"/>
                  </a:solidFill>
                </a:rPr>
                <a:t>4 C</a:t>
              </a:r>
            </a:p>
          </p:txBody>
        </p:sp>
      </p:grpSp>
      <p:grpSp>
        <p:nvGrpSpPr>
          <p:cNvPr id="98327" name="Group 23"/>
          <p:cNvGrpSpPr>
            <a:grpSpLocks/>
          </p:cNvGrpSpPr>
          <p:nvPr/>
        </p:nvGrpSpPr>
        <p:grpSpPr bwMode="auto">
          <a:xfrm>
            <a:off x="3124200" y="2895600"/>
            <a:ext cx="4652963" cy="457200"/>
            <a:chOff x="273" y="2401"/>
            <a:chExt cx="2931" cy="288"/>
          </a:xfrm>
        </p:grpSpPr>
        <p:sp>
          <p:nvSpPr>
            <p:cNvPr id="88077" name="Text Box 24"/>
            <p:cNvSpPr txBox="1">
              <a:spLocks noChangeArrowheads="1"/>
            </p:cNvSpPr>
            <p:nvPr/>
          </p:nvSpPr>
          <p:spPr bwMode="auto">
            <a:xfrm>
              <a:off x="273" y="2401"/>
              <a:ext cx="11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>
                  <a:solidFill>
                    <a:srgbClr val="FF0000"/>
                  </a:solidFill>
                </a:rPr>
                <a:t>12 H (2 x 6)</a:t>
              </a:r>
            </a:p>
          </p:txBody>
        </p:sp>
        <p:sp>
          <p:nvSpPr>
            <p:cNvPr id="88078" name="Text Box 25"/>
            <p:cNvSpPr txBox="1">
              <a:spLocks noChangeArrowheads="1"/>
            </p:cNvSpPr>
            <p:nvPr/>
          </p:nvSpPr>
          <p:spPr bwMode="auto">
            <a:xfrm>
              <a:off x="2085" y="2401"/>
              <a:ext cx="11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>
                  <a:solidFill>
                    <a:srgbClr val="FF0000"/>
                  </a:solidFill>
                </a:rPr>
                <a:t>12 H (6 x 2)</a:t>
              </a:r>
            </a:p>
          </p:txBody>
        </p:sp>
      </p:grpSp>
      <p:grpSp>
        <p:nvGrpSpPr>
          <p:cNvPr id="98330" name="Group 26"/>
          <p:cNvGrpSpPr>
            <a:grpSpLocks/>
          </p:cNvGrpSpPr>
          <p:nvPr/>
        </p:nvGrpSpPr>
        <p:grpSpPr bwMode="auto">
          <a:xfrm>
            <a:off x="3124200" y="3733800"/>
            <a:ext cx="4899025" cy="457200"/>
            <a:chOff x="288" y="2448"/>
            <a:chExt cx="3086" cy="288"/>
          </a:xfrm>
        </p:grpSpPr>
        <p:sp>
          <p:nvSpPr>
            <p:cNvPr id="88075" name="Text Box 27"/>
            <p:cNvSpPr txBox="1">
              <a:spLocks noChangeArrowheads="1"/>
            </p:cNvSpPr>
            <p:nvPr/>
          </p:nvSpPr>
          <p:spPr bwMode="auto">
            <a:xfrm>
              <a:off x="288" y="2448"/>
              <a:ext cx="11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>
                  <a:solidFill>
                    <a:srgbClr val="FF0000"/>
                  </a:solidFill>
                </a:rPr>
                <a:t>14 O (7 x 2)</a:t>
              </a:r>
            </a:p>
          </p:txBody>
        </p:sp>
        <p:sp>
          <p:nvSpPr>
            <p:cNvPr id="88076" name="Text Box 28"/>
            <p:cNvSpPr txBox="1">
              <a:spLocks noChangeArrowheads="1"/>
            </p:cNvSpPr>
            <p:nvPr/>
          </p:nvSpPr>
          <p:spPr bwMode="auto">
            <a:xfrm>
              <a:off x="1920" y="2448"/>
              <a:ext cx="1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>
                  <a:solidFill>
                    <a:srgbClr val="FF0000"/>
                  </a:solidFill>
                </a:rPr>
                <a:t>14 O (4 x 2 + 6)</a:t>
              </a:r>
            </a:p>
          </p:txBody>
        </p:sp>
      </p:grpSp>
      <p:pic>
        <p:nvPicPr>
          <p:cNvPr id="98333" name="Picture 29" descr="cha56011_ma03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96862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41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295400" y="6858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7200" algn="just"/>
            <a:r>
              <a:rPr lang="en-US" sz="2400" b="1">
                <a:solidFill>
                  <a:schemeClr val="tx2"/>
                </a:solidFill>
              </a:rPr>
              <a:t>Let’s Balance the Following Equation</a:t>
            </a:r>
            <a:endParaRPr lang="en-US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914400" y="1825625"/>
          <a:ext cx="7315200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4267225" imgH="2076329" progId="ChemDraw.Document.6.0">
                  <p:embed/>
                </p:oleObj>
              </mc:Choice>
              <mc:Fallback>
                <p:oleObj r:id="rId3" imgW="4267225" imgH="207632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5625"/>
                        <a:ext cx="7315200" cy="3584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9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ha56011_0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533400" y="4240213"/>
            <a:ext cx="80772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/>
              <a:t>Write balanced chemical equation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/>
              <a:t>Convert quantities of known substances into moles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/>
              <a:t>Use coefficients in balanced equation to calculate the number of moles of the sought quantity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/>
              <a:t>Convert moles of sought quantity into desired units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20713" y="103188"/>
            <a:ext cx="790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/>
              <a:t>Mass Changes in Chemical Reactions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3.8</a:t>
            </a:r>
          </a:p>
        </p:txBody>
      </p:sp>
    </p:spTree>
    <p:extLst>
      <p:ext uri="{BB962C8B-B14F-4D97-AF65-F5344CB8AC3E}">
        <p14:creationId xmlns:p14="http://schemas.microsoft.com/office/powerpoint/2010/main" val="15111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895600" y="609600"/>
            <a:ext cx="3644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tx2"/>
                </a:solidFill>
              </a:rPr>
              <a:t>Stoichiometric Ratio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200400" y="2819400"/>
            <a:ext cx="2417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    </a:t>
            </a:r>
            <a:r>
              <a:rPr lang="en-US" sz="2400" u="sng"/>
              <a:t>Coefficient B</a:t>
            </a:r>
            <a:r>
              <a:rPr lang="en-US" sz="2400"/>
              <a:t>  </a:t>
            </a:r>
          </a:p>
          <a:p>
            <a:pPr eaLnBrk="1" hangingPunct="1"/>
            <a:r>
              <a:rPr lang="en-US" sz="2400"/>
              <a:t>    Coefficient A</a:t>
            </a:r>
            <a:endParaRPr lang="en-US" sz="2400" u="sng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524000" y="2971800"/>
            <a:ext cx="5881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Moles B     =                            X    Moles A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71513" y="4800600"/>
            <a:ext cx="7939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The stoichiometric ratio is used to determine amounts of compounds </a:t>
            </a:r>
          </a:p>
          <a:p>
            <a:pPr eaLnBrk="1" hangingPunct="1"/>
            <a:r>
              <a:rPr lang="en-US" sz="2000"/>
              <a:t>consumed or produced in a balanced chemical reaction</a:t>
            </a:r>
          </a:p>
        </p:txBody>
      </p:sp>
    </p:spTree>
    <p:extLst>
      <p:ext uri="{BB962C8B-B14F-4D97-AF65-F5344CB8AC3E}">
        <p14:creationId xmlns:p14="http://schemas.microsoft.com/office/powerpoint/2010/main" val="2891098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41300" y="228600"/>
          <a:ext cx="855663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3" imgW="856615" imgH="1637665" progId="MS_ClipArt_Gallery.2">
                  <p:embed/>
                </p:oleObj>
              </mc:Choice>
              <mc:Fallback>
                <p:oleObj name="Clip" r:id="rId3" imgW="856615" imgH="163766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228600"/>
                        <a:ext cx="855663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520825" y="420688"/>
            <a:ext cx="725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003300" y="228600"/>
            <a:ext cx="814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Methanol burns in air according to the equation</a:t>
            </a:r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2027238" y="838200"/>
            <a:ext cx="4906962" cy="466725"/>
            <a:chOff x="717" y="649"/>
            <a:chExt cx="3091" cy="294"/>
          </a:xfrm>
        </p:grpSpPr>
        <p:sp>
          <p:nvSpPr>
            <p:cNvPr id="92206" name="Text Box 6"/>
            <p:cNvSpPr txBox="1">
              <a:spLocks noChangeArrowheads="1"/>
            </p:cNvSpPr>
            <p:nvPr/>
          </p:nvSpPr>
          <p:spPr bwMode="auto">
            <a:xfrm>
              <a:off x="717" y="649"/>
              <a:ext cx="3091" cy="2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/>
              <a:r>
                <a:rPr lang="en-US" sz="2400">
                  <a:solidFill>
                    <a:schemeClr val="tx2"/>
                  </a:solidFill>
                </a:rPr>
                <a:t>2CH</a:t>
              </a:r>
              <a:r>
                <a:rPr lang="en-US" sz="2400" baseline="-25000">
                  <a:solidFill>
                    <a:schemeClr val="tx2"/>
                  </a:solidFill>
                </a:rPr>
                <a:t>3</a:t>
              </a:r>
              <a:r>
                <a:rPr lang="en-US" sz="2400">
                  <a:solidFill>
                    <a:schemeClr val="tx2"/>
                  </a:solidFill>
                </a:rPr>
                <a:t>OH + 3O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          2CO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 + 4H</a:t>
              </a:r>
              <a:r>
                <a:rPr lang="en-US" sz="2400" baseline="-25000">
                  <a:solidFill>
                    <a:schemeClr val="tx2"/>
                  </a:solidFill>
                </a:rPr>
                <a:t>2</a:t>
              </a:r>
              <a:r>
                <a:rPr lang="en-US" sz="2400">
                  <a:solidFill>
                    <a:schemeClr val="tx2"/>
                  </a:solidFill>
                </a:rPr>
                <a:t>O</a:t>
              </a:r>
            </a:p>
          </p:txBody>
        </p:sp>
        <p:sp>
          <p:nvSpPr>
            <p:cNvPr id="92207" name="Line 7"/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92166" name="Text Box 8"/>
          <p:cNvSpPr txBox="1">
            <a:spLocks noChangeArrowheads="1"/>
          </p:cNvSpPr>
          <p:nvPr/>
        </p:nvSpPr>
        <p:spPr bwMode="auto">
          <a:xfrm>
            <a:off x="1384300" y="1387475"/>
            <a:ext cx="7216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>
                <a:solidFill>
                  <a:schemeClr val="tx2"/>
                </a:solidFill>
              </a:rPr>
              <a:t>If 209 g of methanol are used up in the combustion, </a:t>
            </a:r>
          </a:p>
          <a:p>
            <a:r>
              <a:rPr lang="en-US" sz="2400">
                <a:solidFill>
                  <a:schemeClr val="tx2"/>
                </a:solidFill>
              </a:rPr>
              <a:t>what mass of water is produced?</a:t>
            </a:r>
          </a:p>
        </p:txBody>
      </p:sp>
      <p:grpSp>
        <p:nvGrpSpPr>
          <p:cNvPr id="102409" name="Group 9"/>
          <p:cNvGrpSpPr>
            <a:grpSpLocks/>
          </p:cNvGrpSpPr>
          <p:nvPr/>
        </p:nvGrpSpPr>
        <p:grpSpPr bwMode="auto">
          <a:xfrm>
            <a:off x="0" y="2362200"/>
            <a:ext cx="9196388" cy="457200"/>
            <a:chOff x="-8" y="1728"/>
            <a:chExt cx="5793" cy="288"/>
          </a:xfrm>
        </p:grpSpPr>
        <p:sp>
          <p:nvSpPr>
            <p:cNvPr id="92199" name="Text Box 10"/>
            <p:cNvSpPr txBox="1">
              <a:spLocks noChangeArrowheads="1"/>
            </p:cNvSpPr>
            <p:nvPr/>
          </p:nvSpPr>
          <p:spPr bwMode="auto">
            <a:xfrm>
              <a:off x="-8" y="1728"/>
              <a:ext cx="1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/>
                <a:t>grams CH</a:t>
              </a:r>
              <a:r>
                <a:rPr lang="en-US" sz="2400" baseline="-25000"/>
                <a:t>3</a:t>
              </a:r>
              <a:r>
                <a:rPr lang="en-US" sz="2400"/>
                <a:t>OH</a:t>
              </a:r>
            </a:p>
          </p:txBody>
        </p:sp>
        <p:sp>
          <p:nvSpPr>
            <p:cNvPr id="92200" name="Text Box 11"/>
            <p:cNvSpPr txBox="1">
              <a:spLocks noChangeArrowheads="1"/>
            </p:cNvSpPr>
            <p:nvPr/>
          </p:nvSpPr>
          <p:spPr bwMode="auto">
            <a:xfrm>
              <a:off x="1675" y="1728"/>
              <a:ext cx="1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/>
                <a:t>moles CH</a:t>
              </a:r>
              <a:r>
                <a:rPr lang="en-US" sz="2400" baseline="-25000"/>
                <a:t>3</a:t>
              </a:r>
              <a:r>
                <a:rPr lang="en-US" sz="2400"/>
                <a:t>OH</a:t>
              </a:r>
            </a:p>
          </p:txBody>
        </p:sp>
        <p:sp>
          <p:nvSpPr>
            <p:cNvPr id="92201" name="Text Box 12"/>
            <p:cNvSpPr txBox="1">
              <a:spLocks noChangeArrowheads="1"/>
            </p:cNvSpPr>
            <p:nvPr/>
          </p:nvSpPr>
          <p:spPr bwMode="auto">
            <a:xfrm>
              <a:off x="3338" y="1728"/>
              <a:ext cx="10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/>
                <a:t>moles H</a:t>
              </a:r>
              <a:r>
                <a:rPr lang="en-US" sz="2400" baseline="-25000"/>
                <a:t>2</a:t>
              </a:r>
              <a:r>
                <a:rPr lang="en-US" sz="2400"/>
                <a:t>O</a:t>
              </a:r>
            </a:p>
          </p:txBody>
        </p:sp>
        <p:sp>
          <p:nvSpPr>
            <p:cNvPr id="92202" name="Text Box 13"/>
            <p:cNvSpPr txBox="1">
              <a:spLocks noChangeArrowheads="1"/>
            </p:cNvSpPr>
            <p:nvPr/>
          </p:nvSpPr>
          <p:spPr bwMode="auto">
            <a:xfrm>
              <a:off x="4723" y="1728"/>
              <a:ext cx="10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400"/>
                <a:t>grams H</a:t>
              </a:r>
              <a:r>
                <a:rPr lang="en-US" sz="2400" baseline="-25000"/>
                <a:t>2</a:t>
              </a:r>
              <a:r>
                <a:rPr lang="en-US" sz="2400"/>
                <a:t>O</a:t>
              </a:r>
            </a:p>
          </p:txBody>
        </p:sp>
        <p:sp>
          <p:nvSpPr>
            <p:cNvPr id="92203" name="Line 14"/>
            <p:cNvSpPr>
              <a:spLocks noChangeShapeType="1"/>
            </p:cNvSpPr>
            <p:nvPr/>
          </p:nvSpPr>
          <p:spPr bwMode="auto">
            <a:xfrm>
              <a:off x="1335" y="1872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204" name="Line 15"/>
            <p:cNvSpPr>
              <a:spLocks noChangeShapeType="1"/>
            </p:cNvSpPr>
            <p:nvPr/>
          </p:nvSpPr>
          <p:spPr bwMode="auto">
            <a:xfrm>
              <a:off x="2998" y="1872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205" name="Line 16"/>
            <p:cNvSpPr>
              <a:spLocks noChangeShapeType="1"/>
            </p:cNvSpPr>
            <p:nvPr/>
          </p:nvSpPr>
          <p:spPr bwMode="auto">
            <a:xfrm>
              <a:off x="4383" y="1872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1287463" y="2971800"/>
            <a:ext cx="176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>
                <a:solidFill>
                  <a:srgbClr val="FF0000"/>
                </a:solidFill>
              </a:rPr>
              <a:t>molar mass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CH</a:t>
            </a:r>
            <a:r>
              <a:rPr lang="en-US" sz="2400" baseline="-250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rgbClr val="FF0000"/>
                </a:solidFill>
              </a:rPr>
              <a:t>OH</a:t>
            </a: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3505200" y="2987675"/>
            <a:ext cx="264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>
                <a:solidFill>
                  <a:srgbClr val="FF0000"/>
                </a:solidFill>
              </a:rPr>
              <a:t>coefficients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chemical equation</a:t>
            </a: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6697663" y="2971800"/>
            <a:ext cx="176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>
                <a:solidFill>
                  <a:srgbClr val="FF0000"/>
                </a:solidFill>
              </a:rPr>
              <a:t>molar mass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H</a:t>
            </a:r>
            <a:r>
              <a:rPr lang="en-US" sz="2400" baseline="-25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622300" y="4373563"/>
            <a:ext cx="173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/>
              <a:t>209 g CH</a:t>
            </a:r>
            <a:r>
              <a:rPr lang="en-US" sz="2000" baseline="-25000"/>
              <a:t>3</a:t>
            </a:r>
            <a:r>
              <a:rPr lang="en-US" sz="2000"/>
              <a:t>OH</a:t>
            </a:r>
          </a:p>
        </p:txBody>
      </p:sp>
      <p:grpSp>
        <p:nvGrpSpPr>
          <p:cNvPr id="102421" name="Group 21"/>
          <p:cNvGrpSpPr>
            <a:grpSpLocks/>
          </p:cNvGrpSpPr>
          <p:nvPr/>
        </p:nvGrpSpPr>
        <p:grpSpPr bwMode="auto">
          <a:xfrm>
            <a:off x="2327275" y="4195763"/>
            <a:ext cx="1960563" cy="754062"/>
            <a:chOff x="1458" y="2643"/>
            <a:chExt cx="1235" cy="475"/>
          </a:xfrm>
        </p:grpSpPr>
        <p:sp>
          <p:nvSpPr>
            <p:cNvPr id="92195" name="Text Box 22"/>
            <p:cNvSpPr txBox="1">
              <a:spLocks noChangeArrowheads="1"/>
            </p:cNvSpPr>
            <p:nvPr/>
          </p:nvSpPr>
          <p:spPr bwMode="auto">
            <a:xfrm>
              <a:off x="1591" y="2643"/>
              <a:ext cx="10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1 mol CH</a:t>
              </a:r>
              <a:r>
                <a:rPr lang="en-US" sz="2000" baseline="-25000"/>
                <a:t>3</a:t>
              </a:r>
              <a:r>
                <a:rPr lang="en-US" sz="2000"/>
                <a:t>OH</a:t>
              </a:r>
            </a:p>
          </p:txBody>
        </p:sp>
        <p:sp>
          <p:nvSpPr>
            <p:cNvPr id="92196" name="Text Box 23"/>
            <p:cNvSpPr txBox="1">
              <a:spLocks noChangeArrowheads="1"/>
            </p:cNvSpPr>
            <p:nvPr/>
          </p:nvSpPr>
          <p:spPr bwMode="auto">
            <a:xfrm>
              <a:off x="1559" y="2868"/>
              <a:ext cx="11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32.0 g CH</a:t>
              </a:r>
              <a:r>
                <a:rPr lang="en-US" sz="2000" baseline="-25000"/>
                <a:t>3</a:t>
              </a:r>
              <a:r>
                <a:rPr lang="en-US" sz="2000"/>
                <a:t>OH</a:t>
              </a:r>
            </a:p>
          </p:txBody>
        </p:sp>
        <p:sp>
          <p:nvSpPr>
            <p:cNvPr id="92197" name="Line 24"/>
            <p:cNvSpPr>
              <a:spLocks noChangeShapeType="1"/>
            </p:cNvSpPr>
            <p:nvPr/>
          </p:nvSpPr>
          <p:spPr bwMode="auto">
            <a:xfrm>
              <a:off x="1675" y="2884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198" name="Text Box 25"/>
            <p:cNvSpPr txBox="1">
              <a:spLocks noChangeArrowheads="1"/>
            </p:cNvSpPr>
            <p:nvPr/>
          </p:nvSpPr>
          <p:spPr bwMode="auto">
            <a:xfrm>
              <a:off x="1458" y="274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x</a:t>
              </a:r>
            </a:p>
          </p:txBody>
        </p:sp>
      </p:grpSp>
      <p:grpSp>
        <p:nvGrpSpPr>
          <p:cNvPr id="102426" name="Group 26"/>
          <p:cNvGrpSpPr>
            <a:grpSpLocks/>
          </p:cNvGrpSpPr>
          <p:nvPr/>
        </p:nvGrpSpPr>
        <p:grpSpPr bwMode="auto">
          <a:xfrm>
            <a:off x="4229100" y="4191000"/>
            <a:ext cx="2057400" cy="762000"/>
            <a:chOff x="2352" y="2632"/>
            <a:chExt cx="1296" cy="480"/>
          </a:xfrm>
        </p:grpSpPr>
        <p:sp>
          <p:nvSpPr>
            <p:cNvPr id="92191" name="Text Box 27"/>
            <p:cNvSpPr txBox="1">
              <a:spLocks noChangeArrowheads="1"/>
            </p:cNvSpPr>
            <p:nvPr/>
          </p:nvSpPr>
          <p:spPr bwMode="auto">
            <a:xfrm>
              <a:off x="2671" y="2632"/>
              <a:ext cx="8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4 mol H</a:t>
              </a:r>
              <a:r>
                <a:rPr lang="en-US" sz="2000" baseline="-25000"/>
                <a:t>2</a:t>
              </a:r>
              <a:r>
                <a:rPr lang="en-US" sz="2000"/>
                <a:t>O</a:t>
              </a:r>
            </a:p>
          </p:txBody>
        </p:sp>
        <p:sp>
          <p:nvSpPr>
            <p:cNvPr id="92192" name="Text Box 28"/>
            <p:cNvSpPr txBox="1">
              <a:spLocks noChangeArrowheads="1"/>
            </p:cNvSpPr>
            <p:nvPr/>
          </p:nvSpPr>
          <p:spPr bwMode="auto">
            <a:xfrm>
              <a:off x="2556" y="2862"/>
              <a:ext cx="10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2 mol CH</a:t>
              </a:r>
              <a:r>
                <a:rPr lang="en-US" sz="2000" baseline="-25000"/>
                <a:t>3</a:t>
              </a:r>
              <a:r>
                <a:rPr lang="en-US" sz="2000"/>
                <a:t>OH</a:t>
              </a:r>
            </a:p>
          </p:txBody>
        </p:sp>
        <p:sp>
          <p:nvSpPr>
            <p:cNvPr id="92193" name="Line 29"/>
            <p:cNvSpPr>
              <a:spLocks noChangeShapeType="1"/>
            </p:cNvSpPr>
            <p:nvPr/>
          </p:nvSpPr>
          <p:spPr bwMode="auto">
            <a:xfrm>
              <a:off x="2544" y="2880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194" name="Text Box 30"/>
            <p:cNvSpPr txBox="1">
              <a:spLocks noChangeArrowheads="1"/>
            </p:cNvSpPr>
            <p:nvPr/>
          </p:nvSpPr>
          <p:spPr bwMode="auto">
            <a:xfrm>
              <a:off x="2352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x</a:t>
              </a:r>
            </a:p>
          </p:txBody>
        </p:sp>
      </p:grpSp>
      <p:grpSp>
        <p:nvGrpSpPr>
          <p:cNvPr id="102431" name="Group 31"/>
          <p:cNvGrpSpPr>
            <a:grpSpLocks/>
          </p:cNvGrpSpPr>
          <p:nvPr/>
        </p:nvGrpSpPr>
        <p:grpSpPr bwMode="auto">
          <a:xfrm>
            <a:off x="6261100" y="4191000"/>
            <a:ext cx="2160588" cy="762000"/>
            <a:chOff x="3936" y="2640"/>
            <a:chExt cx="1361" cy="480"/>
          </a:xfrm>
        </p:grpSpPr>
        <p:grpSp>
          <p:nvGrpSpPr>
            <p:cNvPr id="92185" name="Group 32"/>
            <p:cNvGrpSpPr>
              <a:grpSpLocks/>
            </p:cNvGrpSpPr>
            <p:nvPr/>
          </p:nvGrpSpPr>
          <p:grpSpPr bwMode="auto">
            <a:xfrm>
              <a:off x="3936" y="2640"/>
              <a:ext cx="1113" cy="480"/>
              <a:chOff x="3936" y="2640"/>
              <a:chExt cx="1113" cy="480"/>
            </a:xfrm>
          </p:grpSpPr>
          <p:sp>
            <p:nvSpPr>
              <p:cNvPr id="92187" name="Text Box 33"/>
              <p:cNvSpPr txBox="1">
                <a:spLocks noChangeArrowheads="1"/>
              </p:cNvSpPr>
              <p:nvPr/>
            </p:nvSpPr>
            <p:spPr bwMode="auto">
              <a:xfrm>
                <a:off x="4147" y="2640"/>
                <a:ext cx="9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000"/>
                  <a:t>18.0 g H</a:t>
                </a:r>
                <a:r>
                  <a:rPr lang="en-US" sz="2000" baseline="-25000"/>
                  <a:t>2</a:t>
                </a:r>
                <a:r>
                  <a:rPr lang="en-US" sz="2000"/>
                  <a:t>O</a:t>
                </a:r>
              </a:p>
            </p:txBody>
          </p:sp>
          <p:sp>
            <p:nvSpPr>
              <p:cNvPr id="92188" name="Text Box 34"/>
              <p:cNvSpPr txBox="1">
                <a:spLocks noChangeArrowheads="1"/>
              </p:cNvSpPr>
              <p:nvPr/>
            </p:nvSpPr>
            <p:spPr bwMode="auto">
              <a:xfrm>
                <a:off x="4164" y="2870"/>
                <a:ext cx="8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000"/>
                  <a:t>1 mol H</a:t>
                </a:r>
                <a:r>
                  <a:rPr lang="en-US" sz="2000" baseline="-25000"/>
                  <a:t>2</a:t>
                </a:r>
                <a:r>
                  <a:rPr lang="en-US" sz="2000"/>
                  <a:t>O</a:t>
                </a:r>
              </a:p>
            </p:txBody>
          </p:sp>
          <p:sp>
            <p:nvSpPr>
              <p:cNvPr id="92189" name="Line 35"/>
              <p:cNvSpPr>
                <a:spLocks noChangeShapeType="1"/>
              </p:cNvSpPr>
              <p:nvPr/>
            </p:nvSpPr>
            <p:spPr bwMode="auto">
              <a:xfrm>
                <a:off x="4128" y="2888"/>
                <a:ext cx="92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190" name="Text Box 36"/>
              <p:cNvSpPr txBox="1">
                <a:spLocks noChangeArrowheads="1"/>
              </p:cNvSpPr>
              <p:nvPr/>
            </p:nvSpPr>
            <p:spPr bwMode="auto">
              <a:xfrm>
                <a:off x="3936" y="275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000"/>
                  <a:t>x</a:t>
                </a:r>
              </a:p>
            </p:txBody>
          </p:sp>
        </p:grpSp>
        <p:sp>
          <p:nvSpPr>
            <p:cNvPr id="92186" name="Text Box 37"/>
            <p:cNvSpPr txBox="1">
              <a:spLocks noChangeArrowheads="1"/>
            </p:cNvSpPr>
            <p:nvPr/>
          </p:nvSpPr>
          <p:spPr bwMode="auto">
            <a:xfrm>
              <a:off x="5088" y="274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=</a:t>
              </a:r>
            </a:p>
          </p:txBody>
        </p:sp>
      </p:grpSp>
      <p:sp>
        <p:nvSpPr>
          <p:cNvPr id="102438" name="Line 38"/>
          <p:cNvSpPr>
            <a:spLocks noChangeShapeType="1"/>
          </p:cNvSpPr>
          <p:nvPr/>
        </p:nvSpPr>
        <p:spPr bwMode="auto">
          <a:xfrm flipV="1">
            <a:off x="3060700" y="46482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439" name="Line 39"/>
          <p:cNvSpPr>
            <a:spLocks noChangeShapeType="1"/>
          </p:cNvSpPr>
          <p:nvPr/>
        </p:nvSpPr>
        <p:spPr bwMode="auto">
          <a:xfrm flipV="1">
            <a:off x="3060700" y="41910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440" name="Line 40"/>
          <p:cNvSpPr>
            <a:spLocks noChangeShapeType="1"/>
          </p:cNvSpPr>
          <p:nvPr/>
        </p:nvSpPr>
        <p:spPr bwMode="auto">
          <a:xfrm flipV="1">
            <a:off x="1231900" y="44196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441" name="Line 41"/>
          <p:cNvSpPr>
            <a:spLocks noChangeShapeType="1"/>
          </p:cNvSpPr>
          <p:nvPr/>
        </p:nvSpPr>
        <p:spPr bwMode="auto">
          <a:xfrm flipV="1">
            <a:off x="5041900" y="45720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442" name="Line 42"/>
          <p:cNvSpPr>
            <a:spLocks noChangeShapeType="1"/>
          </p:cNvSpPr>
          <p:nvPr/>
        </p:nvSpPr>
        <p:spPr bwMode="auto">
          <a:xfrm flipV="1">
            <a:off x="5041900" y="42672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443" name="Line 43"/>
          <p:cNvSpPr>
            <a:spLocks noChangeShapeType="1"/>
          </p:cNvSpPr>
          <p:nvPr/>
        </p:nvSpPr>
        <p:spPr bwMode="auto">
          <a:xfrm flipV="1">
            <a:off x="6870700" y="45720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444" name="Text Box 44"/>
          <p:cNvSpPr txBox="1">
            <a:spLocks noChangeArrowheads="1"/>
          </p:cNvSpPr>
          <p:nvPr/>
        </p:nvSpPr>
        <p:spPr bwMode="auto">
          <a:xfrm>
            <a:off x="3586163" y="5410200"/>
            <a:ext cx="1617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>
                <a:solidFill>
                  <a:schemeClr val="tx2"/>
                </a:solidFill>
              </a:rPr>
              <a:t>235 g H</a:t>
            </a:r>
            <a:r>
              <a:rPr lang="en-US" sz="2400" b="1" baseline="-25000">
                <a:solidFill>
                  <a:schemeClr val="tx2"/>
                </a:solidFill>
              </a:rPr>
              <a:t>2</a:t>
            </a:r>
            <a:r>
              <a:rPr lang="en-US" sz="2400" b="1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92182" name="Text Box 45"/>
          <p:cNvSpPr txBox="1">
            <a:spLocks noChangeArrowheads="1"/>
          </p:cNvSpPr>
          <p:nvPr/>
        </p:nvSpPr>
        <p:spPr bwMode="auto">
          <a:xfrm>
            <a:off x="85439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3.8</a:t>
            </a:r>
          </a:p>
        </p:txBody>
      </p:sp>
      <p:sp>
        <p:nvSpPr>
          <p:cNvPr id="102446" name="Line 46"/>
          <p:cNvSpPr>
            <a:spLocks noChangeShapeType="1"/>
          </p:cNvSpPr>
          <p:nvPr/>
        </p:nvSpPr>
        <p:spPr bwMode="auto">
          <a:xfrm>
            <a:off x="3124200" y="33528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447" name="Line 47"/>
          <p:cNvSpPr>
            <a:spLocks noChangeShapeType="1"/>
          </p:cNvSpPr>
          <p:nvPr/>
        </p:nvSpPr>
        <p:spPr bwMode="auto">
          <a:xfrm>
            <a:off x="6096000" y="33528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97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7" grpId="0"/>
      <p:bldP spid="102418" grpId="0"/>
      <p:bldP spid="102419" grpId="0"/>
      <p:bldP spid="102420" grpId="0" autoUpdateAnimBg="0"/>
      <p:bldP spid="102438" grpId="0" animBg="1"/>
      <p:bldP spid="102439" grpId="0" animBg="1"/>
      <p:bldP spid="102440" grpId="0" animBg="1"/>
      <p:bldP spid="102441" grpId="0" animBg="1"/>
      <p:bldP spid="102442" grpId="0" animBg="1"/>
      <p:bldP spid="102443" grpId="0" animBg="1"/>
      <p:bldP spid="102444" grpId="0" autoUpdateAnimBg="0"/>
      <p:bldP spid="102446" grpId="0" animBg="1"/>
      <p:bldP spid="1024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3024188" y="228600"/>
            <a:ext cx="3071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tx2"/>
                </a:solidFill>
              </a:rPr>
              <a:t>Limiting Reagent</a:t>
            </a:r>
          </a:p>
        </p:txBody>
      </p:sp>
      <p:pic>
        <p:nvPicPr>
          <p:cNvPr id="93187" name="Picture 3" descr="W254_04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2075"/>
            <a:ext cx="8001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81000" y="5927725"/>
            <a:ext cx="8618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The number of bicycles that can be assembled is limited by whichever part </a:t>
            </a:r>
          </a:p>
          <a:p>
            <a:pPr eaLnBrk="1" hangingPunct="1"/>
            <a:r>
              <a:rPr lang="en-US" sz="2000"/>
              <a:t>runs out first. In the inventory shown in this figure, wheels are that part.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311275" y="746125"/>
            <a:ext cx="6613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The reactant that is completely consumed by the reaction</a:t>
            </a:r>
          </a:p>
        </p:txBody>
      </p:sp>
    </p:spTree>
    <p:extLst>
      <p:ext uri="{BB962C8B-B14F-4D97-AF65-F5344CB8AC3E}">
        <p14:creationId xmlns:p14="http://schemas.microsoft.com/office/powerpoint/2010/main" val="2986639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W255_04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33400" y="5122863"/>
            <a:ext cx="81835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A molecular view of a Limiting reactant situation for the ammonia </a:t>
            </a:r>
          </a:p>
          <a:p>
            <a:pPr eaLnBrk="1" hangingPunct="1"/>
            <a:r>
              <a:rPr lang="en-US" sz="2000"/>
              <a:t>Synthesis. To make 4 molecules of NH</a:t>
            </a:r>
            <a:r>
              <a:rPr lang="en-US" sz="2000" baseline="-25000"/>
              <a:t>3</a:t>
            </a:r>
            <a:r>
              <a:rPr lang="en-US" sz="2000"/>
              <a:t> requires 2 molecules of N</a:t>
            </a:r>
            <a:r>
              <a:rPr lang="en-US" sz="2000" baseline="-25000"/>
              <a:t>2</a:t>
            </a:r>
            <a:r>
              <a:rPr lang="en-US" sz="2000"/>
              <a:t> and</a:t>
            </a:r>
          </a:p>
          <a:p>
            <a:pPr eaLnBrk="1" hangingPunct="1"/>
            <a:r>
              <a:rPr lang="en-US" sz="2000"/>
              <a:t>6 molecules of H</a:t>
            </a:r>
            <a:r>
              <a:rPr lang="en-US" sz="2000" baseline="-25000"/>
              <a:t>2</a:t>
            </a:r>
            <a:r>
              <a:rPr lang="en-US" sz="2000"/>
              <a:t>. If we start with 4 molecules of N</a:t>
            </a:r>
            <a:r>
              <a:rPr lang="en-US" sz="2000" baseline="-25000"/>
              <a:t>2</a:t>
            </a:r>
            <a:r>
              <a:rPr lang="en-US" sz="2000"/>
              <a:t> and 6 molecules of</a:t>
            </a:r>
          </a:p>
          <a:p>
            <a:pPr eaLnBrk="1" hangingPunct="1"/>
            <a:r>
              <a:rPr lang="en-US" sz="2000"/>
              <a:t>H</a:t>
            </a:r>
            <a:r>
              <a:rPr lang="en-US" sz="2000" baseline="-25000"/>
              <a:t>2</a:t>
            </a:r>
            <a:r>
              <a:rPr lang="en-US" sz="2000"/>
              <a:t>, H</a:t>
            </a:r>
            <a:r>
              <a:rPr lang="en-US" sz="2000" baseline="-25000"/>
              <a:t>2</a:t>
            </a:r>
            <a:r>
              <a:rPr lang="en-US" sz="2000"/>
              <a:t> is the limiting reactant.</a:t>
            </a:r>
          </a:p>
        </p:txBody>
      </p:sp>
    </p:spTree>
    <p:extLst>
      <p:ext uri="{BB962C8B-B14F-4D97-AF65-F5344CB8AC3E}">
        <p14:creationId xmlns:p14="http://schemas.microsoft.com/office/powerpoint/2010/main" val="405875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Burrow D. M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3082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57912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/>
              <a:t>The </a:t>
            </a:r>
            <a:r>
              <a:rPr lang="en-US" sz="2800" b="1" i="1">
                <a:solidFill>
                  <a:schemeClr val="tx2"/>
                </a:solidFill>
              </a:rPr>
              <a:t>mole (mol)</a:t>
            </a:r>
            <a:r>
              <a:rPr lang="en-US" sz="2800"/>
              <a:t> is the amount of a substance that </a:t>
            </a:r>
          </a:p>
          <a:p>
            <a:pPr algn="ctr"/>
            <a:r>
              <a:rPr lang="en-US" sz="2800"/>
              <a:t>contains as many elementary entities as there </a:t>
            </a:r>
          </a:p>
          <a:p>
            <a:pPr algn="ctr"/>
            <a:r>
              <a:rPr lang="en-US" sz="2800"/>
              <a:t>are atoms in exactly 12.00 grams of </a:t>
            </a:r>
            <a:r>
              <a:rPr lang="en-US" sz="2800" baseline="30000"/>
              <a:t>12</a:t>
            </a:r>
            <a:r>
              <a:rPr lang="en-US" sz="2800"/>
              <a:t>C</a:t>
            </a:r>
          </a:p>
          <a:p>
            <a:pPr algn="ctr"/>
            <a:endParaRPr lang="en-US" sz="2800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081213" y="5410200"/>
            <a:ext cx="501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/>
              <a:t>1 mol = </a:t>
            </a:r>
            <a:r>
              <a:rPr lang="en-US" sz="2800" i="1"/>
              <a:t>N</a:t>
            </a:r>
            <a:r>
              <a:rPr lang="en-US" sz="2800" i="1" baseline="-25000"/>
              <a:t>A</a:t>
            </a:r>
            <a:r>
              <a:rPr lang="en-US" sz="2800"/>
              <a:t> = 6.0221367 x 10</a:t>
            </a:r>
            <a:r>
              <a:rPr lang="en-US" sz="2800" baseline="30000"/>
              <a:t>23</a:t>
            </a:r>
            <a:endParaRPr lang="en-US" sz="2800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508250" y="6096000"/>
            <a:ext cx="4127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/>
              <a:t>Avogadro’s number (</a:t>
            </a:r>
            <a:r>
              <a:rPr lang="en-US" sz="2800" i="1"/>
              <a:t>N</a:t>
            </a:r>
            <a:r>
              <a:rPr lang="en-US" sz="2800" i="1" baseline="-25000"/>
              <a:t>A</a:t>
            </a:r>
            <a:r>
              <a:rPr lang="en-US" sz="2800" i="1"/>
              <a:t>)</a:t>
            </a:r>
            <a:r>
              <a:rPr lang="en-US" sz="2800"/>
              <a:t> 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584325" y="274638"/>
            <a:ext cx="36782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>
                <a:solidFill>
                  <a:schemeClr val="tx2"/>
                </a:solidFill>
              </a:rPr>
              <a:t>The Mole…..</a:t>
            </a:r>
          </a:p>
        </p:txBody>
      </p:sp>
    </p:spTree>
    <p:extLst>
      <p:ext uri="{BB962C8B-B14F-4D97-AF65-F5344CB8AC3E}">
        <p14:creationId xmlns:p14="http://schemas.microsoft.com/office/powerpoint/2010/main" val="41407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P spid="78852" grpId="0" autoUpdateAnimBg="0"/>
      <p:bldP spid="7885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1552575" y="277813"/>
            <a:ext cx="6038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1200"/>
              <a:t>Limiting Reagent: It is the reactant whose number of moles divided </a:t>
            </a:r>
            <a:endParaRPr lang="en-US" sz="1100"/>
          </a:p>
          <a:p>
            <a:pPr algn="just" eaLnBrk="0" hangingPunct="0"/>
            <a:r>
              <a:rPr lang="en-US" sz="1200"/>
              <a:t>			By it’s stoichiometric coefficient is the smallest</a:t>
            </a:r>
            <a:endParaRPr lang="en-US" sz="1100"/>
          </a:p>
          <a:p>
            <a:pPr algn="just" eaLnBrk="0" hangingPunct="0"/>
            <a:r>
              <a:rPr lang="en-US" sz="1200">
                <a:cs typeface="Times New Roman" pitchFamily="18" charset="0"/>
              </a:rPr>
              <a:t>	Example:</a:t>
            </a:r>
            <a:endParaRPr lang="en-US" sz="1100"/>
          </a:p>
          <a:p>
            <a:pPr algn="just" eaLnBrk="0" hangingPunct="0"/>
            <a:r>
              <a:rPr lang="en-US" sz="1200">
                <a:cs typeface="Times New Roman" pitchFamily="18" charset="0"/>
              </a:rPr>
              <a:t>	Given:  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1552575" y="1100138"/>
          <a:ext cx="303847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S ChemDraw Drawing" r:id="rId3" imgW="3009841" imgH="104734" progId="ChemDraw.Document.6.0">
                  <p:embed/>
                </p:oleObj>
              </mc:Choice>
              <mc:Fallback>
                <p:oleObj name="CS ChemDraw Drawing" r:id="rId3" imgW="3009841" imgH="10473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1100138"/>
                        <a:ext cx="3038475" cy="13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552575" y="1149350"/>
            <a:ext cx="6040438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sz="1200">
                <a:cs typeface="Times New Roman" pitchFamily="18" charset="0"/>
              </a:rPr>
              <a:t>	</a:t>
            </a:r>
            <a:r>
              <a:rPr lang="en-US" sz="1200"/>
              <a:t>If 1.00 Kg of each of the reactant is allowed to react. How many Kg of </a:t>
            </a:r>
            <a:endParaRPr lang="en-US" sz="1100"/>
          </a:p>
          <a:p>
            <a:pPr eaLnBrk="0" hangingPunct="0">
              <a:tabLst>
                <a:tab pos="1143000" algn="l"/>
              </a:tabLst>
            </a:pPr>
            <a:r>
              <a:rPr lang="en-US" sz="1200">
                <a:cs typeface="Times New Roman" pitchFamily="18" charset="0"/>
              </a:rPr>
              <a:t>POCl</a:t>
            </a:r>
            <a:r>
              <a:rPr lang="en-US" sz="1200" baseline="-30000">
                <a:cs typeface="Times New Roman" pitchFamily="18" charset="0"/>
              </a:rPr>
              <a:t>3</a:t>
            </a:r>
            <a:r>
              <a:rPr lang="en-US" sz="1200">
                <a:cs typeface="Times New Roman" pitchFamily="18" charset="0"/>
              </a:rPr>
              <a:t> will be formed?</a:t>
            </a:r>
            <a:endParaRPr lang="en-US" sz="1100"/>
          </a:p>
          <a:p>
            <a:pPr eaLnBrk="0" hangingPunct="0">
              <a:buFontTx/>
              <a:buAutoNum type="arabicPeriod"/>
              <a:tabLst>
                <a:tab pos="1143000" algn="l"/>
              </a:tabLst>
            </a:pPr>
            <a:r>
              <a:rPr lang="en-US" sz="1200">
                <a:cs typeface="Times New Roman" pitchFamily="18" charset="0"/>
              </a:rPr>
              <a:t>Find the limiting reagent</a:t>
            </a:r>
            <a:endParaRPr lang="en-US" sz="1100"/>
          </a:p>
          <a:p>
            <a:pPr lvl="1" eaLnBrk="0" hangingPunct="0">
              <a:buFontTx/>
              <a:buAutoNum type="alphaLcPeriod"/>
              <a:tabLst>
                <a:tab pos="1143000" algn="l"/>
              </a:tabLst>
            </a:pPr>
            <a:r>
              <a:rPr lang="en-US" sz="1200">
                <a:cs typeface="Times New Roman" pitchFamily="18" charset="0"/>
              </a:rPr>
              <a:t>Find moles of each</a:t>
            </a:r>
            <a:endParaRPr lang="en-US" sz="1100"/>
          </a:p>
          <a:p>
            <a:pPr lvl="1" eaLnBrk="0" hangingPunct="0">
              <a:buFontTx/>
              <a:buAutoNum type="alphaLcPeriod"/>
              <a:tabLst>
                <a:tab pos="1143000" algn="l"/>
              </a:tabLst>
            </a:pPr>
            <a:r>
              <a:rPr lang="en-US" sz="1200">
                <a:cs typeface="Times New Roman" pitchFamily="18" charset="0"/>
              </a:rPr>
              <a:t>Divide by stoichiometric coefficient</a:t>
            </a:r>
            <a:endParaRPr lang="en-US" sz="1100"/>
          </a:p>
          <a:p>
            <a:pPr lvl="1" eaLnBrk="0" hangingPunct="0">
              <a:buFontTx/>
              <a:buAutoNum type="alphaLcPeriod"/>
              <a:tabLst>
                <a:tab pos="1143000" algn="l"/>
              </a:tabLst>
            </a:pPr>
            <a:r>
              <a:rPr lang="en-US" sz="1200">
                <a:cs typeface="Times New Roman" pitchFamily="18" charset="0"/>
              </a:rPr>
              <a:t>The compound with the smallest number of moles is the LR</a:t>
            </a:r>
          </a:p>
          <a:p>
            <a:pPr lvl="1" eaLnBrk="0" hangingPunct="0">
              <a:tabLst>
                <a:tab pos="1143000" algn="l"/>
              </a:tabLst>
            </a:pPr>
            <a:endParaRPr lang="en-US" sz="1100"/>
          </a:p>
          <a:p>
            <a:pPr eaLnBrk="0" hangingPunct="0">
              <a:tabLst>
                <a:tab pos="1143000" algn="l"/>
              </a:tabLst>
            </a:pPr>
            <a:r>
              <a:rPr lang="en-US" sz="1200">
                <a:cs typeface="Times New Roman" pitchFamily="18" charset="0"/>
              </a:rPr>
              <a:t>PCl</a:t>
            </a:r>
            <a:r>
              <a:rPr lang="en-US" sz="1200" baseline="-30000">
                <a:cs typeface="Times New Roman" pitchFamily="18" charset="0"/>
              </a:rPr>
              <a:t>3</a:t>
            </a:r>
            <a:r>
              <a:rPr lang="en-US" sz="1200">
                <a:cs typeface="Times New Roman" pitchFamily="18" charset="0"/>
              </a:rPr>
              <a:t>:  </a:t>
            </a:r>
            <a:endParaRPr lang="en-US" sz="1100"/>
          </a:p>
          <a:p>
            <a:pPr eaLnBrk="0" hangingPunct="0">
              <a:tabLst>
                <a:tab pos="1143000" algn="l"/>
              </a:tabLst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1552575" y="2968625"/>
          <a:ext cx="3609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S ChemDraw Drawing" r:id="rId5" imgW="3581306" imgH="314203" progId="ChemDraw.Document.6.0">
                  <p:embed/>
                </p:oleObj>
              </mc:Choice>
              <mc:Fallback>
                <p:oleObj name="CS ChemDraw Drawing" r:id="rId5" imgW="3581306" imgH="31420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2968625"/>
                        <a:ext cx="36099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552575" y="3551238"/>
            <a:ext cx="4699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/>
              <a:t>Cl</a:t>
            </a:r>
            <a:r>
              <a:rPr lang="en-US" sz="1200" baseline="-30000"/>
              <a:t>2</a:t>
            </a:r>
            <a:r>
              <a:rPr lang="en-US" sz="1200"/>
              <a:t>: </a:t>
            </a:r>
            <a:endParaRPr lang="en-US" sz="1100"/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95239" name="Object 7"/>
          <p:cNvGraphicFramePr>
            <a:graphicFrameLocks noChangeAspect="1"/>
          </p:cNvGraphicFramePr>
          <p:nvPr/>
        </p:nvGraphicFramePr>
        <p:xfrm>
          <a:off x="1552575" y="3951288"/>
          <a:ext cx="3609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S ChemDraw Drawing" r:id="rId7" imgW="3581306" imgH="314203" progId="ChemDraw.Document.6.0">
                  <p:embed/>
                </p:oleObj>
              </mc:Choice>
              <mc:Fallback>
                <p:oleObj name="CS ChemDraw Drawing" r:id="rId7" imgW="3581306" imgH="31420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3951288"/>
                        <a:ext cx="36099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1552575" y="4294188"/>
            <a:ext cx="6191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/>
              <a:t>P</a:t>
            </a:r>
            <a:r>
              <a:rPr lang="en-US" sz="1200" baseline="-30000"/>
              <a:t>4</a:t>
            </a:r>
            <a:r>
              <a:rPr lang="en-US" sz="1200"/>
              <a:t>O</a:t>
            </a:r>
            <a:r>
              <a:rPr lang="en-US" sz="1200" baseline="-30000"/>
              <a:t>10</a:t>
            </a:r>
            <a:r>
              <a:rPr lang="en-US" sz="1200"/>
              <a:t>:</a:t>
            </a:r>
            <a:endParaRPr lang="en-US" sz="1100"/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1552575" y="4648200"/>
          <a:ext cx="3609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S ChemDraw Drawing" r:id="rId9" imgW="3612185" imgH="346558" progId="ChemDraw.Document.6.0">
                  <p:embed/>
                </p:oleObj>
              </mc:Choice>
              <mc:Fallback>
                <p:oleObj name="CS ChemDraw Drawing" r:id="rId9" imgW="3612185" imgH="34655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4648200"/>
                        <a:ext cx="36099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1371600" y="5105400"/>
            <a:ext cx="4870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sz="1200"/>
              <a:t>2. Determine the amount of POCl</a:t>
            </a:r>
            <a:r>
              <a:rPr lang="en-US" sz="1200" baseline="-30000"/>
              <a:t>3</a:t>
            </a:r>
            <a:r>
              <a:rPr lang="en-US" sz="1200"/>
              <a:t> based on the limiting reagent PCl</a:t>
            </a:r>
            <a:r>
              <a:rPr lang="en-US" sz="1200" baseline="-30000"/>
              <a:t>3</a:t>
            </a:r>
            <a:r>
              <a:rPr lang="en-US" sz="1200"/>
              <a:t>.</a:t>
            </a:r>
            <a:endParaRPr lang="en-US" sz="1100"/>
          </a:p>
          <a:p>
            <a:pPr eaLnBrk="0" hangingPunct="0">
              <a:tabLst>
                <a:tab pos="685800" algn="l"/>
              </a:tabLst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95243" name="Object 11"/>
          <p:cNvGraphicFramePr>
            <a:graphicFrameLocks noChangeAspect="1"/>
          </p:cNvGraphicFramePr>
          <p:nvPr/>
        </p:nvGraphicFramePr>
        <p:xfrm>
          <a:off x="1781175" y="5448300"/>
          <a:ext cx="40862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S ChemDraw Drawing" r:id="rId11" imgW="4085539" imgH="422758" progId="ChemDraw.Document.6.0">
                  <p:embed/>
                </p:oleObj>
              </mc:Choice>
              <mc:Fallback>
                <p:oleObj name="CS ChemDraw Drawing" r:id="rId11" imgW="4085539" imgH="42275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5448300"/>
                        <a:ext cx="40862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1552575" y="6335713"/>
            <a:ext cx="324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1000"/>
              <a:t>Note that the conversions of grams to Kg is not shown.</a:t>
            </a: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27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41300" y="685800"/>
            <a:ext cx="8674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i="1"/>
              <a:t>Theoretical Yield</a:t>
            </a:r>
            <a:r>
              <a:rPr lang="en-US" sz="2800"/>
              <a:t> is the amount of product that would</a:t>
            </a:r>
          </a:p>
          <a:p>
            <a:r>
              <a:rPr lang="en-US" sz="2800"/>
              <a:t>result if all the limiting reagent reacted.</a:t>
            </a:r>
            <a:endParaRPr lang="en-US" sz="2800" b="1" i="1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28600" y="2062163"/>
            <a:ext cx="8913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i="1"/>
              <a:t>Actual Yield</a:t>
            </a:r>
            <a:r>
              <a:rPr lang="en-US" sz="2800"/>
              <a:t> is the amount of product actually obtained</a:t>
            </a:r>
          </a:p>
          <a:p>
            <a:r>
              <a:rPr lang="en-US" sz="2800"/>
              <a:t>from a reaction.</a:t>
            </a:r>
            <a:endParaRPr lang="en-US" sz="2800" b="1" i="1"/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1752600" y="3313113"/>
            <a:ext cx="5257800" cy="1030287"/>
            <a:chOff x="288" y="1912"/>
            <a:chExt cx="3312" cy="649"/>
          </a:xfrm>
        </p:grpSpPr>
        <p:sp>
          <p:nvSpPr>
            <p:cNvPr id="96262" name="Text Box 5"/>
            <p:cNvSpPr txBox="1">
              <a:spLocks noChangeArrowheads="1"/>
            </p:cNvSpPr>
            <p:nvPr/>
          </p:nvSpPr>
          <p:spPr bwMode="auto">
            <a:xfrm>
              <a:off x="288" y="2064"/>
              <a:ext cx="11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 b="1"/>
                <a:t>% Yield</a:t>
              </a:r>
              <a:r>
                <a:rPr lang="en-US" sz="2800"/>
                <a:t> = </a:t>
              </a:r>
              <a:endParaRPr lang="en-US" sz="2800" b="1"/>
            </a:p>
          </p:txBody>
        </p:sp>
        <p:grpSp>
          <p:nvGrpSpPr>
            <p:cNvPr id="96263" name="Group 6"/>
            <p:cNvGrpSpPr>
              <a:grpSpLocks/>
            </p:cNvGrpSpPr>
            <p:nvPr/>
          </p:nvGrpSpPr>
          <p:grpSpPr bwMode="auto">
            <a:xfrm>
              <a:off x="1476" y="1912"/>
              <a:ext cx="1548" cy="649"/>
              <a:chOff x="2678" y="2736"/>
              <a:chExt cx="1548" cy="649"/>
            </a:xfrm>
          </p:grpSpPr>
          <p:sp>
            <p:nvSpPr>
              <p:cNvPr id="96265" name="Text Box 7"/>
              <p:cNvSpPr txBox="1">
                <a:spLocks noChangeArrowheads="1"/>
              </p:cNvSpPr>
              <p:nvPr/>
            </p:nvSpPr>
            <p:spPr bwMode="auto">
              <a:xfrm>
                <a:off x="2886" y="2736"/>
                <a:ext cx="113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400"/>
                  <a:t>Actual Yield</a:t>
                </a:r>
              </a:p>
            </p:txBody>
          </p:sp>
          <p:sp>
            <p:nvSpPr>
              <p:cNvPr id="96266" name="Text Box 8"/>
              <p:cNvSpPr txBox="1">
                <a:spLocks noChangeArrowheads="1"/>
              </p:cNvSpPr>
              <p:nvPr/>
            </p:nvSpPr>
            <p:spPr bwMode="auto">
              <a:xfrm>
                <a:off x="2678" y="3097"/>
                <a:ext cx="1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400"/>
                  <a:t>Theoretical Yield</a:t>
                </a:r>
              </a:p>
            </p:txBody>
          </p:sp>
          <p:sp>
            <p:nvSpPr>
              <p:cNvPr id="96267" name="Line 9"/>
              <p:cNvSpPr>
                <a:spLocks noChangeShapeType="1"/>
              </p:cNvSpPr>
              <p:nvPr/>
            </p:nvSpPr>
            <p:spPr bwMode="auto">
              <a:xfrm>
                <a:off x="2708" y="3060"/>
                <a:ext cx="14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96264" name="Text Box 10"/>
            <p:cNvSpPr txBox="1">
              <a:spLocks noChangeArrowheads="1"/>
            </p:cNvSpPr>
            <p:nvPr/>
          </p:nvSpPr>
          <p:spPr bwMode="auto">
            <a:xfrm>
              <a:off x="3014" y="2072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/>
                <a:t>x 100</a:t>
              </a:r>
            </a:p>
          </p:txBody>
        </p:sp>
      </p:grpSp>
      <p:sp>
        <p:nvSpPr>
          <p:cNvPr id="96261" name="Text Box 11"/>
          <p:cNvSpPr txBox="1">
            <a:spLocks noChangeArrowheads="1"/>
          </p:cNvSpPr>
          <p:nvPr/>
        </p:nvSpPr>
        <p:spPr bwMode="auto">
          <a:xfrm>
            <a:off x="8382000" y="6384925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3.10</a:t>
            </a:r>
          </a:p>
        </p:txBody>
      </p:sp>
    </p:spTree>
    <p:extLst>
      <p:ext uri="{BB962C8B-B14F-4D97-AF65-F5344CB8AC3E}">
        <p14:creationId xmlns:p14="http://schemas.microsoft.com/office/powerpoint/2010/main" val="15346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06363" y="600075"/>
            <a:ext cx="8942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i="1" u="sng">
                <a:solidFill>
                  <a:schemeClr val="tx2"/>
                </a:solidFill>
              </a:rPr>
              <a:t>Molar mass</a:t>
            </a:r>
            <a:r>
              <a:rPr lang="en-US" sz="2800">
                <a:solidFill>
                  <a:schemeClr val="tx2"/>
                </a:solidFill>
              </a:rPr>
              <a:t> is the mass of 1 mole of                in grams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288088" y="152400"/>
            <a:ext cx="957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eggs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219825" y="492125"/>
            <a:ext cx="1135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shoes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051550" y="785813"/>
            <a:ext cx="1452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marbles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189663" y="1076325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atoms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90500" y="1676400"/>
            <a:ext cx="8763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/>
              <a:t>1 mole </a:t>
            </a:r>
            <a:r>
              <a:rPr lang="en-US" sz="2800" baseline="30000"/>
              <a:t>12</a:t>
            </a:r>
            <a:r>
              <a:rPr lang="en-US" sz="2800"/>
              <a:t>C atoms = 6.022 x 10</a:t>
            </a:r>
            <a:r>
              <a:rPr lang="en-US" sz="2800" baseline="30000"/>
              <a:t>23</a:t>
            </a:r>
            <a:r>
              <a:rPr lang="en-US" sz="2800"/>
              <a:t> atoms = 12.00 g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1 </a:t>
            </a:r>
            <a:r>
              <a:rPr lang="en-US" sz="2800" baseline="30000"/>
              <a:t>12</a:t>
            </a:r>
            <a:r>
              <a:rPr lang="en-US" sz="2800"/>
              <a:t>C atom = 12.00 amu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98500" y="3276600"/>
            <a:ext cx="7772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/>
              <a:t>1 mole </a:t>
            </a:r>
            <a:r>
              <a:rPr lang="en-US" sz="2800" baseline="30000"/>
              <a:t>12</a:t>
            </a:r>
            <a:r>
              <a:rPr lang="en-US" sz="2800"/>
              <a:t>C atoms = 12.00 g </a:t>
            </a:r>
            <a:r>
              <a:rPr lang="en-US" sz="2800" baseline="30000"/>
              <a:t>12</a:t>
            </a:r>
            <a:r>
              <a:rPr lang="en-US" sz="2800"/>
              <a:t>C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1 mole lithium atoms = 6.941 g of Li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698500" y="4997450"/>
            <a:ext cx="7734300" cy="1601788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For any element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 atomic mass (amu) = molar mass (grams)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2800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17405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79876" grpId="0" autoUpdateAnimBg="0"/>
      <p:bldP spid="79877" grpId="0" autoUpdateAnimBg="0"/>
      <p:bldP spid="79878" grpId="0" autoUpdateAnimBg="0"/>
      <p:bldP spid="79879" grpId="0" autoUpdateAnimBg="0"/>
      <p:bldP spid="79880" grpId="0" build="p" autoUpdateAnimBg="0"/>
      <p:bldP spid="7988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0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4167"/>
          <a:stretch>
            <a:fillRect/>
          </a:stretch>
        </p:blipFill>
        <p:spPr bwMode="auto">
          <a:xfrm>
            <a:off x="304800" y="850900"/>
            <a:ext cx="85344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903413" y="141288"/>
            <a:ext cx="5367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>
                <a:solidFill>
                  <a:schemeClr val="tx2"/>
                </a:solidFill>
              </a:rPr>
              <a:t>What is the mass of one mole of: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674938" y="103028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/>
              <a:t>C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165850" y="9540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/>
              <a:t>S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590800" y="5830888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/>
              <a:t>Cu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089650" y="5907088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/>
              <a:t>Fe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479925" y="4002088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/>
              <a:t>Hg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34490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209800" y="457200"/>
            <a:ext cx="49418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>
                <a:solidFill>
                  <a:schemeClr val="tx2"/>
                </a:solidFill>
              </a:rPr>
              <a:t>How many atoms are in </a:t>
            </a:r>
          </a:p>
          <a:p>
            <a:r>
              <a:rPr lang="en-US" sz="3200">
                <a:solidFill>
                  <a:schemeClr val="tx2"/>
                </a:solidFill>
              </a:rPr>
              <a:t>0.551 g of potassium (K) ?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862263" y="2133600"/>
            <a:ext cx="3417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/>
              <a:t>1 mol K = 39.10 g K 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006600" y="2743200"/>
            <a:ext cx="513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/>
              <a:t>1 mol K = 6.022 x 10</a:t>
            </a:r>
            <a:r>
              <a:rPr lang="en-US" sz="2800" baseline="30000"/>
              <a:t>23</a:t>
            </a:r>
            <a:r>
              <a:rPr lang="en-US" sz="2800"/>
              <a:t> atoms K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81000" y="3989388"/>
            <a:ext cx="1708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/>
              <a:t>0.551 g K</a:t>
            </a:r>
          </a:p>
        </p:txBody>
      </p:sp>
      <p:grpSp>
        <p:nvGrpSpPr>
          <p:cNvPr id="81926" name="Group 6"/>
          <p:cNvGrpSpPr>
            <a:grpSpLocks/>
          </p:cNvGrpSpPr>
          <p:nvPr/>
        </p:nvGrpSpPr>
        <p:grpSpPr bwMode="auto">
          <a:xfrm>
            <a:off x="2101850" y="3797300"/>
            <a:ext cx="2012950" cy="1014413"/>
            <a:chOff x="1324" y="2392"/>
            <a:chExt cx="1268" cy="639"/>
          </a:xfrm>
        </p:grpSpPr>
        <p:sp>
          <p:nvSpPr>
            <p:cNvPr id="71701" name="Text Box 7"/>
            <p:cNvSpPr txBox="1">
              <a:spLocks noChangeArrowheads="1"/>
            </p:cNvSpPr>
            <p:nvPr/>
          </p:nvSpPr>
          <p:spPr bwMode="auto">
            <a:xfrm>
              <a:off x="1616" y="2392"/>
              <a:ext cx="8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/>
                <a:t>1 mol K</a:t>
              </a:r>
            </a:p>
          </p:txBody>
        </p:sp>
        <p:sp>
          <p:nvSpPr>
            <p:cNvPr id="71702" name="Text Box 8"/>
            <p:cNvSpPr txBox="1">
              <a:spLocks noChangeArrowheads="1"/>
            </p:cNvSpPr>
            <p:nvPr/>
          </p:nvSpPr>
          <p:spPr bwMode="auto">
            <a:xfrm>
              <a:off x="1516" y="2704"/>
              <a:ext cx="10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/>
                <a:t>39.10 g K</a:t>
              </a:r>
            </a:p>
          </p:txBody>
        </p:sp>
        <p:sp>
          <p:nvSpPr>
            <p:cNvPr id="71703" name="Text Box 9"/>
            <p:cNvSpPr txBox="1">
              <a:spLocks noChangeArrowheads="1"/>
            </p:cNvSpPr>
            <p:nvPr/>
          </p:nvSpPr>
          <p:spPr bwMode="auto">
            <a:xfrm>
              <a:off x="1324" y="251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/>
                <a:t>x</a:t>
              </a:r>
            </a:p>
          </p:txBody>
        </p:sp>
        <p:sp>
          <p:nvSpPr>
            <p:cNvPr id="71704" name="Line 10"/>
            <p:cNvSpPr>
              <a:spLocks noChangeShapeType="1"/>
            </p:cNvSpPr>
            <p:nvPr/>
          </p:nvSpPr>
          <p:spPr bwMode="auto">
            <a:xfrm>
              <a:off x="1574" y="2712"/>
              <a:ext cx="96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1931" name="Line 11"/>
          <p:cNvSpPr>
            <a:spLocks noChangeShapeType="1"/>
          </p:cNvSpPr>
          <p:nvPr/>
        </p:nvSpPr>
        <p:spPr bwMode="auto">
          <a:xfrm flipV="1">
            <a:off x="1447800" y="4191000"/>
            <a:ext cx="609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 flipV="1">
            <a:off x="3467100" y="4495800"/>
            <a:ext cx="609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 flipV="1">
            <a:off x="2667000" y="3962400"/>
            <a:ext cx="12192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 flipV="1">
            <a:off x="5689600" y="4445000"/>
            <a:ext cx="12192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81935" name="Group 15"/>
          <p:cNvGrpSpPr>
            <a:grpSpLocks/>
          </p:cNvGrpSpPr>
          <p:nvPr/>
        </p:nvGrpSpPr>
        <p:grpSpPr bwMode="auto">
          <a:xfrm>
            <a:off x="4159250" y="3798888"/>
            <a:ext cx="4222750" cy="1001712"/>
            <a:chOff x="2620" y="2393"/>
            <a:chExt cx="2660" cy="631"/>
          </a:xfrm>
        </p:grpSpPr>
        <p:grpSp>
          <p:nvGrpSpPr>
            <p:cNvPr id="71695" name="Group 16"/>
            <p:cNvGrpSpPr>
              <a:grpSpLocks/>
            </p:cNvGrpSpPr>
            <p:nvPr/>
          </p:nvGrpSpPr>
          <p:grpSpPr bwMode="auto">
            <a:xfrm>
              <a:off x="2620" y="2393"/>
              <a:ext cx="2458" cy="631"/>
              <a:chOff x="2620" y="2393"/>
              <a:chExt cx="2458" cy="631"/>
            </a:xfrm>
          </p:grpSpPr>
          <p:sp>
            <p:nvSpPr>
              <p:cNvPr id="71697" name="Text Box 17"/>
              <p:cNvSpPr txBox="1">
                <a:spLocks noChangeArrowheads="1"/>
              </p:cNvSpPr>
              <p:nvPr/>
            </p:nvSpPr>
            <p:spPr bwMode="auto">
              <a:xfrm>
                <a:off x="2620" y="2513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/>
                  <a:t>x</a:t>
                </a:r>
              </a:p>
            </p:txBody>
          </p:sp>
          <p:sp>
            <p:nvSpPr>
              <p:cNvPr id="71698" name="Text Box 18"/>
              <p:cNvSpPr txBox="1">
                <a:spLocks noChangeArrowheads="1"/>
              </p:cNvSpPr>
              <p:nvPr/>
            </p:nvSpPr>
            <p:spPr bwMode="auto">
              <a:xfrm>
                <a:off x="2860" y="2393"/>
                <a:ext cx="221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/>
                  <a:t>6.022 x 10</a:t>
                </a:r>
                <a:r>
                  <a:rPr lang="en-US" sz="2800" baseline="30000"/>
                  <a:t>23</a:t>
                </a:r>
                <a:r>
                  <a:rPr lang="en-US" sz="2800"/>
                  <a:t> atoms K</a:t>
                </a:r>
              </a:p>
            </p:txBody>
          </p:sp>
          <p:sp>
            <p:nvSpPr>
              <p:cNvPr id="71699" name="Line 19"/>
              <p:cNvSpPr>
                <a:spLocks noChangeShapeType="1"/>
              </p:cNvSpPr>
              <p:nvPr/>
            </p:nvSpPr>
            <p:spPr bwMode="auto">
              <a:xfrm>
                <a:off x="2913" y="2712"/>
                <a:ext cx="211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1700" name="Text Box 20"/>
              <p:cNvSpPr txBox="1">
                <a:spLocks noChangeArrowheads="1"/>
              </p:cNvSpPr>
              <p:nvPr/>
            </p:nvSpPr>
            <p:spPr bwMode="auto">
              <a:xfrm>
                <a:off x="3531" y="2697"/>
                <a:ext cx="87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/>
                  <a:t>1 mol K</a:t>
                </a:r>
              </a:p>
            </p:txBody>
          </p:sp>
        </p:grpSp>
        <p:sp>
          <p:nvSpPr>
            <p:cNvPr id="71696" name="Text Box 21"/>
            <p:cNvSpPr txBox="1">
              <a:spLocks noChangeArrowheads="1"/>
            </p:cNvSpPr>
            <p:nvPr/>
          </p:nvSpPr>
          <p:spPr bwMode="auto">
            <a:xfrm>
              <a:off x="5033" y="2544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/>
                <a:t>=</a:t>
              </a:r>
            </a:p>
          </p:txBody>
        </p:sp>
      </p:grp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2913063" y="5334000"/>
            <a:ext cx="3322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/>
              <a:t>8.49 x 10</a:t>
            </a:r>
            <a:r>
              <a:rPr lang="en-US" sz="2800" baseline="30000"/>
              <a:t>21</a:t>
            </a:r>
            <a:r>
              <a:rPr lang="en-US" sz="2800"/>
              <a:t> atoms K</a:t>
            </a:r>
          </a:p>
        </p:txBody>
      </p:sp>
      <p:sp>
        <p:nvSpPr>
          <p:cNvPr id="71693" name="Text Box 23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3.2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1203325" y="6135688"/>
            <a:ext cx="445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tx2"/>
                </a:solidFill>
              </a:rPr>
              <a:t>Let’s try a few more…………….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7530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  <p:bldP spid="81924" grpId="0" autoUpdateAnimBg="0"/>
      <p:bldP spid="81925" grpId="0" autoUpdateAnimBg="0"/>
      <p:bldP spid="81931" grpId="0" animBg="1"/>
      <p:bldP spid="81932" grpId="0" animBg="1"/>
      <p:bldP spid="81933" grpId="0" animBg="1"/>
      <p:bldP spid="81934" grpId="0" animBg="1"/>
      <p:bldP spid="81942" grpId="0" autoUpdateAnimBg="0"/>
      <p:bldP spid="819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517525" y="5830888"/>
            <a:ext cx="7570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Let’s try using the mole and molar mass………………..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032125" y="217488"/>
            <a:ext cx="2124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tx2"/>
                </a:solidFill>
              </a:rPr>
              <a:t>Molar Mass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38163" y="1524000"/>
            <a:ext cx="81486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The molar mass of a compound is found by adding </a:t>
            </a:r>
          </a:p>
          <a:p>
            <a:pPr eaLnBrk="1" hangingPunct="1"/>
            <a:r>
              <a:rPr lang="en-US" sz="2400"/>
              <a:t>Together the molar masses of all of its elements, taking</a:t>
            </a:r>
          </a:p>
          <a:p>
            <a:pPr eaLnBrk="1" hangingPunct="1"/>
            <a:r>
              <a:rPr lang="en-US" sz="2400"/>
              <a:t>Into account the number of moles of each element present.</a:t>
            </a:r>
          </a:p>
        </p:txBody>
      </p:sp>
      <p:pic>
        <p:nvPicPr>
          <p:cNvPr id="72709" name="Picture 5" descr="W118_03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8077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2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71475" y="228600"/>
            <a:ext cx="83994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i="1">
                <a:solidFill>
                  <a:schemeClr val="tx2"/>
                </a:solidFill>
              </a:rPr>
              <a:t>Molecular mass</a:t>
            </a:r>
            <a:r>
              <a:rPr lang="en-US" sz="2800">
                <a:solidFill>
                  <a:schemeClr val="tx2"/>
                </a:solidFill>
              </a:rPr>
              <a:t> (or molecular weight) is the sum of</a:t>
            </a:r>
          </a:p>
          <a:p>
            <a:r>
              <a:rPr lang="en-US" sz="2800">
                <a:solidFill>
                  <a:schemeClr val="tx2"/>
                </a:solidFill>
              </a:rPr>
              <a:t>the atomic masses (in amu) in a molecule.</a:t>
            </a:r>
            <a:endParaRPr lang="en-US" sz="2800" b="1" i="1">
              <a:solidFill>
                <a:schemeClr val="tx2"/>
              </a:solidFill>
            </a:endParaRPr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762000" y="1447800"/>
            <a:ext cx="3048000" cy="1662113"/>
            <a:chOff x="240" y="912"/>
            <a:chExt cx="1920" cy="1047"/>
          </a:xfrm>
        </p:grpSpPr>
        <p:pic>
          <p:nvPicPr>
            <p:cNvPr id="73745" name="Picture 4" descr="cha56011_ma03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12"/>
              <a:ext cx="192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46" name="Text Box 5"/>
            <p:cNvSpPr txBox="1">
              <a:spLocks noChangeArrowheads="1"/>
            </p:cNvSpPr>
            <p:nvPr/>
          </p:nvSpPr>
          <p:spPr bwMode="auto">
            <a:xfrm>
              <a:off x="938" y="1632"/>
              <a:ext cx="5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/>
                <a:t>SO</a:t>
              </a:r>
              <a:r>
                <a:rPr lang="en-US" sz="2800" baseline="-25000"/>
                <a:t>2</a:t>
              </a:r>
              <a:endParaRPr lang="en-US" sz="2800"/>
            </a:p>
          </p:txBody>
        </p:sp>
      </p:grpSp>
      <p:grpSp>
        <p:nvGrpSpPr>
          <p:cNvPr id="83974" name="Group 6"/>
          <p:cNvGrpSpPr>
            <a:grpSpLocks/>
          </p:cNvGrpSpPr>
          <p:nvPr/>
        </p:nvGrpSpPr>
        <p:grpSpPr bwMode="auto">
          <a:xfrm>
            <a:off x="4786313" y="1600200"/>
            <a:ext cx="3700462" cy="519113"/>
            <a:chOff x="3015" y="1008"/>
            <a:chExt cx="2331" cy="327"/>
          </a:xfrm>
        </p:grpSpPr>
        <p:sp>
          <p:nvSpPr>
            <p:cNvPr id="73743" name="Text Box 7"/>
            <p:cNvSpPr txBox="1">
              <a:spLocks noChangeArrowheads="1"/>
            </p:cNvSpPr>
            <p:nvPr/>
          </p:nvSpPr>
          <p:spPr bwMode="auto">
            <a:xfrm>
              <a:off x="3015" y="1008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/>
                <a:t>1S</a:t>
              </a:r>
            </a:p>
          </p:txBody>
        </p:sp>
        <p:sp>
          <p:nvSpPr>
            <p:cNvPr id="73744" name="Text Box 8"/>
            <p:cNvSpPr txBox="1">
              <a:spLocks noChangeArrowheads="1"/>
            </p:cNvSpPr>
            <p:nvPr/>
          </p:nvSpPr>
          <p:spPr bwMode="auto">
            <a:xfrm>
              <a:off x="4169" y="1008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/>
                <a:t>32.07 amu</a:t>
              </a:r>
            </a:p>
          </p:txBody>
        </p:sp>
      </p:grpSp>
      <p:grpSp>
        <p:nvGrpSpPr>
          <p:cNvPr id="83977" name="Group 9"/>
          <p:cNvGrpSpPr>
            <a:grpSpLocks/>
          </p:cNvGrpSpPr>
          <p:nvPr/>
        </p:nvGrpSpPr>
        <p:grpSpPr bwMode="auto">
          <a:xfrm>
            <a:off x="4762500" y="2141538"/>
            <a:ext cx="3848100" cy="519112"/>
            <a:chOff x="3000" y="1349"/>
            <a:chExt cx="2424" cy="327"/>
          </a:xfrm>
        </p:grpSpPr>
        <p:sp>
          <p:nvSpPr>
            <p:cNvPr id="73740" name="Text Box 10"/>
            <p:cNvSpPr txBox="1">
              <a:spLocks noChangeArrowheads="1"/>
            </p:cNvSpPr>
            <p:nvPr/>
          </p:nvSpPr>
          <p:spPr bwMode="auto">
            <a:xfrm>
              <a:off x="3000" y="1349"/>
              <a:ext cx="4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/>
                <a:t>2O</a:t>
              </a:r>
            </a:p>
          </p:txBody>
        </p:sp>
        <p:sp>
          <p:nvSpPr>
            <p:cNvPr id="73741" name="Text Box 11"/>
            <p:cNvSpPr txBox="1">
              <a:spLocks noChangeArrowheads="1"/>
            </p:cNvSpPr>
            <p:nvPr/>
          </p:nvSpPr>
          <p:spPr bwMode="auto">
            <a:xfrm>
              <a:off x="3631" y="1349"/>
              <a:ext cx="179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/>
                <a:t>+ 2 x 16.00 amu </a:t>
              </a:r>
            </a:p>
          </p:txBody>
        </p:sp>
        <p:sp>
          <p:nvSpPr>
            <p:cNvPr id="73742" name="Line 12"/>
            <p:cNvSpPr>
              <a:spLocks noChangeShapeType="1"/>
            </p:cNvSpPr>
            <p:nvPr/>
          </p:nvSpPr>
          <p:spPr bwMode="auto">
            <a:xfrm>
              <a:off x="3641" y="1637"/>
              <a:ext cx="168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3981" name="Group 13"/>
          <p:cNvGrpSpPr>
            <a:grpSpLocks/>
          </p:cNvGrpSpPr>
          <p:nvPr/>
        </p:nvGrpSpPr>
        <p:grpSpPr bwMode="auto">
          <a:xfrm>
            <a:off x="4713288" y="2598738"/>
            <a:ext cx="3786187" cy="533400"/>
            <a:chOff x="2969" y="1637"/>
            <a:chExt cx="2385" cy="336"/>
          </a:xfrm>
        </p:grpSpPr>
        <p:sp>
          <p:nvSpPr>
            <p:cNvPr id="73738" name="Text Box 14"/>
            <p:cNvSpPr txBox="1">
              <a:spLocks noChangeArrowheads="1"/>
            </p:cNvSpPr>
            <p:nvPr/>
          </p:nvSpPr>
          <p:spPr bwMode="auto">
            <a:xfrm>
              <a:off x="2969" y="1637"/>
              <a:ext cx="5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/>
                <a:t>SO</a:t>
              </a:r>
              <a:r>
                <a:rPr lang="en-US" sz="2800" baseline="-25000"/>
                <a:t>2</a:t>
              </a:r>
              <a:endParaRPr lang="en-US" sz="2800"/>
            </a:p>
          </p:txBody>
        </p:sp>
        <p:sp>
          <p:nvSpPr>
            <p:cNvPr id="73739" name="Text Box 15"/>
            <p:cNvSpPr txBox="1">
              <a:spLocks noChangeArrowheads="1"/>
            </p:cNvSpPr>
            <p:nvPr/>
          </p:nvSpPr>
          <p:spPr bwMode="auto">
            <a:xfrm>
              <a:off x="4177" y="1646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/>
                <a:t>64.07 amu</a:t>
              </a:r>
            </a:p>
          </p:txBody>
        </p:sp>
      </p:grp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704850" y="3810000"/>
            <a:ext cx="7734300" cy="10461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For any molecule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 molecular mass (amu) = molar mass (grams)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2133600" y="5105400"/>
            <a:ext cx="474345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/>
              <a:t>1 molecule SO</a:t>
            </a:r>
            <a:r>
              <a:rPr lang="en-US" sz="2800" baseline="-25000"/>
              <a:t>2</a:t>
            </a:r>
            <a:r>
              <a:rPr lang="en-US" sz="2800"/>
              <a:t> = 64.07 amu</a:t>
            </a:r>
          </a:p>
          <a:p>
            <a:pPr algn="ctr">
              <a:lnSpc>
                <a:spcPct val="120000"/>
              </a:lnSpc>
            </a:pPr>
            <a:r>
              <a:rPr lang="en-US" sz="2800"/>
              <a:t>1 mole SO</a:t>
            </a:r>
            <a:r>
              <a:rPr lang="en-US" sz="2800" baseline="-25000"/>
              <a:t>2</a:t>
            </a:r>
            <a:r>
              <a:rPr lang="en-US" sz="2800"/>
              <a:t> = 64.07 g SO</a:t>
            </a:r>
            <a:r>
              <a:rPr lang="en-US" sz="2800" baseline="-25000"/>
              <a:t>2</a:t>
            </a:r>
            <a:r>
              <a:rPr lang="en-US" sz="2800"/>
              <a:t> 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2533650" y="6211888"/>
            <a:ext cx="455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tx2"/>
                </a:solidFill>
              </a:rPr>
              <a:t>Let’s try some more……………..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7223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4" grpId="0" animBg="1" autoUpdateAnimBg="0"/>
      <p:bldP spid="83985" grpId="0" build="p" autoUpdateAnimBg="0"/>
      <p:bldP spid="839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>
                <a:solidFill>
                  <a:schemeClr val="tx2"/>
                </a:solidFill>
              </a:rPr>
              <a:t>How many H atoms are in 72.5 g of C</a:t>
            </a:r>
            <a:r>
              <a:rPr lang="en-US" sz="3200" baseline="-25000">
                <a:solidFill>
                  <a:schemeClr val="tx2"/>
                </a:solidFill>
              </a:rPr>
              <a:t>3</a:t>
            </a:r>
            <a:r>
              <a:rPr lang="en-US" sz="3200">
                <a:solidFill>
                  <a:schemeClr val="tx2"/>
                </a:solidFill>
              </a:rPr>
              <a:t>H</a:t>
            </a:r>
            <a:r>
              <a:rPr lang="en-US" sz="3200" baseline="-25000">
                <a:solidFill>
                  <a:schemeClr val="tx2"/>
                </a:solidFill>
              </a:rPr>
              <a:t>8</a:t>
            </a:r>
            <a:r>
              <a:rPr lang="en-US" sz="3200">
                <a:solidFill>
                  <a:schemeClr val="tx2"/>
                </a:solidFill>
              </a:rPr>
              <a:t>O ?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19100" y="2133600"/>
            <a:ext cx="8301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/>
              <a:t>1 mol C</a:t>
            </a:r>
            <a:r>
              <a:rPr lang="en-US" sz="2800" baseline="-25000"/>
              <a:t>3</a:t>
            </a:r>
            <a:r>
              <a:rPr lang="en-US" sz="2800"/>
              <a:t>H</a:t>
            </a:r>
            <a:r>
              <a:rPr lang="en-US" sz="2800" baseline="-25000"/>
              <a:t>8</a:t>
            </a:r>
            <a:r>
              <a:rPr lang="en-US" sz="2800"/>
              <a:t>O = (3 x 12) + (8 x 1) + 16 = 60 g C</a:t>
            </a:r>
            <a:r>
              <a:rPr lang="en-US" sz="2800" baseline="-25000"/>
              <a:t>3</a:t>
            </a:r>
            <a:r>
              <a:rPr lang="en-US" sz="2800"/>
              <a:t>H</a:t>
            </a:r>
            <a:r>
              <a:rPr lang="en-US" sz="2800" baseline="-25000"/>
              <a:t>8</a:t>
            </a:r>
            <a:r>
              <a:rPr lang="en-US" sz="2800"/>
              <a:t>O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993900" y="3352800"/>
            <a:ext cx="5173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/>
              <a:t>1 mol H = 6.022 x 10</a:t>
            </a:r>
            <a:r>
              <a:rPr lang="en-US" sz="2800" baseline="30000"/>
              <a:t>23</a:t>
            </a:r>
            <a:r>
              <a:rPr lang="en-US" sz="2800"/>
              <a:t> atoms H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124200" y="5181600"/>
            <a:ext cx="288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>
                <a:solidFill>
                  <a:schemeClr val="tx2"/>
                </a:solidFill>
              </a:rPr>
              <a:t>5.82 x 10</a:t>
            </a:r>
            <a:r>
              <a:rPr lang="en-US" sz="2400" baseline="30000">
                <a:solidFill>
                  <a:schemeClr val="tx2"/>
                </a:solidFill>
              </a:rPr>
              <a:t>24</a:t>
            </a:r>
            <a:r>
              <a:rPr lang="en-US" sz="2400">
                <a:solidFill>
                  <a:schemeClr val="tx2"/>
                </a:solidFill>
              </a:rPr>
              <a:t> atoms H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263650" y="2743200"/>
            <a:ext cx="661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/>
              <a:t>1 mol C</a:t>
            </a:r>
            <a:r>
              <a:rPr lang="en-US" sz="2800" baseline="-25000"/>
              <a:t>3</a:t>
            </a:r>
            <a:r>
              <a:rPr lang="en-US" sz="2800"/>
              <a:t>H</a:t>
            </a:r>
            <a:r>
              <a:rPr lang="en-US" sz="2800" baseline="-25000"/>
              <a:t>8</a:t>
            </a:r>
            <a:r>
              <a:rPr lang="en-US" sz="2800"/>
              <a:t>O molecules = 8 mol H atoms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457200" y="4356100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/>
              <a:t>72.5 g C</a:t>
            </a:r>
            <a:r>
              <a:rPr lang="en-US" sz="2000" baseline="-25000"/>
              <a:t>3</a:t>
            </a:r>
            <a:r>
              <a:rPr lang="en-US" sz="2000"/>
              <a:t>H</a:t>
            </a:r>
            <a:r>
              <a:rPr lang="en-US" sz="2000" baseline="-25000"/>
              <a:t>8</a:t>
            </a:r>
            <a:r>
              <a:rPr lang="en-US" sz="2000"/>
              <a:t>O</a:t>
            </a:r>
          </a:p>
        </p:txBody>
      </p:sp>
      <p:grpSp>
        <p:nvGrpSpPr>
          <p:cNvPr id="85001" name="Group 9"/>
          <p:cNvGrpSpPr>
            <a:grpSpLocks/>
          </p:cNvGrpSpPr>
          <p:nvPr/>
        </p:nvGrpSpPr>
        <p:grpSpPr bwMode="auto">
          <a:xfrm>
            <a:off x="2035175" y="4189413"/>
            <a:ext cx="1774825" cy="754062"/>
            <a:chOff x="1380" y="2639"/>
            <a:chExt cx="1118" cy="475"/>
          </a:xfrm>
        </p:grpSpPr>
        <p:sp>
          <p:nvSpPr>
            <p:cNvPr id="74779" name="Text Box 10"/>
            <p:cNvSpPr txBox="1">
              <a:spLocks noChangeArrowheads="1"/>
            </p:cNvSpPr>
            <p:nvPr/>
          </p:nvSpPr>
          <p:spPr bwMode="auto">
            <a:xfrm>
              <a:off x="1475" y="2639"/>
              <a:ext cx="10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1 mol C</a:t>
              </a:r>
              <a:r>
                <a:rPr lang="en-US" sz="2000" baseline="-25000"/>
                <a:t>3</a:t>
              </a:r>
              <a:r>
                <a:rPr lang="en-US" sz="2000"/>
                <a:t>H</a:t>
              </a:r>
              <a:r>
                <a:rPr lang="en-US" sz="2000" baseline="-25000"/>
                <a:t>8</a:t>
              </a:r>
              <a:r>
                <a:rPr lang="en-US" sz="2000"/>
                <a:t>O</a:t>
              </a:r>
            </a:p>
          </p:txBody>
        </p:sp>
        <p:sp>
          <p:nvSpPr>
            <p:cNvPr id="74780" name="Text Box 11"/>
            <p:cNvSpPr txBox="1">
              <a:spLocks noChangeArrowheads="1"/>
            </p:cNvSpPr>
            <p:nvPr/>
          </p:nvSpPr>
          <p:spPr bwMode="auto">
            <a:xfrm>
              <a:off x="1516" y="2864"/>
              <a:ext cx="9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60 g C</a:t>
              </a:r>
              <a:r>
                <a:rPr lang="en-US" sz="2000" baseline="-25000"/>
                <a:t>3</a:t>
              </a:r>
              <a:r>
                <a:rPr lang="en-US" sz="2000"/>
                <a:t>H</a:t>
              </a:r>
              <a:r>
                <a:rPr lang="en-US" sz="2000" baseline="-25000"/>
                <a:t>8</a:t>
              </a:r>
              <a:r>
                <a:rPr lang="en-US" sz="2000"/>
                <a:t>O</a:t>
              </a:r>
            </a:p>
          </p:txBody>
        </p:sp>
        <p:sp>
          <p:nvSpPr>
            <p:cNvPr id="74781" name="Line 12"/>
            <p:cNvSpPr>
              <a:spLocks noChangeShapeType="1"/>
            </p:cNvSpPr>
            <p:nvPr/>
          </p:nvSpPr>
          <p:spPr bwMode="auto">
            <a:xfrm>
              <a:off x="1536" y="2880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782" name="Text Box 13"/>
            <p:cNvSpPr txBox="1">
              <a:spLocks noChangeArrowheads="1"/>
            </p:cNvSpPr>
            <p:nvPr/>
          </p:nvSpPr>
          <p:spPr bwMode="auto">
            <a:xfrm>
              <a:off x="1380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x</a:t>
              </a:r>
            </a:p>
          </p:txBody>
        </p:sp>
      </p:grp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3733800" y="4178300"/>
            <a:ext cx="2044700" cy="762000"/>
            <a:chOff x="2648" y="2632"/>
            <a:chExt cx="1288" cy="480"/>
          </a:xfrm>
        </p:grpSpPr>
        <p:sp>
          <p:nvSpPr>
            <p:cNvPr id="74775" name="Text Box 15"/>
            <p:cNvSpPr txBox="1">
              <a:spLocks noChangeArrowheads="1"/>
            </p:cNvSpPr>
            <p:nvPr/>
          </p:nvSpPr>
          <p:spPr bwMode="auto">
            <a:xfrm>
              <a:off x="2790" y="2632"/>
              <a:ext cx="11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8 mol H atoms</a:t>
              </a:r>
            </a:p>
          </p:txBody>
        </p:sp>
        <p:sp>
          <p:nvSpPr>
            <p:cNvPr id="74776" name="Text Box 16"/>
            <p:cNvSpPr txBox="1">
              <a:spLocks noChangeArrowheads="1"/>
            </p:cNvSpPr>
            <p:nvPr/>
          </p:nvSpPr>
          <p:spPr bwMode="auto">
            <a:xfrm>
              <a:off x="2851" y="2862"/>
              <a:ext cx="10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1 mol C</a:t>
              </a:r>
              <a:r>
                <a:rPr lang="en-US" sz="2000" baseline="-25000"/>
                <a:t>3</a:t>
              </a:r>
              <a:r>
                <a:rPr lang="en-US" sz="2000"/>
                <a:t>H</a:t>
              </a:r>
              <a:r>
                <a:rPr lang="en-US" sz="2000" baseline="-25000"/>
                <a:t>8</a:t>
              </a:r>
              <a:r>
                <a:rPr lang="en-US" sz="2000"/>
                <a:t>O</a:t>
              </a:r>
            </a:p>
          </p:txBody>
        </p:sp>
        <p:sp>
          <p:nvSpPr>
            <p:cNvPr id="74777" name="Line 17"/>
            <p:cNvSpPr>
              <a:spLocks noChangeShapeType="1"/>
            </p:cNvSpPr>
            <p:nvPr/>
          </p:nvSpPr>
          <p:spPr bwMode="auto">
            <a:xfrm>
              <a:off x="2800" y="2880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778" name="Text Box 18"/>
            <p:cNvSpPr txBox="1">
              <a:spLocks noChangeArrowheads="1"/>
            </p:cNvSpPr>
            <p:nvPr/>
          </p:nvSpPr>
          <p:spPr bwMode="auto">
            <a:xfrm>
              <a:off x="2648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x</a:t>
              </a:r>
            </a:p>
          </p:txBody>
        </p:sp>
      </p:grp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5689600" y="4178300"/>
            <a:ext cx="2921000" cy="762000"/>
            <a:chOff x="3968" y="2632"/>
            <a:chExt cx="1840" cy="480"/>
          </a:xfrm>
        </p:grpSpPr>
        <p:sp>
          <p:nvSpPr>
            <p:cNvPr id="74770" name="Text Box 20"/>
            <p:cNvSpPr txBox="1">
              <a:spLocks noChangeArrowheads="1"/>
            </p:cNvSpPr>
            <p:nvPr/>
          </p:nvSpPr>
          <p:spPr bwMode="auto">
            <a:xfrm>
              <a:off x="4047" y="2632"/>
              <a:ext cx="16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6.022 x 10</a:t>
              </a:r>
              <a:r>
                <a:rPr lang="en-US" sz="2000" baseline="30000"/>
                <a:t>23</a:t>
              </a:r>
              <a:r>
                <a:rPr lang="en-US" sz="2000"/>
                <a:t> H atoms</a:t>
              </a:r>
            </a:p>
          </p:txBody>
        </p:sp>
        <p:sp>
          <p:nvSpPr>
            <p:cNvPr id="74771" name="Text Box 21"/>
            <p:cNvSpPr txBox="1">
              <a:spLocks noChangeArrowheads="1"/>
            </p:cNvSpPr>
            <p:nvPr/>
          </p:nvSpPr>
          <p:spPr bwMode="auto">
            <a:xfrm>
              <a:off x="4282" y="2862"/>
              <a:ext cx="11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1 mol H atoms</a:t>
              </a:r>
            </a:p>
          </p:txBody>
        </p:sp>
        <p:sp>
          <p:nvSpPr>
            <p:cNvPr id="74772" name="Line 22"/>
            <p:cNvSpPr>
              <a:spLocks noChangeShapeType="1"/>
            </p:cNvSpPr>
            <p:nvPr/>
          </p:nvSpPr>
          <p:spPr bwMode="auto">
            <a:xfrm>
              <a:off x="4120" y="2880"/>
              <a:ext cx="149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773" name="Text Box 23"/>
            <p:cNvSpPr txBox="1">
              <a:spLocks noChangeArrowheads="1"/>
            </p:cNvSpPr>
            <p:nvPr/>
          </p:nvSpPr>
          <p:spPr bwMode="auto">
            <a:xfrm>
              <a:off x="3968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x</a:t>
              </a:r>
            </a:p>
          </p:txBody>
        </p:sp>
        <p:sp>
          <p:nvSpPr>
            <p:cNvPr id="74774" name="Text Box 24"/>
            <p:cNvSpPr txBox="1">
              <a:spLocks noChangeArrowheads="1"/>
            </p:cNvSpPr>
            <p:nvPr/>
          </p:nvSpPr>
          <p:spPr bwMode="auto">
            <a:xfrm>
              <a:off x="5599" y="275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000"/>
                <a:t>=</a:t>
              </a:r>
            </a:p>
          </p:txBody>
        </p:sp>
      </p:grpSp>
      <p:sp>
        <p:nvSpPr>
          <p:cNvPr id="85017" name="Line 25"/>
          <p:cNvSpPr>
            <a:spLocks noChangeShapeType="1"/>
          </p:cNvSpPr>
          <p:nvPr/>
        </p:nvSpPr>
        <p:spPr bwMode="auto">
          <a:xfrm flipV="1">
            <a:off x="1066800" y="44196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5018" name="Line 26"/>
          <p:cNvSpPr>
            <a:spLocks noChangeShapeType="1"/>
          </p:cNvSpPr>
          <p:nvPr/>
        </p:nvSpPr>
        <p:spPr bwMode="auto">
          <a:xfrm flipV="1">
            <a:off x="2667000" y="45720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5019" name="Line 27"/>
          <p:cNvSpPr>
            <a:spLocks noChangeShapeType="1"/>
          </p:cNvSpPr>
          <p:nvPr/>
        </p:nvSpPr>
        <p:spPr bwMode="auto">
          <a:xfrm flipV="1">
            <a:off x="2590800" y="41910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5020" name="Line 28"/>
          <p:cNvSpPr>
            <a:spLocks noChangeShapeType="1"/>
          </p:cNvSpPr>
          <p:nvPr/>
        </p:nvSpPr>
        <p:spPr bwMode="auto">
          <a:xfrm flipV="1">
            <a:off x="4495800" y="45720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5021" name="Line 29"/>
          <p:cNvSpPr>
            <a:spLocks noChangeShapeType="1"/>
          </p:cNvSpPr>
          <p:nvPr/>
        </p:nvSpPr>
        <p:spPr bwMode="auto">
          <a:xfrm flipV="1">
            <a:off x="4343400" y="41910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5022" name="Line 30"/>
          <p:cNvSpPr>
            <a:spLocks noChangeShapeType="1"/>
          </p:cNvSpPr>
          <p:nvPr/>
        </p:nvSpPr>
        <p:spPr bwMode="auto">
          <a:xfrm flipV="1">
            <a:off x="6705600" y="457200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1889125" y="6059488"/>
            <a:ext cx="4249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Let’s do some more…………..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8893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  <p:bldP spid="84996" grpId="0" autoUpdateAnimBg="0"/>
      <p:bldP spid="84997" grpId="0" autoUpdateAnimBg="0"/>
      <p:bldP spid="84999" grpId="0" autoUpdateAnimBg="0"/>
      <p:bldP spid="85000" grpId="0" autoUpdateAnimBg="0"/>
      <p:bldP spid="85017" grpId="0" animBg="1"/>
      <p:bldP spid="85018" grpId="0" animBg="1"/>
      <p:bldP spid="85019" grpId="0" animBg="1"/>
      <p:bldP spid="85020" grpId="0" animBg="1"/>
      <p:bldP spid="85021" grpId="0" animBg="1"/>
      <p:bldP spid="85022" grpId="0" animBg="1"/>
      <p:bldP spid="850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1477</Words>
  <Application>Microsoft Office PowerPoint</Application>
  <PresentationFormat>On-screen Show (4:3)</PresentationFormat>
  <Paragraphs>307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Clip</vt:lpstr>
      <vt:lpstr>ChemDraw.Document.6.0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</dc:creator>
  <cp:lastModifiedBy>Kevin Jones</cp:lastModifiedBy>
  <cp:revision>1</cp:revision>
  <dcterms:created xsi:type="dcterms:W3CDTF">2013-07-04T14:15:00Z</dcterms:created>
  <dcterms:modified xsi:type="dcterms:W3CDTF">2017-01-25T22:29:14Z</dcterms:modified>
</cp:coreProperties>
</file>