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8" r:id="rId3"/>
    <p:sldId id="258" r:id="rId4"/>
    <p:sldId id="269" r:id="rId5"/>
    <p:sldId id="270" r:id="rId6"/>
    <p:sldId id="290" r:id="rId7"/>
    <p:sldId id="280" r:id="rId8"/>
    <p:sldId id="279" r:id="rId9"/>
    <p:sldId id="281" r:id="rId10"/>
    <p:sldId id="282" r:id="rId11"/>
    <p:sldId id="271" r:id="rId12"/>
    <p:sldId id="272" r:id="rId13"/>
    <p:sldId id="283" r:id="rId14"/>
    <p:sldId id="273" r:id="rId15"/>
    <p:sldId id="286" r:id="rId16"/>
    <p:sldId id="288" r:id="rId17"/>
    <p:sldId id="274" r:id="rId18"/>
    <p:sldId id="285" r:id="rId19"/>
    <p:sldId id="275" r:id="rId20"/>
    <p:sldId id="289" r:id="rId21"/>
    <p:sldId id="291" r:id="rId22"/>
    <p:sldId id="287" r:id="rId23"/>
    <p:sldId id="284" r:id="rId24"/>
    <p:sldId id="276" r:id="rId25"/>
    <p:sldId id="277" r:id="rId26"/>
    <p:sldId id="296" r:id="rId27"/>
    <p:sldId id="295" r:id="rId28"/>
    <p:sldId id="294" r:id="rId2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BC9B24C8-EBFC-4D2A-B9E8-4920DEC23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407219-A0F5-4D1B-96AB-5ADA7C7BD5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593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8E92F7-E4B1-4123-9B88-7310BE81EA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50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4630D5DF-2A9B-4161-A9E1-A33559C517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8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28867A-39D9-4F3B-B9F2-01AD794F20F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90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5E4072-479E-4A19-9775-09A070D12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62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B1450D-59E8-4C96-8273-13EB8BF608D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402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9A1F7D-D79A-4A3D-B116-D18C75AEE9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89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B61100-90D7-4C71-A0A0-2D8690FB96F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26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41BDFA-B382-4912-A025-401AE17FCE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015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09A00-03E4-4F4A-93ED-4C8ECB35C6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92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3DA06-A0E3-4B73-BF52-9CB64D948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31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CA"/>
            </a:p>
          </p:txBody>
        </p:sp>
      </p:grp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AF517D-4AB5-4BD9-AD00-F45978B24E7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110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685800"/>
            <a:ext cx="7772400" cy="1736725"/>
          </a:xfrm>
        </p:spPr>
        <p:txBody>
          <a:bodyPr/>
          <a:lstStyle/>
          <a:p>
            <a:r>
              <a:rPr lang="en-US"/>
              <a:t>Plant Control Systems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Topic 9.4</a:t>
            </a:r>
          </a:p>
        </p:txBody>
      </p:sp>
      <p:pic>
        <p:nvPicPr>
          <p:cNvPr id="2052" name="Picture 4" descr="brocligh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433638"/>
            <a:ext cx="4876800" cy="3967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Other Tropisms - Hydrotropism</a:t>
            </a:r>
          </a:p>
        </p:txBody>
      </p:sp>
      <p:pic>
        <p:nvPicPr>
          <p:cNvPr id="38917" name="Picture 5" descr="Animation of a plant's roots growing towards water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8575" y="1676400"/>
            <a:ext cx="4365625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891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533400"/>
            <a:ext cx="8007350" cy="5562600"/>
          </a:xfrm>
        </p:spPr>
        <p:txBody>
          <a:bodyPr/>
          <a:lstStyle/>
          <a:p>
            <a:r>
              <a:rPr lang="en-US"/>
              <a:t>The adaptive value of these tropisms is clear…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Roots </a:t>
            </a:r>
            <a:r>
              <a:rPr lang="en-US">
                <a:solidFill>
                  <a:schemeClr val="tx2"/>
                </a:solidFill>
              </a:rPr>
              <a:t>growing</a:t>
            </a:r>
            <a:r>
              <a:rPr lang="en-US"/>
              <a:t> </a:t>
            </a:r>
            <a:r>
              <a:rPr lang="en-US">
                <a:solidFill>
                  <a:schemeClr val="tx2"/>
                </a:solidFill>
              </a:rPr>
              <a:t>down</a:t>
            </a:r>
            <a:r>
              <a:rPr lang="en-US"/>
              <a:t> and/or away from light are more likely to find the </a:t>
            </a:r>
            <a:r>
              <a:rPr lang="en-US">
                <a:solidFill>
                  <a:schemeClr val="tx2"/>
                </a:solidFill>
              </a:rPr>
              <a:t>soil, water, and minerals</a:t>
            </a:r>
            <a:r>
              <a:rPr lang="en-US"/>
              <a:t> they need.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/>
              <a:t>Stems </a:t>
            </a:r>
            <a:r>
              <a:rPr lang="en-US">
                <a:solidFill>
                  <a:schemeClr val="tx2"/>
                </a:solidFill>
              </a:rPr>
              <a:t>growing up</a:t>
            </a:r>
            <a:r>
              <a:rPr lang="en-US"/>
              <a:t> and toward the light will be able to expose their leaves so that </a:t>
            </a:r>
            <a:r>
              <a:rPr lang="en-US">
                <a:solidFill>
                  <a:schemeClr val="tx2"/>
                </a:solidFill>
              </a:rPr>
              <a:t>photosynthesis</a:t>
            </a:r>
            <a:r>
              <a:rPr lang="en-US"/>
              <a:t> can occur.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385175" cy="746125"/>
          </a:xfrm>
        </p:spPr>
        <p:txBody>
          <a:bodyPr/>
          <a:lstStyle/>
          <a:p>
            <a:r>
              <a:rPr lang="en-US" sz="4000" b="0" u="sng"/>
              <a:t>Phototropism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14400"/>
            <a:ext cx="8007350" cy="5486400"/>
          </a:xfrm>
        </p:spPr>
        <p:txBody>
          <a:bodyPr/>
          <a:lstStyle/>
          <a:p>
            <a:r>
              <a:rPr lang="en-US"/>
              <a:t>The growth of plants towards a light source is called </a:t>
            </a:r>
            <a:r>
              <a:rPr lang="en-US" b="1" i="1">
                <a:solidFill>
                  <a:schemeClr val="folHlink"/>
                </a:solidFill>
              </a:rPr>
              <a:t>phototropism</a:t>
            </a:r>
            <a:r>
              <a:rPr lang="en-US"/>
              <a:t>, which maximizes the amount of light absorbed by the plant’s leaves.  </a:t>
            </a:r>
          </a:p>
          <a:p>
            <a:r>
              <a:rPr lang="en-US"/>
              <a:t>The </a:t>
            </a:r>
            <a:r>
              <a:rPr lang="en-US">
                <a:solidFill>
                  <a:schemeClr val="folHlink"/>
                </a:solidFill>
              </a:rPr>
              <a:t>increased absorption</a:t>
            </a:r>
            <a:r>
              <a:rPr lang="en-US"/>
              <a:t> of light yields more photosynthesis, and in turn, further </a:t>
            </a:r>
            <a:r>
              <a:rPr lang="en-US">
                <a:solidFill>
                  <a:schemeClr val="folHlink"/>
                </a:solidFill>
              </a:rPr>
              <a:t>plant growth</a:t>
            </a:r>
            <a:r>
              <a:rPr lang="en-US"/>
              <a:t>.  </a:t>
            </a:r>
          </a:p>
          <a:p>
            <a:r>
              <a:rPr lang="en-US"/>
              <a:t>A plant </a:t>
            </a:r>
            <a:r>
              <a:rPr lang="en-US">
                <a:solidFill>
                  <a:schemeClr val="folHlink"/>
                </a:solidFill>
              </a:rPr>
              <a:t>bends towards</a:t>
            </a:r>
            <a:r>
              <a:rPr lang="en-US"/>
              <a:t> a </a:t>
            </a:r>
            <a:r>
              <a:rPr lang="en-US">
                <a:solidFill>
                  <a:schemeClr val="folHlink"/>
                </a:solidFill>
              </a:rPr>
              <a:t>light source</a:t>
            </a:r>
            <a:r>
              <a:rPr lang="en-US"/>
              <a:t> because its cells respond to the light by growing at </a:t>
            </a:r>
            <a:r>
              <a:rPr lang="en-US">
                <a:solidFill>
                  <a:schemeClr val="folHlink"/>
                </a:solidFill>
              </a:rPr>
              <a:t>different rates</a:t>
            </a:r>
            <a:r>
              <a:rPr lang="en-US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Notice the different sized cells</a:t>
            </a:r>
          </a:p>
        </p:txBody>
      </p:sp>
      <p:pic>
        <p:nvPicPr>
          <p:cNvPr id="39941" name="Picture 5" descr="phototrop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1524000"/>
            <a:ext cx="488632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Through experimentation with oat seedlings, Charles and Francis Darwin concluded that the tip of the seedling detects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7" name="Picture 5" descr="322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650875"/>
            <a:ext cx="7543800" cy="585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phototrop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752600"/>
            <a:ext cx="9296400" cy="3538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Boysen-Jensen that when a plant is surrounded by rock, it did not respond to the light source.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 descr="img0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669925"/>
          </a:xfrm>
        </p:spPr>
        <p:txBody>
          <a:bodyPr/>
          <a:lstStyle/>
          <a:p>
            <a:r>
              <a:rPr lang="en-US" sz="3600" u="sng"/>
              <a:t>Auxins: Plant Growth Chemicals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14400"/>
            <a:ext cx="8007350" cy="5943600"/>
          </a:xfrm>
        </p:spPr>
        <p:txBody>
          <a:bodyPr/>
          <a:lstStyle/>
          <a:p>
            <a:r>
              <a:rPr lang="en-US"/>
              <a:t>Frits Went hypothesized that there must be a </a:t>
            </a:r>
            <a:r>
              <a:rPr lang="en-US" u="sng"/>
              <a:t>growth chemical</a:t>
            </a:r>
            <a:r>
              <a:rPr lang="en-US"/>
              <a:t> produced in the plant tips which stimulates growth.  </a:t>
            </a:r>
          </a:p>
          <a:p>
            <a:r>
              <a:rPr lang="en-US"/>
              <a:t>He called this </a:t>
            </a:r>
            <a:r>
              <a:rPr lang="en-US" b="1" i="1">
                <a:solidFill>
                  <a:schemeClr val="folHlink"/>
                </a:solidFill>
              </a:rPr>
              <a:t>auxin</a:t>
            </a:r>
            <a:r>
              <a:rPr lang="en-US"/>
              <a:t>, meaning “</a:t>
            </a:r>
            <a:r>
              <a:rPr lang="en-US">
                <a:solidFill>
                  <a:schemeClr val="folHlink"/>
                </a:solidFill>
              </a:rPr>
              <a:t>to grow</a:t>
            </a:r>
            <a:r>
              <a:rPr lang="en-US"/>
              <a:t>”.</a:t>
            </a:r>
          </a:p>
          <a:p>
            <a:r>
              <a:rPr lang="en-US">
                <a:solidFill>
                  <a:schemeClr val="folHlink"/>
                </a:solidFill>
              </a:rPr>
              <a:t>Auxin is a plant hormone that regulates the amount, type, and direction of plant growth.</a:t>
            </a:r>
          </a:p>
          <a:p>
            <a:r>
              <a:rPr lang="en-US"/>
              <a:t>If light shines on a plant from one side, the auxin moves from the plant tip to the shaded side of the stem.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Tropisms</a:t>
            </a:r>
          </a:p>
        </p:txBody>
      </p:sp>
      <p:sp>
        <p:nvSpPr>
          <p:cNvPr id="1843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>
                <a:solidFill>
                  <a:schemeClr val="folHlink"/>
                </a:solidFill>
              </a:rPr>
              <a:t>Stimuli</a:t>
            </a:r>
            <a:r>
              <a:rPr lang="en-US"/>
              <a:t>:  environmental factors that induce a response from an organism.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/>
              <a:t>	</a:t>
            </a:r>
            <a:r>
              <a:rPr lang="en-US" sz="2400"/>
              <a:t>ex: animals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Bee flies toward flowers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Deer runs from predator</a:t>
            </a:r>
          </a:p>
          <a:p>
            <a:pPr>
              <a:lnSpc>
                <a:spcPct val="90000"/>
              </a:lnSpc>
            </a:pPr>
            <a:r>
              <a:rPr lang="en-US" b="1" i="1">
                <a:solidFill>
                  <a:schemeClr val="folHlink"/>
                </a:solidFill>
              </a:rPr>
              <a:t>Tropism</a:t>
            </a:r>
            <a:r>
              <a:rPr lang="en-US"/>
              <a:t>:  Plant response to a stimulus.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i="1"/>
              <a:t>	</a:t>
            </a:r>
            <a:r>
              <a:rPr lang="en-US" sz="2400"/>
              <a:t>ex: plants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Stomata opens and  closes due to water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Growth, reproduction</a:t>
            </a:r>
            <a:endParaRPr lang="en-US" sz="2400" b="1" i="1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Auxins Continued: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905000"/>
            <a:ext cx="8388350" cy="4191000"/>
          </a:xfrm>
        </p:spPr>
        <p:txBody>
          <a:bodyPr/>
          <a:lstStyle/>
          <a:p>
            <a:r>
              <a:rPr lang="en-US" sz="3600"/>
              <a:t>Active transport moves the auxin through the cells and downward.</a:t>
            </a:r>
          </a:p>
          <a:p>
            <a:r>
              <a:rPr lang="en-US" sz="3600"/>
              <a:t>The auxin causes cells on the shaded side of the stem to grow longer than the cells on the lighted side.</a:t>
            </a:r>
          </a:p>
          <a:p>
            <a:r>
              <a:rPr lang="en-US" sz="3600"/>
              <a:t>This causes the stem to curve toward the light.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/>
              <a:t>Notice the different sized cells</a:t>
            </a:r>
          </a:p>
        </p:txBody>
      </p:sp>
      <p:pic>
        <p:nvPicPr>
          <p:cNvPr id="49155" name="Picture 3" descr="phototrop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3488" y="1524000"/>
            <a:ext cx="4886325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56" name="Oval 4"/>
          <p:cNvSpPr>
            <a:spLocks noChangeArrowheads="1"/>
          </p:cNvSpPr>
          <p:nvPr/>
        </p:nvSpPr>
        <p:spPr bwMode="auto">
          <a:xfrm>
            <a:off x="4038600" y="1524000"/>
            <a:ext cx="2590800" cy="2438400"/>
          </a:xfrm>
          <a:prstGeom prst="ellipse">
            <a:avLst/>
          </a:prstGeom>
          <a:noFill/>
          <a:ln w="7620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915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915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61" name="Picture 5" descr="Coord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655763"/>
            <a:ext cx="8839200" cy="4821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062" name="Rectangle 6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Auxins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5" name="Picture 5" descr="Phototropism in the coleoptile of a monoc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8150225" cy="462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Auxins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096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1355725"/>
          </a:xfrm>
        </p:spPr>
        <p:txBody>
          <a:bodyPr/>
          <a:lstStyle/>
          <a:p>
            <a:r>
              <a:rPr lang="en-US" u="sng"/>
              <a:t>Gravitropism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828800"/>
            <a:ext cx="8007350" cy="5029200"/>
          </a:xfrm>
        </p:spPr>
        <p:txBody>
          <a:bodyPr/>
          <a:lstStyle/>
          <a:p>
            <a:r>
              <a:rPr lang="en-US" sz="3600" b="1" i="1">
                <a:solidFill>
                  <a:schemeClr val="folHlink"/>
                </a:solidFill>
              </a:rPr>
              <a:t>Gravitropism</a:t>
            </a:r>
            <a:r>
              <a:rPr lang="en-US" sz="3600"/>
              <a:t> is a plant growth response to another environmental stimulus – </a:t>
            </a:r>
            <a:r>
              <a:rPr lang="en-US" sz="3600">
                <a:solidFill>
                  <a:schemeClr val="folHlink"/>
                </a:solidFill>
              </a:rPr>
              <a:t>the force of gravity.  </a:t>
            </a:r>
          </a:p>
          <a:p>
            <a:r>
              <a:rPr lang="en-US" sz="3600"/>
              <a:t>Gravitropism also involves </a:t>
            </a:r>
            <a:r>
              <a:rPr lang="en-US" sz="3600" b="1" u="sng">
                <a:solidFill>
                  <a:schemeClr val="folHlink"/>
                </a:solidFill>
              </a:rPr>
              <a:t>auxins</a:t>
            </a:r>
            <a:r>
              <a:rPr lang="en-US" sz="3600"/>
              <a:t>.  </a:t>
            </a:r>
          </a:p>
          <a:p>
            <a:r>
              <a:rPr lang="en-US" sz="3600"/>
              <a:t>When a plant is placed on its side, </a:t>
            </a:r>
            <a:r>
              <a:rPr lang="en-US" sz="3600">
                <a:solidFill>
                  <a:schemeClr val="folHlink"/>
                </a:solidFill>
              </a:rPr>
              <a:t>more auxin collects in the cells on the stem’s lower side</a:t>
            </a:r>
            <a:r>
              <a:rPr lang="en-US" sz="3600"/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4800" y="762000"/>
            <a:ext cx="8305800" cy="5334000"/>
          </a:xfrm>
        </p:spPr>
        <p:txBody>
          <a:bodyPr/>
          <a:lstStyle/>
          <a:p>
            <a:r>
              <a:rPr lang="en-US" sz="3600"/>
              <a:t>As a result, the cells on the lower side grow longer than those on the upper side.  </a:t>
            </a:r>
          </a:p>
          <a:p>
            <a:r>
              <a:rPr lang="en-US" sz="3600"/>
              <a:t>The growth response causes 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the stem to </a:t>
            </a:r>
            <a:r>
              <a:rPr lang="en-US" sz="3600" u="sng"/>
              <a:t>curve upward</a:t>
            </a:r>
            <a:r>
              <a:rPr lang="en-US" sz="3600"/>
              <a:t>.</a:t>
            </a:r>
          </a:p>
          <a:p>
            <a:r>
              <a:rPr lang="en-US" sz="3600"/>
              <a:t>In roots, decreases in 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auxin concentration </a:t>
            </a:r>
          </a:p>
          <a:p>
            <a:pPr>
              <a:buFont typeface="Wingdings" pitchFamily="2" charset="2"/>
              <a:buNone/>
            </a:pPr>
            <a:r>
              <a:rPr lang="en-US" sz="3600"/>
              <a:t>inhibit root growth.</a:t>
            </a:r>
          </a:p>
        </p:txBody>
      </p:sp>
      <p:pic>
        <p:nvPicPr>
          <p:cNvPr id="31749" name="Picture 5" descr="lastphot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352800"/>
            <a:ext cx="30956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6553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type of tropism do you see here?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Hydrotropism</a:t>
            </a:r>
          </a:p>
        </p:txBody>
      </p:sp>
      <p:pic>
        <p:nvPicPr>
          <p:cNvPr id="56323" name="Picture 3" descr="mangrove tree with roots partially under 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941388"/>
            <a:ext cx="5562600" cy="5154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632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304800"/>
            <a:ext cx="8464550" cy="65532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type of tropism do you see here?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Gravitropism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</p:txBody>
      </p:sp>
      <p:pic>
        <p:nvPicPr>
          <p:cNvPr id="55301" name="Picture 5" descr="forest of pine trees growing on the side of a hi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838200"/>
            <a:ext cx="4724400" cy="4646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529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5" name="Rectangle 11"/>
          <p:cNvSpPr>
            <a:spLocks noGrp="1" noRot="1" noChangeArrowheads="1"/>
          </p:cNvSpPr>
          <p:nvPr>
            <p:ph type="body" idx="1"/>
          </p:nvPr>
        </p:nvSpPr>
        <p:spPr>
          <a:xfrm>
            <a:off x="381000" y="228600"/>
            <a:ext cx="8464550" cy="662940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What type of tropism do you see here?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Phototropism</a:t>
            </a:r>
          </a:p>
        </p:txBody>
      </p:sp>
      <p:pic>
        <p:nvPicPr>
          <p:cNvPr id="52239" name="Picture 15" descr="large sunflowers facing towards the su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781050"/>
            <a:ext cx="5105400" cy="4799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223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2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05000"/>
            <a:ext cx="8007350" cy="4191000"/>
          </a:xfrm>
        </p:spPr>
        <p:txBody>
          <a:bodyPr/>
          <a:lstStyle/>
          <a:p>
            <a:r>
              <a:rPr lang="en-US"/>
              <a:t>Plants can respond to </a:t>
            </a:r>
            <a:r>
              <a:rPr lang="en-US">
                <a:solidFill>
                  <a:schemeClr val="folHlink"/>
                </a:solidFill>
              </a:rPr>
              <a:t>light, gravity</a:t>
            </a:r>
            <a:r>
              <a:rPr lang="en-US"/>
              <a:t> and even </a:t>
            </a:r>
            <a:r>
              <a:rPr lang="en-US">
                <a:solidFill>
                  <a:schemeClr val="folHlink"/>
                </a:solidFill>
              </a:rPr>
              <a:t>touch</a:t>
            </a:r>
          </a:p>
          <a:p>
            <a:pPr>
              <a:buFont typeface="Wingdings" pitchFamily="2" charset="2"/>
              <a:buNone/>
            </a:pPr>
            <a:endParaRPr lang="en-US">
              <a:solidFill>
                <a:schemeClr val="folHlink"/>
              </a:solidFill>
            </a:endParaRPr>
          </a:p>
          <a:p>
            <a:r>
              <a:rPr lang="en-US"/>
              <a:t>A </a:t>
            </a:r>
            <a:r>
              <a:rPr lang="en-US">
                <a:solidFill>
                  <a:schemeClr val="folHlink"/>
                </a:solidFill>
              </a:rPr>
              <a:t>tropism</a:t>
            </a:r>
            <a:r>
              <a:rPr lang="en-US"/>
              <a:t> is a growth movement whose direction is determined by the direction from which the stimulus strikes the plant.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9" name="Rectangle 9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Positive</a:t>
            </a:r>
            <a:r>
              <a:rPr lang="en-US"/>
              <a:t> = the plant, or a part of it, grows in the direction from which the stimulus originates.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r>
              <a:rPr lang="en-US" b="1">
                <a:solidFill>
                  <a:schemeClr val="folHlink"/>
                </a:solidFill>
              </a:rPr>
              <a:t>Negative</a:t>
            </a:r>
            <a:r>
              <a:rPr lang="en-US"/>
              <a:t> = growth away from the stimulus.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4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04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90600"/>
            <a:ext cx="8007350" cy="5105400"/>
          </a:xfrm>
        </p:spPr>
        <p:txBody>
          <a:bodyPr/>
          <a:lstStyle/>
          <a:p>
            <a:r>
              <a:rPr lang="en-US"/>
              <a:t>Plants respond to: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>
                <a:solidFill>
                  <a:schemeClr val="folHlink"/>
                </a:solidFill>
              </a:rPr>
              <a:t>	</a:t>
            </a:r>
            <a:r>
              <a:rPr lang="en-US" sz="3600">
                <a:solidFill>
                  <a:schemeClr val="folHlink"/>
                </a:solidFill>
              </a:rPr>
              <a:t>Light = </a:t>
            </a:r>
            <a:r>
              <a:rPr lang="en-US" sz="3600" b="1" i="1">
                <a:solidFill>
                  <a:schemeClr val="folHlink"/>
                </a:solidFill>
              </a:rPr>
              <a:t>phototropism</a:t>
            </a:r>
            <a:endParaRPr lang="en-US" sz="3600"/>
          </a:p>
          <a:p>
            <a:pPr>
              <a:buFont typeface="Wingdings" pitchFamily="2" charset="2"/>
              <a:buNone/>
            </a:pPr>
            <a:endParaRPr lang="en-US" sz="3600"/>
          </a:p>
          <a:p>
            <a:pPr lvl="1"/>
            <a:r>
              <a:rPr lang="en-US"/>
              <a:t>Stems are positively phototropic. </a:t>
            </a:r>
          </a:p>
          <a:p>
            <a:pPr lvl="1"/>
            <a:r>
              <a:rPr lang="en-US"/>
              <a:t>Roots are negatively phototropic.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3" name="Picture 5" descr="Three corn stal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357313"/>
            <a:ext cx="7239000" cy="507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134" name="Rectangle 6"/>
          <p:cNvSpPr>
            <a:spLocks noRot="1" noChangeArrowheads="1"/>
          </p:cNvSpPr>
          <p:nvPr/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1" hangingPunct="1"/>
            <a:r>
              <a:rPr lang="en-US"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Phototropism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Phototropism</a:t>
            </a:r>
          </a:p>
        </p:txBody>
      </p:sp>
      <p:pic>
        <p:nvPicPr>
          <p:cNvPr id="35848" name="Picture 8" descr="phototropism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6663" y="1600200"/>
            <a:ext cx="4427537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990600"/>
            <a:ext cx="8007350" cy="5105400"/>
          </a:xfrm>
        </p:spPr>
        <p:txBody>
          <a:bodyPr/>
          <a:lstStyle/>
          <a:p>
            <a:r>
              <a:rPr lang="en-US"/>
              <a:t>Plants respond to: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3600">
                <a:solidFill>
                  <a:schemeClr val="folHlink"/>
                </a:solidFill>
              </a:rPr>
              <a:t>Gravity = </a:t>
            </a:r>
            <a:r>
              <a:rPr lang="en-US" sz="3600" b="1" i="1">
                <a:solidFill>
                  <a:schemeClr val="folHlink"/>
                </a:solidFill>
              </a:rPr>
              <a:t>gravitropism</a:t>
            </a:r>
            <a:endParaRPr lang="en-US" sz="3600">
              <a:solidFill>
                <a:schemeClr val="folHlink"/>
              </a:solidFill>
            </a:endParaRPr>
          </a:p>
          <a:p>
            <a:pPr>
              <a:buFont typeface="Wingdings" pitchFamily="2" charset="2"/>
              <a:buNone/>
            </a:pPr>
            <a:endParaRPr lang="en-US" sz="3600">
              <a:solidFill>
                <a:schemeClr val="folHlink"/>
              </a:solidFill>
            </a:endParaRPr>
          </a:p>
          <a:p>
            <a:pPr lvl="1"/>
            <a:r>
              <a:rPr lang="en-US"/>
              <a:t>Stems are negatively gravitropic while </a:t>
            </a:r>
          </a:p>
          <a:p>
            <a:pPr lvl="1"/>
            <a:r>
              <a:rPr lang="en-US"/>
              <a:t>Roots are positively gravitropic.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4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Gravitropism</a:t>
            </a:r>
          </a:p>
        </p:txBody>
      </p:sp>
      <p:pic>
        <p:nvPicPr>
          <p:cNvPr id="37893" name="Picture 5" descr="Animation of a plant growing down into the Earth and up away from the Earth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00200"/>
            <a:ext cx="4430713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406</TotalTime>
  <Words>493</Words>
  <Application>Microsoft Office PowerPoint</Application>
  <PresentationFormat>On-screen Show (4:3)</PresentationFormat>
  <Paragraphs>101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Times New Roman</vt:lpstr>
      <vt:lpstr>Wingdings</vt:lpstr>
      <vt:lpstr>Glass Layers</vt:lpstr>
      <vt:lpstr>Plant Control Systems</vt:lpstr>
      <vt:lpstr>Tropisms</vt:lpstr>
      <vt:lpstr>PowerPoint Presentation</vt:lpstr>
      <vt:lpstr>PowerPoint Presentation</vt:lpstr>
      <vt:lpstr>PowerPoint Presentation</vt:lpstr>
      <vt:lpstr>PowerPoint Presentation</vt:lpstr>
      <vt:lpstr>Phototropism</vt:lpstr>
      <vt:lpstr>PowerPoint Presentation</vt:lpstr>
      <vt:lpstr>Gravitropism</vt:lpstr>
      <vt:lpstr>Other Tropisms - Hydrotropism</vt:lpstr>
      <vt:lpstr>PowerPoint Presentation</vt:lpstr>
      <vt:lpstr>Phototropism</vt:lpstr>
      <vt:lpstr>Notice the different sized cells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Auxins: Plant Growth Chemicals</vt:lpstr>
      <vt:lpstr>Auxins Continued:</vt:lpstr>
      <vt:lpstr>Notice the different sized cells</vt:lpstr>
      <vt:lpstr>PowerPoint Presentation</vt:lpstr>
      <vt:lpstr>Auxins</vt:lpstr>
      <vt:lpstr>Gravitropism</vt:lpstr>
      <vt:lpstr>PowerPoint Presentation</vt:lpstr>
      <vt:lpstr>PowerPoint Presentation</vt:lpstr>
      <vt:lpstr>PowerPoint Presentation</vt:lpstr>
      <vt:lpstr>PowerPoint Presentation</vt:lpstr>
    </vt:vector>
  </TitlesOfParts>
  <Company>Alberta Learning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Plant Control Systems</dc:title>
  <dc:creator>kwilliam</dc:creator>
  <cp:lastModifiedBy>Victor</cp:lastModifiedBy>
  <cp:revision>20</cp:revision>
  <dcterms:created xsi:type="dcterms:W3CDTF">2005-07-08T14:14:11Z</dcterms:created>
  <dcterms:modified xsi:type="dcterms:W3CDTF">2012-05-22T04:48:59Z</dcterms:modified>
</cp:coreProperties>
</file>