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86" r:id="rId3"/>
    <p:sldId id="257" r:id="rId4"/>
    <p:sldId id="258" r:id="rId5"/>
    <p:sldId id="275" r:id="rId6"/>
    <p:sldId id="259" r:id="rId7"/>
    <p:sldId id="260" r:id="rId8"/>
    <p:sldId id="277" r:id="rId9"/>
    <p:sldId id="274" r:id="rId10"/>
    <p:sldId id="263" r:id="rId11"/>
    <p:sldId id="264" r:id="rId12"/>
    <p:sldId id="280" r:id="rId13"/>
    <p:sldId id="279" r:id="rId14"/>
    <p:sldId id="278" r:id="rId15"/>
    <p:sldId id="265" r:id="rId16"/>
    <p:sldId id="267" r:id="rId17"/>
    <p:sldId id="266" r:id="rId18"/>
    <p:sldId id="268" r:id="rId19"/>
    <p:sldId id="271" r:id="rId20"/>
    <p:sldId id="281" r:id="rId21"/>
    <p:sldId id="285" r:id="rId22"/>
    <p:sldId id="283" r:id="rId23"/>
    <p:sldId id="284" r:id="rId24"/>
    <p:sldId id="269" r:id="rId25"/>
    <p:sldId id="270" r:id="rId26"/>
    <p:sldId id="272" r:id="rId27"/>
    <p:sldId id="287" r:id="rId2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319088" y="1752600"/>
            <a:ext cx="8824912" cy="5129213"/>
            <a:chOff x="201" y="1104"/>
            <a:chExt cx="5559" cy="3231"/>
          </a:xfrm>
        </p:grpSpPr>
        <p:sp>
          <p:nvSpPr>
            <p:cNvPr id="5123" name="Freeform 3"/>
            <p:cNvSpPr>
              <a:spLocks/>
            </p:cNvSpPr>
            <p:nvPr/>
          </p:nvSpPr>
          <p:spPr bwMode="ltGray">
            <a:xfrm>
              <a:off x="210" y="1104"/>
              <a:ext cx="5550" cy="3216"/>
            </a:xfrm>
            <a:custGeom>
              <a:avLst/>
              <a:gdLst>
                <a:gd name="T0" fmla="*/ 335 w 5550"/>
                <a:gd name="T1" fmla="*/ 0 h 3216"/>
                <a:gd name="T2" fmla="*/ 333 w 5550"/>
                <a:gd name="T3" fmla="*/ 1290 h 3216"/>
                <a:gd name="T4" fmla="*/ 0 w 5550"/>
                <a:gd name="T5" fmla="*/ 1290 h 3216"/>
                <a:gd name="T6" fmla="*/ 6 w 5550"/>
                <a:gd name="T7" fmla="*/ 3210 h 3216"/>
                <a:gd name="T8" fmla="*/ 5550 w 5550"/>
                <a:gd name="T9" fmla="*/ 3216 h 3216"/>
                <a:gd name="T10" fmla="*/ 5550 w 5550"/>
                <a:gd name="T11" fmla="*/ 0 h 3216"/>
                <a:gd name="T12" fmla="*/ 335 w 5550"/>
                <a:gd name="T13" fmla="*/ 0 h 3216"/>
                <a:gd name="T14" fmla="*/ 335 w 5550"/>
                <a:gd name="T15" fmla="*/ 0 h 32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50" h="3216">
                  <a:moveTo>
                    <a:pt x="335" y="0"/>
                  </a:moveTo>
                  <a:lnTo>
                    <a:pt x="333" y="1290"/>
                  </a:lnTo>
                  <a:lnTo>
                    <a:pt x="0" y="1290"/>
                  </a:lnTo>
                  <a:lnTo>
                    <a:pt x="6" y="3210"/>
                  </a:lnTo>
                  <a:lnTo>
                    <a:pt x="5550" y="3216"/>
                  </a:lnTo>
                  <a:lnTo>
                    <a:pt x="5550" y="0"/>
                  </a:lnTo>
                  <a:lnTo>
                    <a:pt x="335" y="0"/>
                  </a:lnTo>
                  <a:lnTo>
                    <a:pt x="335" y="0"/>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5124" name="Freeform 4"/>
            <p:cNvSpPr>
              <a:spLocks/>
            </p:cNvSpPr>
            <p:nvPr/>
          </p:nvSpPr>
          <p:spPr bwMode="ltGray">
            <a:xfrm>
              <a:off x="528" y="2400"/>
              <a:ext cx="5232" cy="1920"/>
            </a:xfrm>
            <a:custGeom>
              <a:avLst/>
              <a:gdLst>
                <a:gd name="T0" fmla="*/ 0 w 4897"/>
                <a:gd name="T1" fmla="*/ 0 h 2182"/>
                <a:gd name="T2" fmla="*/ 0 w 4897"/>
                <a:gd name="T3" fmla="*/ 2182 h 2182"/>
                <a:gd name="T4" fmla="*/ 4897 w 4897"/>
                <a:gd name="T5" fmla="*/ 2182 h 2182"/>
                <a:gd name="T6" fmla="*/ 4897 w 4897"/>
                <a:gd name="T7" fmla="*/ 0 h 2182"/>
                <a:gd name="T8" fmla="*/ 0 w 4897"/>
                <a:gd name="T9" fmla="*/ 0 h 2182"/>
                <a:gd name="T10" fmla="*/ 0 w 4897"/>
                <a:gd name="T11" fmla="*/ 0 h 2182"/>
              </a:gdLst>
              <a:ahLst/>
              <a:cxnLst>
                <a:cxn ang="0">
                  <a:pos x="T0" y="T1"/>
                </a:cxn>
                <a:cxn ang="0">
                  <a:pos x="T2" y="T3"/>
                </a:cxn>
                <a:cxn ang="0">
                  <a:pos x="T4" y="T5"/>
                </a:cxn>
                <a:cxn ang="0">
                  <a:pos x="T6" y="T7"/>
                </a:cxn>
                <a:cxn ang="0">
                  <a:pos x="T8" y="T9"/>
                </a:cxn>
                <a:cxn ang="0">
                  <a:pos x="T10" y="T11"/>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5125" name="Freeform 5"/>
            <p:cNvSpPr>
              <a:spLocks/>
            </p:cNvSpPr>
            <p:nvPr/>
          </p:nvSpPr>
          <p:spPr bwMode="ltGray">
            <a:xfrm>
              <a:off x="201" y="2377"/>
              <a:ext cx="3455"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CA"/>
            </a:p>
          </p:txBody>
        </p:sp>
        <p:sp>
          <p:nvSpPr>
            <p:cNvPr id="5126" name="Freeform 6"/>
            <p:cNvSpPr>
              <a:spLocks/>
            </p:cNvSpPr>
            <p:nvPr/>
          </p:nvSpPr>
          <p:spPr bwMode="ltGray">
            <a:xfrm>
              <a:off x="528" y="1104"/>
              <a:ext cx="4894"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CA"/>
            </a:p>
          </p:txBody>
        </p:sp>
        <p:sp>
          <p:nvSpPr>
            <p:cNvPr id="5127" name="Freeform 7"/>
            <p:cNvSpPr>
              <a:spLocks/>
            </p:cNvSpPr>
            <p:nvPr/>
          </p:nvSpPr>
          <p:spPr bwMode="ltGray">
            <a:xfrm>
              <a:off x="201" y="2377"/>
              <a:ext cx="30" cy="1958"/>
            </a:xfrm>
            <a:custGeom>
              <a:avLst/>
              <a:gdLst>
                <a:gd name="T0" fmla="*/ 0 w 30"/>
                <a:gd name="T1" fmla="*/ 0 h 1416"/>
                <a:gd name="T2" fmla="*/ 0 w 30"/>
                <a:gd name="T3" fmla="*/ 1416 h 1416"/>
                <a:gd name="T4" fmla="*/ 29 w 30"/>
                <a:gd name="T5" fmla="*/ 1416 h 1416"/>
                <a:gd name="T6" fmla="*/ 30 w 30"/>
                <a:gd name="T7" fmla="*/ 27 h 1416"/>
                <a:gd name="T8" fmla="*/ 0 w 30"/>
                <a:gd name="T9" fmla="*/ 0 h 1416"/>
                <a:gd name="T10" fmla="*/ 0 w 30"/>
                <a:gd name="T11" fmla="*/ 0 h 1416"/>
              </a:gdLst>
              <a:ahLst/>
              <a:cxnLst>
                <a:cxn ang="0">
                  <a:pos x="T0" y="T1"/>
                </a:cxn>
                <a:cxn ang="0">
                  <a:pos x="T2" y="T3"/>
                </a:cxn>
                <a:cxn ang="0">
                  <a:pos x="T4" y="T5"/>
                </a:cxn>
                <a:cxn ang="0">
                  <a:pos x="T6" y="T7"/>
                </a:cxn>
                <a:cxn ang="0">
                  <a:pos x="T8" y="T9"/>
                </a:cxn>
                <a:cxn ang="0">
                  <a:pos x="T10" y="T11"/>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CA"/>
            </a:p>
          </p:txBody>
        </p:sp>
        <p:sp>
          <p:nvSpPr>
            <p:cNvPr id="5128" name="Freeform 8"/>
            <p:cNvSpPr>
              <a:spLocks/>
            </p:cNvSpPr>
            <p:nvPr/>
          </p:nvSpPr>
          <p:spPr bwMode="ltGray">
            <a:xfrm>
              <a:off x="528" y="1104"/>
              <a:ext cx="29" cy="3225"/>
            </a:xfrm>
            <a:custGeom>
              <a:avLst/>
              <a:gdLst>
                <a:gd name="T0" fmla="*/ 0 w 29"/>
                <a:gd name="T1" fmla="*/ 0 h 2161"/>
                <a:gd name="T2" fmla="*/ 0 w 29"/>
                <a:gd name="T3" fmla="*/ 2161 h 2161"/>
                <a:gd name="T4" fmla="*/ 29 w 29"/>
                <a:gd name="T5" fmla="*/ 2161 h 2161"/>
                <a:gd name="T6" fmla="*/ 27 w 29"/>
                <a:gd name="T7" fmla="*/ 27 h 2161"/>
                <a:gd name="T8" fmla="*/ 0 w 29"/>
                <a:gd name="T9" fmla="*/ 0 h 2161"/>
                <a:gd name="T10" fmla="*/ 0 w 29"/>
                <a:gd name="T11" fmla="*/ 0 h 2161"/>
              </a:gdLst>
              <a:ahLst/>
              <a:cxnLst>
                <a:cxn ang="0">
                  <a:pos x="T0" y="T1"/>
                </a:cxn>
                <a:cxn ang="0">
                  <a:pos x="T2" y="T3"/>
                </a:cxn>
                <a:cxn ang="0">
                  <a:pos x="T4" y="T5"/>
                </a:cxn>
                <a:cxn ang="0">
                  <a:pos x="T6" y="T7"/>
                </a:cxn>
                <a:cxn ang="0">
                  <a:pos x="T8" y="T9"/>
                </a:cxn>
                <a:cxn ang="0">
                  <a:pos x="T10" y="T11"/>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CA"/>
            </a:p>
          </p:txBody>
        </p:sp>
      </p:grpSp>
      <p:sp>
        <p:nvSpPr>
          <p:cNvPr id="5129" name="Rectangle 9"/>
          <p:cNvSpPr>
            <a:spLocks noGrp="1" noChangeArrowheads="1"/>
          </p:cNvSpPr>
          <p:nvPr>
            <p:ph type="ctrTitle" sz="quarter"/>
          </p:nvPr>
        </p:nvSpPr>
        <p:spPr>
          <a:xfrm>
            <a:off x="990600" y="1905000"/>
            <a:ext cx="7772400" cy="1736725"/>
          </a:xfrm>
        </p:spPr>
        <p:txBody>
          <a:bodyPr anchor="t"/>
          <a:lstStyle>
            <a:lvl1pPr>
              <a:defRPr sz="5400"/>
            </a:lvl1pPr>
          </a:lstStyle>
          <a:p>
            <a:pPr lvl="0"/>
            <a:r>
              <a:rPr lang="en-US" noProof="0" smtClean="0"/>
              <a:t>Click to edit Master title style</a:t>
            </a:r>
          </a:p>
        </p:txBody>
      </p:sp>
      <p:sp>
        <p:nvSpPr>
          <p:cNvPr id="5130" name="Rectangle 10"/>
          <p:cNvSpPr>
            <a:spLocks noGrp="1" noChangeArrowheads="1"/>
          </p:cNvSpPr>
          <p:nvPr>
            <p:ph type="subTitle" sz="quarter" idx="1"/>
          </p:nvPr>
        </p:nvSpPr>
        <p:spPr>
          <a:xfrm>
            <a:off x="990600" y="3962400"/>
            <a:ext cx="6781800" cy="1752600"/>
          </a:xfrm>
        </p:spPr>
        <p:txBody>
          <a:bodyPr/>
          <a:lstStyle>
            <a:lvl1pPr marL="0" indent="0">
              <a:buFont typeface="Wingdings" pitchFamily="2" charset="2"/>
              <a:buNone/>
              <a:defRPr/>
            </a:lvl1pPr>
          </a:lstStyle>
          <a:p>
            <a:pPr lvl="0"/>
            <a:r>
              <a:rPr lang="en-US" noProof="0" smtClean="0"/>
              <a:t>Click to edit Master subtitle style</a:t>
            </a:r>
          </a:p>
        </p:txBody>
      </p:sp>
      <p:sp>
        <p:nvSpPr>
          <p:cNvPr id="5131" name="Rectangle 11"/>
          <p:cNvSpPr>
            <a:spLocks noGrp="1" noChangeArrowheads="1"/>
          </p:cNvSpPr>
          <p:nvPr>
            <p:ph type="dt" sz="quarter" idx="2"/>
          </p:nvPr>
        </p:nvSpPr>
        <p:spPr>
          <a:xfrm>
            <a:off x="990600" y="6245225"/>
            <a:ext cx="1901825" cy="476250"/>
          </a:xfrm>
        </p:spPr>
        <p:txBody>
          <a:bodyPr/>
          <a:lstStyle>
            <a:lvl1pPr>
              <a:defRPr/>
            </a:lvl1pPr>
          </a:lstStyle>
          <a:p>
            <a:endParaRPr lang="en-US"/>
          </a:p>
        </p:txBody>
      </p:sp>
      <p:sp>
        <p:nvSpPr>
          <p:cNvPr id="5132" name="Rectangle 12"/>
          <p:cNvSpPr>
            <a:spLocks noGrp="1" noChangeArrowheads="1"/>
          </p:cNvSpPr>
          <p:nvPr>
            <p:ph type="ftr" sz="quarter" idx="3"/>
          </p:nvPr>
        </p:nvSpPr>
        <p:spPr>
          <a:xfrm>
            <a:off x="3468688" y="6245225"/>
            <a:ext cx="2895600" cy="476250"/>
          </a:xfrm>
        </p:spPr>
        <p:txBody>
          <a:bodyPr/>
          <a:lstStyle>
            <a:lvl1pPr>
              <a:defRPr/>
            </a:lvl1pPr>
          </a:lstStyle>
          <a:p>
            <a:endParaRPr lang="en-US"/>
          </a:p>
        </p:txBody>
      </p:sp>
      <p:sp>
        <p:nvSpPr>
          <p:cNvPr id="5133" name="Rectangle 13"/>
          <p:cNvSpPr>
            <a:spLocks noGrp="1" noChangeArrowheads="1"/>
          </p:cNvSpPr>
          <p:nvPr>
            <p:ph type="sldNum" sz="quarter" idx="4"/>
          </p:nvPr>
        </p:nvSpPr>
        <p:spPr/>
        <p:txBody>
          <a:bodyPr/>
          <a:lstStyle>
            <a:lvl1pPr>
              <a:defRPr/>
            </a:lvl1pPr>
          </a:lstStyle>
          <a:p>
            <a:fld id="{3A96A5BC-784B-40D5-8D40-CF90B8EFAF5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7CE1933-1C4F-4C4D-AD41-AF60CEE02CEA}" type="slidenum">
              <a:rPr lang="en-US"/>
              <a:pPr/>
              <a:t>‹#›</a:t>
            </a:fld>
            <a:endParaRPr lang="en-US"/>
          </a:p>
        </p:txBody>
      </p:sp>
    </p:spTree>
    <p:extLst>
      <p:ext uri="{BB962C8B-B14F-4D97-AF65-F5344CB8AC3E}">
        <p14:creationId xmlns:p14="http://schemas.microsoft.com/office/powerpoint/2010/main" val="2921782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8463" y="244475"/>
            <a:ext cx="2097087"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44475"/>
            <a:ext cx="61388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6CFA88B-F644-4EBC-A5A7-F9649CAB6E12}" type="slidenum">
              <a:rPr lang="en-US"/>
              <a:pPr/>
              <a:t>‹#›</a:t>
            </a:fld>
            <a:endParaRPr lang="en-US"/>
          </a:p>
        </p:txBody>
      </p:sp>
    </p:spTree>
    <p:extLst>
      <p:ext uri="{BB962C8B-B14F-4D97-AF65-F5344CB8AC3E}">
        <p14:creationId xmlns:p14="http://schemas.microsoft.com/office/powerpoint/2010/main" val="3579276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A722AF7-2971-40C8-A336-9C94EE0007EE}" type="slidenum">
              <a:rPr lang="en-US"/>
              <a:pPr/>
              <a:t>‹#›</a:t>
            </a:fld>
            <a:endParaRPr lang="en-US"/>
          </a:p>
        </p:txBody>
      </p:sp>
    </p:spTree>
    <p:extLst>
      <p:ext uri="{BB962C8B-B14F-4D97-AF65-F5344CB8AC3E}">
        <p14:creationId xmlns:p14="http://schemas.microsoft.com/office/powerpoint/2010/main" val="2837140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3296293-3201-4F15-866B-081C0428264E}" type="slidenum">
              <a:rPr lang="en-US"/>
              <a:pPr/>
              <a:t>‹#›</a:t>
            </a:fld>
            <a:endParaRPr lang="en-US"/>
          </a:p>
        </p:txBody>
      </p:sp>
    </p:spTree>
    <p:extLst>
      <p:ext uri="{BB962C8B-B14F-4D97-AF65-F5344CB8AC3E}">
        <p14:creationId xmlns:p14="http://schemas.microsoft.com/office/powerpoint/2010/main" val="739117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918075"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FC60635-2791-42F6-B960-A563ACE0463F}" type="slidenum">
              <a:rPr lang="en-US"/>
              <a:pPr/>
              <a:t>‹#›</a:t>
            </a:fld>
            <a:endParaRPr lang="en-US"/>
          </a:p>
        </p:txBody>
      </p:sp>
    </p:spTree>
    <p:extLst>
      <p:ext uri="{BB962C8B-B14F-4D97-AF65-F5344CB8AC3E}">
        <p14:creationId xmlns:p14="http://schemas.microsoft.com/office/powerpoint/2010/main" val="2205786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9CAC784-09E8-4A3F-821A-4C72D9AE17E8}" type="slidenum">
              <a:rPr lang="en-US"/>
              <a:pPr/>
              <a:t>‹#›</a:t>
            </a:fld>
            <a:endParaRPr lang="en-US"/>
          </a:p>
        </p:txBody>
      </p:sp>
    </p:spTree>
    <p:extLst>
      <p:ext uri="{BB962C8B-B14F-4D97-AF65-F5344CB8AC3E}">
        <p14:creationId xmlns:p14="http://schemas.microsoft.com/office/powerpoint/2010/main" val="387137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F663560-864F-415F-A020-3C13390CA7BE}" type="slidenum">
              <a:rPr lang="en-US"/>
              <a:pPr/>
              <a:t>‹#›</a:t>
            </a:fld>
            <a:endParaRPr lang="en-US"/>
          </a:p>
        </p:txBody>
      </p:sp>
    </p:spTree>
    <p:extLst>
      <p:ext uri="{BB962C8B-B14F-4D97-AF65-F5344CB8AC3E}">
        <p14:creationId xmlns:p14="http://schemas.microsoft.com/office/powerpoint/2010/main" val="4221714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1FBEB3B-223A-4FAE-942E-EF7B763ED7DE}" type="slidenum">
              <a:rPr lang="en-US"/>
              <a:pPr/>
              <a:t>‹#›</a:t>
            </a:fld>
            <a:endParaRPr lang="en-US"/>
          </a:p>
        </p:txBody>
      </p:sp>
    </p:spTree>
    <p:extLst>
      <p:ext uri="{BB962C8B-B14F-4D97-AF65-F5344CB8AC3E}">
        <p14:creationId xmlns:p14="http://schemas.microsoft.com/office/powerpoint/2010/main" val="1658765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5EAC3DB-55F4-4097-A8CE-D3E2320FCD25}" type="slidenum">
              <a:rPr lang="en-US"/>
              <a:pPr/>
              <a:t>‹#›</a:t>
            </a:fld>
            <a:endParaRPr lang="en-US"/>
          </a:p>
        </p:txBody>
      </p:sp>
    </p:spTree>
    <p:extLst>
      <p:ext uri="{BB962C8B-B14F-4D97-AF65-F5344CB8AC3E}">
        <p14:creationId xmlns:p14="http://schemas.microsoft.com/office/powerpoint/2010/main" val="1855451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C3DD1EF-BD70-4026-BE30-2C26E1987B36}" type="slidenum">
              <a:rPr lang="en-US"/>
              <a:pPr/>
              <a:t>‹#›</a:t>
            </a:fld>
            <a:endParaRPr lang="en-US"/>
          </a:p>
        </p:txBody>
      </p:sp>
    </p:spTree>
    <p:extLst>
      <p:ext uri="{BB962C8B-B14F-4D97-AF65-F5344CB8AC3E}">
        <p14:creationId xmlns:p14="http://schemas.microsoft.com/office/powerpoint/2010/main" val="1730864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319088" y="1828800"/>
            <a:ext cx="8824912" cy="5029200"/>
            <a:chOff x="201" y="1152"/>
            <a:chExt cx="5559" cy="3168"/>
          </a:xfrm>
        </p:grpSpPr>
        <p:sp>
          <p:nvSpPr>
            <p:cNvPr id="4099" name="Freeform 3"/>
            <p:cNvSpPr>
              <a:spLocks/>
            </p:cNvSpPr>
            <p:nvPr/>
          </p:nvSpPr>
          <p:spPr bwMode="ltGray">
            <a:xfrm>
              <a:off x="528" y="2909"/>
              <a:ext cx="5232" cy="1411"/>
            </a:xfrm>
            <a:custGeom>
              <a:avLst/>
              <a:gdLst>
                <a:gd name="T0" fmla="*/ 0 w 4897"/>
                <a:gd name="T1" fmla="*/ 0 h 2182"/>
                <a:gd name="T2" fmla="*/ 0 w 4897"/>
                <a:gd name="T3" fmla="*/ 2182 h 2182"/>
                <a:gd name="T4" fmla="*/ 4897 w 4897"/>
                <a:gd name="T5" fmla="*/ 2182 h 2182"/>
                <a:gd name="T6" fmla="*/ 4897 w 4897"/>
                <a:gd name="T7" fmla="*/ 0 h 2182"/>
                <a:gd name="T8" fmla="*/ 0 w 4897"/>
                <a:gd name="T9" fmla="*/ 0 h 2182"/>
                <a:gd name="T10" fmla="*/ 0 w 4897"/>
                <a:gd name="T11" fmla="*/ 0 h 2182"/>
              </a:gdLst>
              <a:ahLst/>
              <a:cxnLst>
                <a:cxn ang="0">
                  <a:pos x="T0" y="T1"/>
                </a:cxn>
                <a:cxn ang="0">
                  <a:pos x="T2" y="T3"/>
                </a:cxn>
                <a:cxn ang="0">
                  <a:pos x="T4" y="T5"/>
                </a:cxn>
                <a:cxn ang="0">
                  <a:pos x="T6" y="T7"/>
                </a:cxn>
                <a:cxn ang="0">
                  <a:pos x="T8" y="T9"/>
                </a:cxn>
                <a:cxn ang="0">
                  <a:pos x="T10" y="T11"/>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4100" name="Freeform 4"/>
            <p:cNvSpPr>
              <a:spLocks/>
            </p:cNvSpPr>
            <p:nvPr/>
          </p:nvSpPr>
          <p:spPr bwMode="ltGray">
            <a:xfrm>
              <a:off x="210" y="1152"/>
              <a:ext cx="5550" cy="3168"/>
            </a:xfrm>
            <a:custGeom>
              <a:avLst/>
              <a:gdLst>
                <a:gd name="T0" fmla="*/ 330 w 5550"/>
                <a:gd name="T1" fmla="*/ 1764 h 3168"/>
                <a:gd name="T2" fmla="*/ 0 w 5550"/>
                <a:gd name="T3" fmla="*/ 1764 h 3168"/>
                <a:gd name="T4" fmla="*/ 0 w 5550"/>
                <a:gd name="T5" fmla="*/ 3168 h 3168"/>
                <a:gd name="T6" fmla="*/ 5550 w 5550"/>
                <a:gd name="T7" fmla="*/ 3168 h 3168"/>
                <a:gd name="T8" fmla="*/ 5550 w 5550"/>
                <a:gd name="T9" fmla="*/ 0 h 3168"/>
                <a:gd name="T10" fmla="*/ 330 w 5550"/>
                <a:gd name="T11" fmla="*/ 0 h 3168"/>
                <a:gd name="T12" fmla="*/ 330 w 5550"/>
                <a:gd name="T13" fmla="*/ 1764 h 3168"/>
              </a:gdLst>
              <a:ahLst/>
              <a:cxnLst>
                <a:cxn ang="0">
                  <a:pos x="T0" y="T1"/>
                </a:cxn>
                <a:cxn ang="0">
                  <a:pos x="T2" y="T3"/>
                </a:cxn>
                <a:cxn ang="0">
                  <a:pos x="T4" y="T5"/>
                </a:cxn>
                <a:cxn ang="0">
                  <a:pos x="T6" y="T7"/>
                </a:cxn>
                <a:cxn ang="0">
                  <a:pos x="T8" y="T9"/>
                </a:cxn>
                <a:cxn ang="0">
                  <a:pos x="T10" y="T11"/>
                </a:cxn>
                <a:cxn ang="0">
                  <a:pos x="T12" y="T13"/>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4101" name="Freeform 5"/>
            <p:cNvSpPr>
              <a:spLocks/>
            </p:cNvSpPr>
            <p:nvPr/>
          </p:nvSpPr>
          <p:spPr bwMode="ltGray">
            <a:xfrm>
              <a:off x="528" y="2932"/>
              <a:ext cx="5232" cy="1388"/>
            </a:xfrm>
            <a:custGeom>
              <a:avLst/>
              <a:gdLst>
                <a:gd name="T0" fmla="*/ 0 w 4897"/>
                <a:gd name="T1" fmla="*/ 0 h 2182"/>
                <a:gd name="T2" fmla="*/ 0 w 4897"/>
                <a:gd name="T3" fmla="*/ 2182 h 2182"/>
                <a:gd name="T4" fmla="*/ 4897 w 4897"/>
                <a:gd name="T5" fmla="*/ 2182 h 2182"/>
                <a:gd name="T6" fmla="*/ 4897 w 4897"/>
                <a:gd name="T7" fmla="*/ 0 h 2182"/>
                <a:gd name="T8" fmla="*/ 0 w 4897"/>
                <a:gd name="T9" fmla="*/ 0 h 2182"/>
                <a:gd name="T10" fmla="*/ 0 w 4897"/>
                <a:gd name="T11" fmla="*/ 0 h 2182"/>
              </a:gdLst>
              <a:ahLst/>
              <a:cxnLst>
                <a:cxn ang="0">
                  <a:pos x="T0" y="T1"/>
                </a:cxn>
                <a:cxn ang="0">
                  <a:pos x="T2" y="T3"/>
                </a:cxn>
                <a:cxn ang="0">
                  <a:pos x="T4" y="T5"/>
                </a:cxn>
                <a:cxn ang="0">
                  <a:pos x="T6" y="T7"/>
                </a:cxn>
                <a:cxn ang="0">
                  <a:pos x="T8" y="T9"/>
                </a:cxn>
                <a:cxn ang="0">
                  <a:pos x="T10" y="T11"/>
                </a:cxn>
              </a:cxnLst>
              <a:rect l="0" t="0" r="r" b="b"/>
              <a:pathLst>
                <a:path w="4897" h="2182">
                  <a:moveTo>
                    <a:pt x="0" y="0"/>
                  </a:moveTo>
                  <a:lnTo>
                    <a:pt x="0" y="2182"/>
                  </a:lnTo>
                  <a:lnTo>
                    <a:pt x="4897" y="2182"/>
                  </a:lnTo>
                  <a:lnTo>
                    <a:pt x="4897" y="0"/>
                  </a:lnTo>
                  <a:lnTo>
                    <a:pt x="0" y="0"/>
                  </a:lnTo>
                  <a:lnTo>
                    <a:pt x="0" y="0"/>
                  </a:lnTo>
                  <a:close/>
                </a:path>
              </a:pathLst>
            </a:custGeom>
            <a:solidFill>
              <a:schemeClr val="accent2">
                <a:alpha val="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4102" name="Freeform 6"/>
            <p:cNvSpPr>
              <a:spLocks/>
            </p:cNvSpPr>
            <p:nvPr/>
          </p:nvSpPr>
          <p:spPr bwMode="ltGray">
            <a:xfrm>
              <a:off x="528" y="1152"/>
              <a:ext cx="4607"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CA"/>
            </a:p>
          </p:txBody>
        </p:sp>
        <p:sp>
          <p:nvSpPr>
            <p:cNvPr id="4103" name="Freeform 7"/>
            <p:cNvSpPr>
              <a:spLocks/>
            </p:cNvSpPr>
            <p:nvPr/>
          </p:nvSpPr>
          <p:spPr bwMode="ltGray">
            <a:xfrm>
              <a:off x="528" y="1152"/>
              <a:ext cx="29" cy="1785"/>
            </a:xfrm>
            <a:custGeom>
              <a:avLst/>
              <a:gdLst>
                <a:gd name="T0" fmla="*/ 0 w 29"/>
                <a:gd name="T1" fmla="*/ 0 h 2161"/>
                <a:gd name="T2" fmla="*/ 0 w 29"/>
                <a:gd name="T3" fmla="*/ 2161 h 2161"/>
                <a:gd name="T4" fmla="*/ 29 w 29"/>
                <a:gd name="T5" fmla="*/ 2161 h 2161"/>
                <a:gd name="T6" fmla="*/ 27 w 29"/>
                <a:gd name="T7" fmla="*/ 27 h 2161"/>
                <a:gd name="T8" fmla="*/ 0 w 29"/>
                <a:gd name="T9" fmla="*/ 0 h 2161"/>
                <a:gd name="T10" fmla="*/ 0 w 29"/>
                <a:gd name="T11" fmla="*/ 0 h 2161"/>
              </a:gdLst>
              <a:ahLst/>
              <a:cxnLst>
                <a:cxn ang="0">
                  <a:pos x="T0" y="T1"/>
                </a:cxn>
                <a:cxn ang="0">
                  <a:pos x="T2" y="T3"/>
                </a:cxn>
                <a:cxn ang="0">
                  <a:pos x="T4" y="T5"/>
                </a:cxn>
                <a:cxn ang="0">
                  <a:pos x="T6" y="T7"/>
                </a:cxn>
                <a:cxn ang="0">
                  <a:pos x="T8" y="T9"/>
                </a:cxn>
                <a:cxn ang="0">
                  <a:pos x="T10" y="T11"/>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CA"/>
            </a:p>
          </p:txBody>
        </p:sp>
        <p:sp>
          <p:nvSpPr>
            <p:cNvPr id="4104" name="Freeform 8"/>
            <p:cNvSpPr>
              <a:spLocks/>
            </p:cNvSpPr>
            <p:nvPr/>
          </p:nvSpPr>
          <p:spPr bwMode="ltGray">
            <a:xfrm>
              <a:off x="527" y="2904"/>
              <a:ext cx="29" cy="1416"/>
            </a:xfrm>
            <a:custGeom>
              <a:avLst/>
              <a:gdLst>
                <a:gd name="T0" fmla="*/ 0 w 29"/>
                <a:gd name="T1" fmla="*/ 1416 h 1416"/>
                <a:gd name="T2" fmla="*/ 29 w 29"/>
                <a:gd name="T3" fmla="*/ 1416 h 1416"/>
                <a:gd name="T4" fmla="*/ 28 w 29"/>
                <a:gd name="T5" fmla="*/ 24 h 1416"/>
                <a:gd name="T6" fmla="*/ 0 w 29"/>
                <a:gd name="T7" fmla="*/ 0 h 1416"/>
                <a:gd name="T8" fmla="*/ 0 w 29"/>
                <a:gd name="T9" fmla="*/ 1416 h 1416"/>
              </a:gdLst>
              <a:ahLst/>
              <a:cxnLst>
                <a:cxn ang="0">
                  <a:pos x="T0" y="T1"/>
                </a:cxn>
                <a:cxn ang="0">
                  <a:pos x="T2" y="T3"/>
                </a:cxn>
                <a:cxn ang="0">
                  <a:pos x="T4" y="T5"/>
                </a:cxn>
                <a:cxn ang="0">
                  <a:pos x="T6" y="T7"/>
                </a:cxn>
                <a:cxn ang="0">
                  <a:pos x="T8" y="T9"/>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CA"/>
            </a:p>
          </p:txBody>
        </p:sp>
        <p:sp>
          <p:nvSpPr>
            <p:cNvPr id="4105" name="Freeform 9"/>
            <p:cNvSpPr>
              <a:spLocks/>
            </p:cNvSpPr>
            <p:nvPr/>
          </p:nvSpPr>
          <p:spPr bwMode="ltGray">
            <a:xfrm>
              <a:off x="201" y="2904"/>
              <a:ext cx="2879"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CA"/>
            </a:p>
          </p:txBody>
        </p:sp>
        <p:sp>
          <p:nvSpPr>
            <p:cNvPr id="4106" name="Freeform 10"/>
            <p:cNvSpPr>
              <a:spLocks/>
            </p:cNvSpPr>
            <p:nvPr/>
          </p:nvSpPr>
          <p:spPr bwMode="ltGray">
            <a:xfrm>
              <a:off x="201" y="2904"/>
              <a:ext cx="30" cy="1416"/>
            </a:xfrm>
            <a:custGeom>
              <a:avLst/>
              <a:gdLst>
                <a:gd name="T0" fmla="*/ 0 w 30"/>
                <a:gd name="T1" fmla="*/ 0 h 1416"/>
                <a:gd name="T2" fmla="*/ 0 w 30"/>
                <a:gd name="T3" fmla="*/ 1416 h 1416"/>
                <a:gd name="T4" fmla="*/ 29 w 30"/>
                <a:gd name="T5" fmla="*/ 1416 h 1416"/>
                <a:gd name="T6" fmla="*/ 30 w 30"/>
                <a:gd name="T7" fmla="*/ 27 h 1416"/>
                <a:gd name="T8" fmla="*/ 0 w 30"/>
                <a:gd name="T9" fmla="*/ 0 h 1416"/>
                <a:gd name="T10" fmla="*/ 0 w 30"/>
                <a:gd name="T11" fmla="*/ 0 h 1416"/>
              </a:gdLst>
              <a:ahLst/>
              <a:cxnLst>
                <a:cxn ang="0">
                  <a:pos x="T0" y="T1"/>
                </a:cxn>
                <a:cxn ang="0">
                  <a:pos x="T2" y="T3"/>
                </a:cxn>
                <a:cxn ang="0">
                  <a:pos x="T4" y="T5"/>
                </a:cxn>
                <a:cxn ang="0">
                  <a:pos x="T6" y="T7"/>
                </a:cxn>
                <a:cxn ang="0">
                  <a:pos x="T8" y="T9"/>
                </a:cxn>
                <a:cxn ang="0">
                  <a:pos x="T10" y="T11"/>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CA"/>
            </a:p>
          </p:txBody>
        </p:sp>
      </p:grpSp>
      <p:sp>
        <p:nvSpPr>
          <p:cNvPr id="4107" name="Rectangle 11"/>
          <p:cNvSpPr>
            <a:spLocks noGrp="1" noChangeArrowheads="1"/>
          </p:cNvSpPr>
          <p:nvPr>
            <p:ph type="dt" sz="half" idx="2"/>
          </p:nvPr>
        </p:nvSpPr>
        <p:spPr bwMode="auto">
          <a:xfrm>
            <a:off x="838200" y="6245225"/>
            <a:ext cx="190182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effectLst>
                  <a:outerShdw blurRad="38100" dist="38100" dir="2700000" algn="tl">
                    <a:srgbClr val="000000"/>
                  </a:outerShdw>
                </a:effectLst>
              </a:defRPr>
            </a:lvl1pPr>
          </a:lstStyle>
          <a:p>
            <a:endParaRPr lang="en-US"/>
          </a:p>
        </p:txBody>
      </p:sp>
      <p:sp>
        <p:nvSpPr>
          <p:cNvPr id="4108" name="Rectangle 12"/>
          <p:cNvSpPr>
            <a:spLocks noGrp="1" noChangeArrowheads="1"/>
          </p:cNvSpPr>
          <p:nvPr>
            <p:ph type="ftr" sz="quarter" idx="3"/>
          </p:nvPr>
        </p:nvSpPr>
        <p:spPr bwMode="auto">
          <a:xfrm>
            <a:off x="34290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endParaRPr lang="en-US"/>
          </a:p>
        </p:txBody>
      </p:sp>
      <p:sp>
        <p:nvSpPr>
          <p:cNvPr id="4109" name="Rectangle 13"/>
          <p:cNvSpPr>
            <a:spLocks noGrp="1" noChangeArrowheads="1"/>
          </p:cNvSpPr>
          <p:nvPr>
            <p:ph type="sldNum" sz="quarter" idx="4"/>
          </p:nvPr>
        </p:nvSpPr>
        <p:spPr bwMode="auto">
          <a:xfrm>
            <a:off x="6937375" y="6245225"/>
            <a:ext cx="190182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effectLst>
                  <a:outerShdw blurRad="38100" dist="38100" dir="2700000" algn="tl">
                    <a:srgbClr val="000000"/>
                  </a:outerShdw>
                </a:effectLst>
              </a:defRPr>
            </a:lvl1pPr>
          </a:lstStyle>
          <a:p>
            <a:fld id="{23091156-1F05-47BC-ADF2-0780AEB75333}" type="slidenum">
              <a:rPr lang="en-US"/>
              <a:pPr/>
              <a:t>‹#›</a:t>
            </a:fld>
            <a:endParaRPr lang="en-US"/>
          </a:p>
        </p:txBody>
      </p:sp>
      <p:sp>
        <p:nvSpPr>
          <p:cNvPr id="4110" name="Rectangle 14"/>
          <p:cNvSpPr>
            <a:spLocks noGrp="1" noRot="1" noChangeArrowheads="1"/>
          </p:cNvSpPr>
          <p:nvPr>
            <p:ph type="title"/>
          </p:nvPr>
        </p:nvSpPr>
        <p:spPr bwMode="auto">
          <a:xfrm>
            <a:off x="457200" y="244475"/>
            <a:ext cx="8385175"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11" name="Rectangle 15"/>
          <p:cNvSpPr>
            <a:spLocks noGrp="1" noRot="1" noChangeArrowheads="1"/>
          </p:cNvSpPr>
          <p:nvPr>
            <p:ph type="body" idx="1"/>
          </p:nvPr>
        </p:nvSpPr>
        <p:spPr bwMode="auto">
          <a:xfrm>
            <a:off x="838200" y="1905000"/>
            <a:ext cx="800735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9pPr>
    </p:titleStyle>
    <p:bodyStyle>
      <a:lvl1pPr marL="342900" indent="-342900" algn="l" rtl="0" fontAlgn="base">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accent2"/>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6.jpeg"/><Relationship Id="rId2" Type="http://schemas.openxmlformats.org/officeDocument/2006/relationships/hyperlink" Target="http://images.google.ca/imgres?imgurl=http://www.realeyz.com/photo/macro/photos/leaf_drops.jpg&amp;imgrefurl=http://www.realeyz.com/photo/macro/fb_macro.php%3Fimage%3Dleaf_drops&amp;h=415&amp;w=600&amp;sz=71&amp;tbnid=UUapI7Aqh20J:&amp;tbnh=91&amp;tbnw=133&amp;hl=en&amp;start=1&amp;prev=/images%3Fq%3Dwater%2Bcohesion%26svnum%3D10%26hl%3Den%26lr%3D%26safe%3Dactive" TargetMode="External"/><Relationship Id="rId1" Type="http://schemas.openxmlformats.org/officeDocument/2006/relationships/slideLayout" Target="../slideLayouts/slideLayout7.xml"/><Relationship Id="rId6" Type="http://schemas.openxmlformats.org/officeDocument/2006/relationships/hyperlink" Target="http://images.google.ca/imgres?imgurl=http://bhs.smuhsd.org/science-dept/hopkins/bio%2520ppt/Properties%2520of%2520Water_files/slide0003_image017.jpg&amp;imgrefurl=http://bhs.smuhsd.org/science-dept/hopkins/bio%2520ppt/Properties%2520of%2520Water_files/slide0003.htm&amp;h=126&amp;w=122&amp;sz=3&amp;tbnid=RJ_NjcygvqkJ:&amp;tbnh=85&amp;tbnw=82&amp;hl=en&amp;start=10&amp;prev=/images%3Fq%3Dproperties%2Bof%2Bwater%2Bcohesion%26svnum%3D10%26hl%3Den%26lr%3D%26safe%3Dactive" TargetMode="External"/><Relationship Id="rId5" Type="http://schemas.openxmlformats.org/officeDocument/2006/relationships/image" Target="../media/image5.jpeg"/><Relationship Id="rId4" Type="http://schemas.openxmlformats.org/officeDocument/2006/relationships/hyperlink" Target="http://bhs.smuhsd.org/science-dept/hopkins/bio%20ppt/Properties%20of%20Water_files/slide0003_image015.jpg"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watereducation.utah.gov/WaterScience/properties/ART012A.jpg" TargetMode="External"/><Relationship Id="rId2" Type="http://schemas.openxmlformats.org/officeDocument/2006/relationships/image" Target="../media/image7.jpeg"/><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ideo" Target="https://www.youtube-nocookie.com/v/QBMkiLIyETc?version=3&amp;hl=en_US"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ideo" Target="https://www.youtube-nocookie.com/v/-b6dvKgWBVY?version=3&amp;hl=en_U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1905000"/>
            <a:ext cx="8153400" cy="1736725"/>
          </a:xfrm>
        </p:spPr>
        <p:txBody>
          <a:bodyPr/>
          <a:lstStyle/>
          <a:p>
            <a:r>
              <a:rPr lang="en-US" sz="4400"/>
              <a:t>Water transport in plants</a:t>
            </a:r>
            <a:br>
              <a:rPr lang="en-US" sz="4400"/>
            </a:br>
            <a:endParaRPr lang="en-US" sz="4400"/>
          </a:p>
        </p:txBody>
      </p:sp>
      <p:sp>
        <p:nvSpPr>
          <p:cNvPr id="2051" name="Rectangle 3"/>
          <p:cNvSpPr>
            <a:spLocks noGrp="1" noChangeArrowheads="1"/>
          </p:cNvSpPr>
          <p:nvPr>
            <p:ph type="subTitle" idx="1"/>
          </p:nvPr>
        </p:nvSpPr>
        <p:spPr/>
        <p:txBody>
          <a:bodyPr/>
          <a:lstStyle/>
          <a:p>
            <a:r>
              <a:rPr lang="en-US"/>
              <a:t>Topic 9.3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Rot="1" noChangeArrowheads="1"/>
          </p:cNvSpPr>
          <p:nvPr>
            <p:ph type="body" idx="1"/>
          </p:nvPr>
        </p:nvSpPr>
        <p:spPr>
          <a:xfrm>
            <a:off x="457200" y="533400"/>
            <a:ext cx="8388350" cy="5791200"/>
          </a:xfrm>
        </p:spPr>
        <p:txBody>
          <a:bodyPr/>
          <a:lstStyle/>
          <a:p>
            <a:r>
              <a:rPr lang="en-US" sz="4000"/>
              <a:t>Root cells use </a:t>
            </a:r>
            <a:r>
              <a:rPr lang="en-US" sz="4000">
                <a:solidFill>
                  <a:schemeClr val="folHlink"/>
                </a:solidFill>
              </a:rPr>
              <a:t>facilitated diffusion</a:t>
            </a:r>
            <a:r>
              <a:rPr lang="en-US" sz="4000"/>
              <a:t> and </a:t>
            </a:r>
            <a:r>
              <a:rPr lang="en-US" sz="4000">
                <a:solidFill>
                  <a:schemeClr val="folHlink"/>
                </a:solidFill>
              </a:rPr>
              <a:t>active transport</a:t>
            </a:r>
            <a:r>
              <a:rPr lang="en-US" sz="4000"/>
              <a:t> to move </a:t>
            </a:r>
            <a:r>
              <a:rPr lang="en-US" sz="4000">
                <a:solidFill>
                  <a:schemeClr val="folHlink"/>
                </a:solidFill>
              </a:rPr>
              <a:t>minerals</a:t>
            </a:r>
            <a:r>
              <a:rPr lang="en-US" sz="4000"/>
              <a:t> across their </a:t>
            </a:r>
            <a:r>
              <a:rPr lang="en-US" sz="4000">
                <a:solidFill>
                  <a:schemeClr val="folHlink"/>
                </a:solidFill>
              </a:rPr>
              <a:t>membranes.</a:t>
            </a:r>
            <a:endParaRPr lang="en-US" sz="4000" b="1" i="1"/>
          </a:p>
          <a:p>
            <a:r>
              <a:rPr lang="en-US" sz="4000" b="1" i="1">
                <a:solidFill>
                  <a:schemeClr val="folHlink"/>
                </a:solidFill>
              </a:rPr>
              <a:t>Xylem sap</a:t>
            </a:r>
            <a:r>
              <a:rPr lang="en-US" sz="4000"/>
              <a:t> is the accumulation of </a:t>
            </a:r>
            <a:r>
              <a:rPr lang="en-US" sz="4000">
                <a:solidFill>
                  <a:schemeClr val="folHlink"/>
                </a:solidFill>
              </a:rPr>
              <a:t>water </a:t>
            </a:r>
            <a:r>
              <a:rPr lang="en-US" sz="4000"/>
              <a:t>and </a:t>
            </a:r>
            <a:r>
              <a:rPr lang="en-US" sz="4000">
                <a:solidFill>
                  <a:schemeClr val="folHlink"/>
                </a:solidFill>
              </a:rPr>
              <a:t>minerals</a:t>
            </a:r>
            <a:r>
              <a:rPr lang="en-US" sz="4000"/>
              <a:t> in the </a:t>
            </a:r>
            <a:r>
              <a:rPr lang="en-US" sz="4000">
                <a:solidFill>
                  <a:schemeClr val="folHlink"/>
                </a:solidFill>
              </a:rPr>
              <a:t>root xylem</a:t>
            </a:r>
            <a:r>
              <a:rPr lang="en-US" sz="4000"/>
              <a:t>, which is carried </a:t>
            </a:r>
            <a:r>
              <a:rPr lang="en-US" sz="4000">
                <a:solidFill>
                  <a:schemeClr val="folHlink"/>
                </a:solidFill>
              </a:rPr>
              <a:t>upward from the roots</a:t>
            </a:r>
            <a:r>
              <a:rPr lang="en-US" sz="4000"/>
              <a:t>, through the stem, and into the leaves via </a:t>
            </a:r>
            <a:r>
              <a:rPr lang="en-US" sz="4000">
                <a:solidFill>
                  <a:schemeClr val="folHlink"/>
                </a:solidFill>
              </a:rPr>
              <a:t>xylem vessels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lstStyle/>
          <a:p>
            <a:r>
              <a:rPr lang="en-US"/>
              <a:t>Properties of Water</a:t>
            </a:r>
          </a:p>
        </p:txBody>
      </p:sp>
      <p:sp>
        <p:nvSpPr>
          <p:cNvPr id="13315" name="Rectangle 3"/>
          <p:cNvSpPr>
            <a:spLocks noGrp="1" noRot="1" noChangeArrowheads="1"/>
          </p:cNvSpPr>
          <p:nvPr>
            <p:ph type="body" idx="1"/>
          </p:nvPr>
        </p:nvSpPr>
        <p:spPr/>
        <p:txBody>
          <a:bodyPr/>
          <a:lstStyle/>
          <a:p>
            <a:r>
              <a:rPr lang="en-US"/>
              <a:t>Water molecules are attracted to each other by </a:t>
            </a:r>
            <a:r>
              <a:rPr lang="en-US" b="1" i="1">
                <a:solidFill>
                  <a:schemeClr val="folHlink"/>
                </a:solidFill>
              </a:rPr>
              <a:t>cohesion</a:t>
            </a:r>
            <a:r>
              <a:rPr lang="en-US">
                <a:solidFill>
                  <a:schemeClr val="folHlink"/>
                </a:solidFill>
              </a:rPr>
              <a:t>.</a:t>
            </a:r>
            <a:r>
              <a:rPr lang="en-US"/>
              <a:t>  Cohesion is the </a:t>
            </a:r>
            <a:r>
              <a:rPr lang="en-US">
                <a:solidFill>
                  <a:schemeClr val="folHlink"/>
                </a:solidFill>
              </a:rPr>
              <a:t>attraction between like molecules</a:t>
            </a:r>
            <a:r>
              <a:rPr lang="en-US"/>
              <a:t>.</a:t>
            </a:r>
          </a:p>
          <a:p>
            <a:pPr>
              <a:buFont typeface="Wingdings" pitchFamily="2" charset="2"/>
              <a:buNone/>
            </a:pPr>
            <a:endParaRPr lang="en-US"/>
          </a:p>
          <a:p>
            <a:r>
              <a:rPr lang="en-US" sz="2800"/>
              <a:t>Cohesion explains why a cup of water can be filled just above the brim without spilling.</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3" name="Picture 5" descr="leaf_drop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304800"/>
            <a:ext cx="4038600" cy="2762250"/>
          </a:xfrm>
          <a:prstGeom prst="rect">
            <a:avLst/>
          </a:prstGeom>
          <a:noFill/>
          <a:extLst>
            <a:ext uri="{909E8E84-426E-40DD-AFC4-6F175D3DCCD1}">
              <a14:hiddenFill xmlns:a14="http://schemas.microsoft.com/office/drawing/2010/main">
                <a:solidFill>
                  <a:srgbClr val="FFFFFF"/>
                </a:solidFill>
              </a14:hiddenFill>
            </a:ext>
          </a:extLst>
        </p:spPr>
      </p:pic>
      <p:pic>
        <p:nvPicPr>
          <p:cNvPr id="32774" name="Picture 6" descr="slide0003_image015">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3276600"/>
            <a:ext cx="3011488" cy="3124200"/>
          </a:xfrm>
          <a:prstGeom prst="rect">
            <a:avLst/>
          </a:prstGeom>
          <a:noFill/>
          <a:extLst>
            <a:ext uri="{909E8E84-426E-40DD-AFC4-6F175D3DCCD1}">
              <a14:hiddenFill xmlns:a14="http://schemas.microsoft.com/office/drawing/2010/main">
                <a:solidFill>
                  <a:srgbClr val="FFFFFF"/>
                </a:solidFill>
              </a14:hiddenFill>
            </a:ext>
          </a:extLst>
        </p:spPr>
      </p:pic>
      <p:pic>
        <p:nvPicPr>
          <p:cNvPr id="32775" name="Picture 7" descr="slide0003_image017">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34000" y="1447800"/>
            <a:ext cx="3746500" cy="3886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2773"/>
                                        </p:tgtEl>
                                        <p:attrNameLst>
                                          <p:attrName>style.visibility</p:attrName>
                                        </p:attrNameLst>
                                      </p:cBhvr>
                                      <p:to>
                                        <p:strVal val="visible"/>
                                      </p:to>
                                    </p:set>
                                    <p:anim calcmode="lin" valueType="num">
                                      <p:cBhvr additive="base">
                                        <p:cTn id="7" dur="500" fill="hold"/>
                                        <p:tgtEl>
                                          <p:spTgt spid="32773"/>
                                        </p:tgtEl>
                                        <p:attrNameLst>
                                          <p:attrName>ppt_x</p:attrName>
                                        </p:attrNameLst>
                                      </p:cBhvr>
                                      <p:tavLst>
                                        <p:tav tm="0">
                                          <p:val>
                                            <p:strVal val="#ppt_x"/>
                                          </p:val>
                                        </p:tav>
                                        <p:tav tm="100000">
                                          <p:val>
                                            <p:strVal val="#ppt_x"/>
                                          </p:val>
                                        </p:tav>
                                      </p:tavLst>
                                    </p:anim>
                                    <p:anim calcmode="lin" valueType="num">
                                      <p:cBhvr additive="base">
                                        <p:cTn id="8" dur="500" fill="hold"/>
                                        <p:tgtEl>
                                          <p:spTgt spid="3277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nodeType="clickEffect">
                                  <p:stCondLst>
                                    <p:cond delay="0"/>
                                  </p:stCondLst>
                                  <p:childTnLst>
                                    <p:set>
                                      <p:cBhvr>
                                        <p:cTn id="12" dur="1" fill="hold">
                                          <p:stCondLst>
                                            <p:cond delay="0"/>
                                          </p:stCondLst>
                                        </p:cTn>
                                        <p:tgtEl>
                                          <p:spTgt spid="32774"/>
                                        </p:tgtEl>
                                        <p:attrNameLst>
                                          <p:attrName>style.visibility</p:attrName>
                                        </p:attrNameLst>
                                      </p:cBhvr>
                                      <p:to>
                                        <p:strVal val="visible"/>
                                      </p:to>
                                    </p:set>
                                    <p:animEffect transition="in" filter="checkerboard(across)">
                                      <p:cBhvr>
                                        <p:cTn id="13" dur="500"/>
                                        <p:tgtEl>
                                          <p:spTgt spid="3277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8" presetClass="entr" presetSubtype="16" fill="hold" nodeType="clickEffect">
                                  <p:stCondLst>
                                    <p:cond delay="0"/>
                                  </p:stCondLst>
                                  <p:childTnLst>
                                    <p:set>
                                      <p:cBhvr>
                                        <p:cTn id="17" dur="1" fill="hold">
                                          <p:stCondLst>
                                            <p:cond delay="0"/>
                                          </p:stCondLst>
                                        </p:cTn>
                                        <p:tgtEl>
                                          <p:spTgt spid="32775"/>
                                        </p:tgtEl>
                                        <p:attrNameLst>
                                          <p:attrName>style.visibility</p:attrName>
                                        </p:attrNameLst>
                                      </p:cBhvr>
                                      <p:to>
                                        <p:strVal val="visible"/>
                                      </p:to>
                                    </p:set>
                                    <p:animEffect transition="in" filter="diamond(in)">
                                      <p:cBhvr>
                                        <p:cTn id="18" dur="2000"/>
                                        <p:tgtEl>
                                          <p:spTgt spid="327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p:txBody>
          <a:bodyPr/>
          <a:lstStyle/>
          <a:p>
            <a:endParaRPr lang="en-US"/>
          </a:p>
        </p:txBody>
      </p:sp>
      <p:sp>
        <p:nvSpPr>
          <p:cNvPr id="31747" name="Rectangle 3"/>
          <p:cNvSpPr>
            <a:spLocks noGrp="1" noRot="1" noChangeArrowheads="1"/>
          </p:cNvSpPr>
          <p:nvPr>
            <p:ph type="body" idx="1"/>
          </p:nvPr>
        </p:nvSpPr>
        <p:spPr/>
        <p:txBody>
          <a:bodyPr/>
          <a:lstStyle/>
          <a:p>
            <a:r>
              <a:rPr lang="en-US"/>
              <a:t>The attraction of water molecules is due to the fact that </a:t>
            </a:r>
            <a:r>
              <a:rPr lang="en-US">
                <a:solidFill>
                  <a:schemeClr val="folHlink"/>
                </a:solidFill>
              </a:rPr>
              <a:t>water is a</a:t>
            </a:r>
            <a:r>
              <a:rPr lang="en-US"/>
              <a:t> </a:t>
            </a:r>
            <a:r>
              <a:rPr lang="en-US">
                <a:solidFill>
                  <a:schemeClr val="folHlink"/>
                </a:solidFill>
              </a:rPr>
              <a:t>polar molecule</a:t>
            </a:r>
            <a:r>
              <a:rPr lang="en-US"/>
              <a:t>.  One end of the molecule is </a:t>
            </a:r>
            <a:r>
              <a:rPr lang="en-US">
                <a:solidFill>
                  <a:schemeClr val="folHlink"/>
                </a:solidFill>
              </a:rPr>
              <a:t>positive</a:t>
            </a:r>
            <a:r>
              <a:rPr lang="en-US"/>
              <a:t>, and other end is </a:t>
            </a:r>
            <a:r>
              <a:rPr lang="en-US">
                <a:solidFill>
                  <a:schemeClr val="folHlink"/>
                </a:solidFill>
              </a:rPr>
              <a:t>negative</a:t>
            </a:r>
            <a:r>
              <a:rPr lang="en-US"/>
              <a:t>.  This </a:t>
            </a:r>
            <a:r>
              <a:rPr lang="en-US">
                <a:solidFill>
                  <a:schemeClr val="folHlink"/>
                </a:solidFill>
              </a:rPr>
              <a:t>attractive force</a:t>
            </a:r>
            <a:r>
              <a:rPr lang="en-US"/>
              <a:t> between </a:t>
            </a:r>
            <a:r>
              <a:rPr lang="en-US">
                <a:solidFill>
                  <a:schemeClr val="folHlink"/>
                </a:solidFill>
              </a:rPr>
              <a:t>water molecules</a:t>
            </a:r>
            <a:r>
              <a:rPr lang="en-US"/>
              <a:t> helps keep columns of water from </a:t>
            </a:r>
            <a:r>
              <a:rPr lang="en-US">
                <a:solidFill>
                  <a:schemeClr val="folHlink"/>
                </a:solidFill>
              </a:rPr>
              <a:t>breaking apart</a:t>
            </a:r>
            <a:r>
              <a:rPr lang="en-US"/>
              <a:t> or collapsing.  </a:t>
            </a:r>
          </a:p>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5" name="Picture 5" descr="wa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971800"/>
            <a:ext cx="4181475" cy="2419350"/>
          </a:xfrm>
          <a:prstGeom prst="rect">
            <a:avLst/>
          </a:prstGeom>
          <a:noFill/>
          <a:extLst>
            <a:ext uri="{909E8E84-426E-40DD-AFC4-6F175D3DCCD1}">
              <a14:hiddenFill xmlns:a14="http://schemas.microsoft.com/office/drawing/2010/main">
                <a:solidFill>
                  <a:srgbClr val="FFFFFF"/>
                </a:solidFill>
              </a14:hiddenFill>
            </a:ext>
          </a:extLst>
        </p:spPr>
      </p:pic>
      <p:pic>
        <p:nvPicPr>
          <p:cNvPr id="30727" name="Picture 7" descr="ART012A">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228600"/>
            <a:ext cx="4114800" cy="2336800"/>
          </a:xfrm>
          <a:prstGeom prst="rect">
            <a:avLst/>
          </a:prstGeom>
          <a:noFill/>
          <a:extLst>
            <a:ext uri="{909E8E84-426E-40DD-AFC4-6F175D3DCCD1}">
              <a14:hiddenFill xmlns:a14="http://schemas.microsoft.com/office/drawing/2010/main">
                <a:solidFill>
                  <a:srgbClr val="FFFFFF"/>
                </a:solidFill>
              </a14:hiddenFill>
            </a:ext>
          </a:extLst>
        </p:spPr>
      </p:pic>
      <p:pic>
        <p:nvPicPr>
          <p:cNvPr id="30729" name="Picture 9" descr="122hbondwat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14950" y="2819400"/>
            <a:ext cx="3371850" cy="35147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30727"/>
                                        </p:tgtEl>
                                        <p:attrNameLst>
                                          <p:attrName>style.visibility</p:attrName>
                                        </p:attrNameLst>
                                      </p:cBhvr>
                                      <p:to>
                                        <p:strVal val="visible"/>
                                      </p:to>
                                    </p:set>
                                    <p:animEffect transition="in" filter="slide(fromBottom)">
                                      <p:cBhvr>
                                        <p:cTn id="7" dur="500"/>
                                        <p:tgtEl>
                                          <p:spTgt spid="307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0725"/>
                                        </p:tgtEl>
                                        <p:attrNameLst>
                                          <p:attrName>style.visibility</p:attrName>
                                        </p:attrNameLst>
                                      </p:cBhvr>
                                      <p:to>
                                        <p:strVal val="visible"/>
                                      </p:to>
                                    </p:set>
                                    <p:animEffect transition="in" filter="box(in)">
                                      <p:cBhvr>
                                        <p:cTn id="12" dur="500"/>
                                        <p:tgtEl>
                                          <p:spTgt spid="3072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0729"/>
                                        </p:tgtEl>
                                        <p:attrNameLst>
                                          <p:attrName>style.visibility</p:attrName>
                                        </p:attrNameLst>
                                      </p:cBhvr>
                                      <p:to>
                                        <p:strVal val="visible"/>
                                      </p:to>
                                    </p:set>
                                    <p:animEffect transition="in" filter="blinds(horizontal)">
                                      <p:cBhvr>
                                        <p:cTn id="17" dur="500"/>
                                        <p:tgtEl>
                                          <p:spTgt spid="307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Rot="1" noChangeArrowheads="1"/>
          </p:cNvSpPr>
          <p:nvPr>
            <p:ph type="body" idx="1"/>
          </p:nvPr>
        </p:nvSpPr>
        <p:spPr>
          <a:xfrm>
            <a:off x="457200" y="304800"/>
            <a:ext cx="8388350" cy="5791200"/>
          </a:xfrm>
        </p:spPr>
        <p:txBody>
          <a:bodyPr/>
          <a:lstStyle/>
          <a:p>
            <a:r>
              <a:rPr lang="en-US" sz="2800"/>
              <a:t>Cohesion helps to explain how water and minerals moves up a </a:t>
            </a:r>
            <a:r>
              <a:rPr lang="en-US" sz="2800">
                <a:solidFill>
                  <a:schemeClr val="folHlink"/>
                </a:solidFill>
              </a:rPr>
              <a:t>plant stem</a:t>
            </a:r>
            <a:r>
              <a:rPr lang="en-US" sz="2800"/>
              <a:t>.  In the process of evaporation in the leaves, water molecules are </a:t>
            </a:r>
            <a:r>
              <a:rPr lang="en-US" sz="2800">
                <a:solidFill>
                  <a:schemeClr val="folHlink"/>
                </a:solidFill>
              </a:rPr>
              <a:t>pulled away</a:t>
            </a:r>
            <a:r>
              <a:rPr lang="en-US" sz="2800"/>
              <a:t> from the </a:t>
            </a:r>
            <a:r>
              <a:rPr lang="en-US" sz="2800">
                <a:solidFill>
                  <a:schemeClr val="folHlink"/>
                </a:solidFill>
              </a:rPr>
              <a:t>upper surface</a:t>
            </a:r>
            <a:r>
              <a:rPr lang="en-US" sz="2800"/>
              <a:t> of the columns of water.  </a:t>
            </a:r>
          </a:p>
          <a:p>
            <a:r>
              <a:rPr lang="en-US" sz="2800"/>
              <a:t>When water molecules are pulled from the tops of the columns, an </a:t>
            </a:r>
            <a:r>
              <a:rPr lang="en-US" sz="2800">
                <a:solidFill>
                  <a:schemeClr val="folHlink"/>
                </a:solidFill>
              </a:rPr>
              <a:t>upward pull</a:t>
            </a:r>
            <a:r>
              <a:rPr lang="en-US" sz="2800"/>
              <a:t> due to cohesion helps to pull water up in the xylem.  As water </a:t>
            </a:r>
            <a:r>
              <a:rPr lang="en-US" sz="2800">
                <a:solidFill>
                  <a:schemeClr val="folHlink"/>
                </a:solidFill>
              </a:rPr>
              <a:t>evaporates</a:t>
            </a:r>
            <a:r>
              <a:rPr lang="en-US" sz="2800"/>
              <a:t> and escapes from the leaves in the process of </a:t>
            </a:r>
            <a:r>
              <a:rPr lang="en-US" sz="2800">
                <a:solidFill>
                  <a:schemeClr val="folHlink"/>
                </a:solidFill>
              </a:rPr>
              <a:t>transpiration</a:t>
            </a:r>
            <a:r>
              <a:rPr lang="en-US" sz="2800"/>
              <a:t>, more water moves from the </a:t>
            </a:r>
            <a:r>
              <a:rPr lang="en-US" sz="2800">
                <a:solidFill>
                  <a:schemeClr val="folHlink"/>
                </a:solidFill>
              </a:rPr>
              <a:t>soil into the root hairs</a:t>
            </a:r>
            <a:r>
              <a:rPr lang="en-US" sz="2800"/>
              <a:t>.  Thus a continuous </a:t>
            </a:r>
            <a:r>
              <a:rPr lang="en-US" sz="2800">
                <a:solidFill>
                  <a:schemeClr val="folHlink"/>
                </a:solidFill>
              </a:rPr>
              <a:t>stream </a:t>
            </a:r>
            <a:r>
              <a:rPr lang="en-US" sz="2800"/>
              <a:t>of water flows up through the plant.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Rot="1" noChangeArrowheads="1"/>
          </p:cNvSpPr>
          <p:nvPr>
            <p:ph type="body" idx="1"/>
          </p:nvPr>
        </p:nvSpPr>
        <p:spPr>
          <a:xfrm>
            <a:off x="838200" y="838200"/>
            <a:ext cx="8007350" cy="5257800"/>
          </a:xfrm>
        </p:spPr>
        <p:txBody>
          <a:bodyPr/>
          <a:lstStyle/>
          <a:p>
            <a:r>
              <a:rPr lang="en-US" b="1" i="1">
                <a:solidFill>
                  <a:schemeClr val="folHlink"/>
                </a:solidFill>
              </a:rPr>
              <a:t>Adhesion</a:t>
            </a:r>
            <a:r>
              <a:rPr lang="en-US"/>
              <a:t> is the tendency of water molecules to </a:t>
            </a:r>
            <a:r>
              <a:rPr lang="en-US">
                <a:solidFill>
                  <a:schemeClr val="folHlink"/>
                </a:solidFill>
              </a:rPr>
              <a:t>stick</a:t>
            </a:r>
            <a:r>
              <a:rPr lang="en-US"/>
              <a:t>, or </a:t>
            </a:r>
            <a:r>
              <a:rPr lang="en-US">
                <a:solidFill>
                  <a:schemeClr val="folHlink"/>
                </a:solidFill>
              </a:rPr>
              <a:t>adhere</a:t>
            </a:r>
            <a:r>
              <a:rPr lang="en-US"/>
              <a:t>, to certain surfaces.  </a:t>
            </a:r>
          </a:p>
          <a:p>
            <a:r>
              <a:rPr lang="en-US"/>
              <a:t>The clinging of </a:t>
            </a:r>
            <a:r>
              <a:rPr lang="en-US">
                <a:solidFill>
                  <a:schemeClr val="folHlink"/>
                </a:solidFill>
              </a:rPr>
              <a:t>xylem sap</a:t>
            </a:r>
            <a:r>
              <a:rPr lang="en-US"/>
              <a:t> to</a:t>
            </a:r>
          </a:p>
          <a:p>
            <a:pPr>
              <a:buFont typeface="Wingdings" pitchFamily="2" charset="2"/>
              <a:buNone/>
            </a:pPr>
            <a:r>
              <a:rPr lang="en-US"/>
              <a:t>	the </a:t>
            </a:r>
            <a:r>
              <a:rPr lang="en-US">
                <a:solidFill>
                  <a:schemeClr val="folHlink"/>
                </a:solidFill>
              </a:rPr>
              <a:t>xylem walls</a:t>
            </a:r>
            <a:r>
              <a:rPr lang="en-US"/>
              <a:t> helps to</a:t>
            </a:r>
          </a:p>
          <a:p>
            <a:pPr>
              <a:buFont typeface="Wingdings" pitchFamily="2" charset="2"/>
              <a:buNone/>
            </a:pPr>
            <a:r>
              <a:rPr lang="en-US"/>
              <a:t>	prevent the sap from falling</a:t>
            </a:r>
          </a:p>
          <a:p>
            <a:pPr>
              <a:buFont typeface="Wingdings" pitchFamily="2" charset="2"/>
              <a:buNone/>
            </a:pPr>
            <a:r>
              <a:rPr lang="en-US"/>
              <a:t>	back down to the roots.</a:t>
            </a:r>
          </a:p>
        </p:txBody>
      </p:sp>
      <p:pic>
        <p:nvPicPr>
          <p:cNvPr id="16391" name="Picture 7" descr="slide0006_image02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2066925"/>
            <a:ext cx="1504950" cy="47910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16391"/>
                                        </p:tgtEl>
                                        <p:attrNameLst>
                                          <p:attrName>style.visibility</p:attrName>
                                        </p:attrNameLst>
                                      </p:cBhvr>
                                      <p:to>
                                        <p:strVal val="visible"/>
                                      </p:to>
                                    </p:set>
                                    <p:animEffect transition="in" filter="blinds(horizontal)">
                                      <p:cBhvr>
                                        <p:cTn id="27" dur="500"/>
                                        <p:tgtEl>
                                          <p:spTgt spid="163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r>
              <a:rPr lang="en-US"/>
              <a:t>Root pressure pushes</a:t>
            </a:r>
          </a:p>
        </p:txBody>
      </p:sp>
      <p:sp>
        <p:nvSpPr>
          <p:cNvPr id="15363" name="Rectangle 3"/>
          <p:cNvSpPr>
            <a:spLocks noGrp="1" noRot="1" noChangeArrowheads="1"/>
          </p:cNvSpPr>
          <p:nvPr>
            <p:ph type="body" idx="1"/>
          </p:nvPr>
        </p:nvSpPr>
        <p:spPr/>
        <p:txBody>
          <a:bodyPr/>
          <a:lstStyle/>
          <a:p>
            <a:r>
              <a:rPr lang="en-US" sz="2800" b="1" i="1">
                <a:solidFill>
                  <a:schemeClr val="folHlink"/>
                </a:solidFill>
              </a:rPr>
              <a:t>Root pressure</a:t>
            </a:r>
            <a:r>
              <a:rPr lang="en-US" sz="2800"/>
              <a:t> is the </a:t>
            </a:r>
            <a:r>
              <a:rPr lang="en-US" sz="2800">
                <a:solidFill>
                  <a:schemeClr val="folHlink"/>
                </a:solidFill>
              </a:rPr>
              <a:t>turgor pressure</a:t>
            </a:r>
            <a:r>
              <a:rPr lang="en-US" sz="2800"/>
              <a:t> inside the root xylem that pushes the </a:t>
            </a:r>
            <a:r>
              <a:rPr lang="en-US" sz="2800">
                <a:solidFill>
                  <a:schemeClr val="folHlink"/>
                </a:solidFill>
              </a:rPr>
              <a:t>fluid upwards</a:t>
            </a:r>
            <a:r>
              <a:rPr lang="en-US" sz="2800"/>
              <a:t>.  As root cells bring </a:t>
            </a:r>
            <a:r>
              <a:rPr lang="en-US" sz="2800">
                <a:solidFill>
                  <a:schemeClr val="folHlink"/>
                </a:solidFill>
              </a:rPr>
              <a:t>minerals into the xylem</a:t>
            </a:r>
            <a:r>
              <a:rPr lang="en-US" sz="2800"/>
              <a:t>, the mineral concentration increases causing water to diffuse into the root xylem by osmosis.  </a:t>
            </a:r>
          </a:p>
          <a:p>
            <a:r>
              <a:rPr lang="en-US" sz="2800"/>
              <a:t>Root pressure builds up in the </a:t>
            </a:r>
            <a:r>
              <a:rPr lang="en-US" sz="2800">
                <a:solidFill>
                  <a:schemeClr val="folHlink"/>
                </a:solidFill>
              </a:rPr>
              <a:t>xylem vessels</a:t>
            </a:r>
            <a:r>
              <a:rPr lang="en-US" sz="2800"/>
              <a:t> and </a:t>
            </a:r>
            <a:r>
              <a:rPr lang="en-US" sz="2800">
                <a:solidFill>
                  <a:schemeClr val="folHlink"/>
                </a:solidFill>
              </a:rPr>
              <a:t>forces fluids upward</a:t>
            </a:r>
            <a:r>
              <a:rPr lang="en-US" sz="2800"/>
              <a:t>.  Adhesion of the xylem sap to the walls also helps the fluid climb upwards.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lstStyle/>
          <a:p>
            <a:r>
              <a:rPr lang="en-US"/>
              <a:t>Transpiration pulls</a:t>
            </a:r>
          </a:p>
        </p:txBody>
      </p:sp>
      <p:sp>
        <p:nvSpPr>
          <p:cNvPr id="17411" name="Rectangle 3"/>
          <p:cNvSpPr>
            <a:spLocks noGrp="1" noRot="1" noChangeArrowheads="1"/>
          </p:cNvSpPr>
          <p:nvPr>
            <p:ph type="body" idx="1"/>
          </p:nvPr>
        </p:nvSpPr>
        <p:spPr>
          <a:xfrm>
            <a:off x="304800" y="1371600"/>
            <a:ext cx="8540750" cy="5029200"/>
          </a:xfrm>
        </p:spPr>
        <p:txBody>
          <a:bodyPr/>
          <a:lstStyle/>
          <a:p>
            <a:r>
              <a:rPr lang="en-US"/>
              <a:t>In </a:t>
            </a:r>
            <a:r>
              <a:rPr lang="en-US">
                <a:solidFill>
                  <a:schemeClr val="folHlink"/>
                </a:solidFill>
              </a:rPr>
              <a:t>taller </a:t>
            </a:r>
            <a:r>
              <a:rPr lang="en-US"/>
              <a:t>plants, transpiration from the leaves generates </a:t>
            </a:r>
            <a:r>
              <a:rPr lang="en-US">
                <a:solidFill>
                  <a:schemeClr val="folHlink"/>
                </a:solidFill>
              </a:rPr>
              <a:t>tension</a:t>
            </a:r>
            <a:r>
              <a:rPr lang="en-US"/>
              <a:t> that pulls the xylem sap up.  As water vapour </a:t>
            </a:r>
            <a:r>
              <a:rPr lang="en-US">
                <a:solidFill>
                  <a:schemeClr val="folHlink"/>
                </a:solidFill>
              </a:rPr>
              <a:t>exits</a:t>
            </a:r>
            <a:r>
              <a:rPr lang="en-US"/>
              <a:t> the leaf tissue, the air within the leaf becomes slightly </a:t>
            </a:r>
            <a:r>
              <a:rPr lang="en-US">
                <a:solidFill>
                  <a:schemeClr val="folHlink"/>
                </a:solidFill>
              </a:rPr>
              <a:t>drier</a:t>
            </a:r>
            <a:r>
              <a:rPr lang="en-US"/>
              <a:t>.  </a:t>
            </a:r>
          </a:p>
          <a:p>
            <a:r>
              <a:rPr lang="en-US"/>
              <a:t>This causes water to </a:t>
            </a:r>
            <a:r>
              <a:rPr lang="en-US">
                <a:solidFill>
                  <a:schemeClr val="folHlink"/>
                </a:solidFill>
              </a:rPr>
              <a:t>diffuse out</a:t>
            </a:r>
            <a:r>
              <a:rPr lang="en-US"/>
              <a:t> of the leaf cells and into the fluid between the cells.  Water, originating from the soil, continues to travel along the xylem vessels toward the leaf cells to replenish this water loss.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p:cNvSpPr>
            <a:spLocks noGrp="1" noRot="1" noChangeArrowheads="1"/>
          </p:cNvSpPr>
          <p:nvPr>
            <p:ph type="title"/>
          </p:nvPr>
        </p:nvSpPr>
        <p:spPr/>
        <p:txBody>
          <a:bodyPr/>
          <a:lstStyle/>
          <a:p>
            <a:endParaRPr lang="en-US"/>
          </a:p>
        </p:txBody>
      </p:sp>
      <p:pic>
        <p:nvPicPr>
          <p:cNvPr id="20485" name="Picture 5" descr="rootpa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0"/>
            <a:ext cx="94488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20485"/>
                                        </p:tgtEl>
                                        <p:attrNameLst>
                                          <p:attrName>style.visibility</p:attrName>
                                        </p:attrNameLst>
                                      </p:cBhvr>
                                      <p:to>
                                        <p:strVal val="visible"/>
                                      </p:to>
                                    </p:set>
                                    <p:anim to="" calcmode="lin" valueType="num">
                                      <p:cBhvr>
                                        <p:cTn id="7" dur="1" fill="hold"/>
                                        <p:tgtEl>
                                          <p:spTgt spid="2048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p:txBody>
          <a:bodyPr/>
          <a:lstStyle/>
          <a:p>
            <a:r>
              <a:rPr lang="en-US" dirty="0" smtClean="0"/>
              <a:t>Xylem and Stomata</a:t>
            </a:r>
            <a:endParaRPr lang="en-US" dirty="0"/>
          </a:p>
        </p:txBody>
      </p:sp>
      <p:sp>
        <p:nvSpPr>
          <p:cNvPr id="38915" name="Rectangle 3"/>
          <p:cNvSpPr>
            <a:spLocks noGrp="1" noRot="1" noChangeArrowheads="1"/>
          </p:cNvSpPr>
          <p:nvPr>
            <p:ph type="body" idx="1"/>
          </p:nvPr>
        </p:nvSpPr>
        <p:spPr/>
        <p:txBody>
          <a:bodyPr/>
          <a:lstStyle/>
          <a:p>
            <a:endParaRPr lang="en-US" dirty="0"/>
          </a:p>
        </p:txBody>
      </p:sp>
      <p:pic>
        <p:nvPicPr>
          <p:cNvPr id="2" name="QBMkiLIyETc?version=3&amp;hl=en_US"/>
          <p:cNvPicPr>
            <a:picLocks noRot="1" noChangeAspect="1"/>
          </p:cNvPicPr>
          <p:nvPr>
            <a:videoFile r:link="rId1"/>
          </p:nvPr>
        </p:nvPicPr>
        <p:blipFill>
          <a:blip r:embed="rId3"/>
          <a:stretch>
            <a:fillRect/>
          </a:stretch>
        </p:blipFill>
        <p:spPr>
          <a:xfrm>
            <a:off x="1066800" y="1524000"/>
            <a:ext cx="6934200" cy="52006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7" name="Picture 5" descr="cohesadhesxyle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76200"/>
            <a:ext cx="6119813" cy="7010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33797"/>
                                        </p:tgtEl>
                                        <p:attrNameLst>
                                          <p:attrName>style.visibility</p:attrName>
                                        </p:attrNameLst>
                                      </p:cBhvr>
                                      <p:to>
                                        <p:strVal val="visible"/>
                                      </p:to>
                                    </p:set>
                                    <p:anim to="" calcmode="lin" valueType="num">
                                      <p:cBhvr>
                                        <p:cTn id="7" dur="1" fill="hold"/>
                                        <p:tgtEl>
                                          <p:spTgt spid="3379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p:txBody>
          <a:bodyPr/>
          <a:lstStyle/>
          <a:p>
            <a:r>
              <a:rPr lang="en-US"/>
              <a:t>Activity time!</a:t>
            </a:r>
          </a:p>
        </p:txBody>
      </p:sp>
      <p:sp>
        <p:nvSpPr>
          <p:cNvPr id="37891" name="Rectangle 3"/>
          <p:cNvSpPr>
            <a:spLocks noGrp="1" noRot="1" noChangeArrowheads="1"/>
          </p:cNvSpPr>
          <p:nvPr>
            <p:ph type="body" idx="1"/>
          </p:nvPr>
        </p:nvSpPr>
        <p:spPr>
          <a:xfrm>
            <a:off x="533400" y="1371600"/>
            <a:ext cx="8312150" cy="4724400"/>
          </a:xfrm>
        </p:spPr>
        <p:txBody>
          <a:bodyPr/>
          <a:lstStyle/>
          <a:p>
            <a:r>
              <a:rPr lang="en-US"/>
              <a:t>Get into groups of 2 and create a skit that explains all of the following:</a:t>
            </a:r>
          </a:p>
          <a:p>
            <a:r>
              <a:rPr lang="en-US"/>
              <a:t>Turgor pressure</a:t>
            </a:r>
          </a:p>
          <a:p>
            <a:r>
              <a:rPr lang="en-US"/>
              <a:t>Root pressure</a:t>
            </a:r>
          </a:p>
          <a:p>
            <a:r>
              <a:rPr lang="en-US"/>
              <a:t>Transpiration</a:t>
            </a:r>
          </a:p>
          <a:p>
            <a:r>
              <a:rPr lang="en-US"/>
              <a:t>Cohesion</a:t>
            </a:r>
          </a:p>
          <a:p>
            <a:r>
              <a:rPr lang="en-US"/>
              <a:t>Adhesion</a:t>
            </a:r>
          </a:p>
          <a:p>
            <a:r>
              <a:rPr lang="en-US"/>
              <a:t>How xylem cells pull water up the chain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rrowheads="1"/>
          </p:cNvSpPr>
          <p:nvPr>
            <p:ph type="body" idx="1"/>
          </p:nvPr>
        </p:nvSpPr>
        <p:spPr>
          <a:xfrm>
            <a:off x="533400" y="381000"/>
            <a:ext cx="8312150" cy="6096000"/>
          </a:xfrm>
        </p:spPr>
        <p:txBody>
          <a:bodyPr/>
          <a:lstStyle/>
          <a:p>
            <a:pPr>
              <a:lnSpc>
                <a:spcPct val="90000"/>
              </a:lnSpc>
              <a:buFont typeface="Wingdings" pitchFamily="2" charset="2"/>
              <a:buNone/>
            </a:pPr>
            <a:r>
              <a:rPr lang="en-US" b="1" u="sng">
                <a:solidFill>
                  <a:schemeClr val="tx2"/>
                </a:solidFill>
              </a:rPr>
              <a:t>Phloem Tissue:</a:t>
            </a:r>
          </a:p>
          <a:p>
            <a:pPr>
              <a:lnSpc>
                <a:spcPct val="90000"/>
              </a:lnSpc>
            </a:pPr>
            <a:r>
              <a:rPr lang="en-US"/>
              <a:t>Unlike xylem cells, </a:t>
            </a:r>
            <a:r>
              <a:rPr lang="en-US">
                <a:solidFill>
                  <a:schemeClr val="folHlink"/>
                </a:solidFill>
              </a:rPr>
              <a:t>phloem cells are living</a:t>
            </a:r>
            <a:r>
              <a:rPr lang="en-US"/>
              <a:t>, though some of them lack nuclei.  They form </a:t>
            </a:r>
            <a:r>
              <a:rPr lang="en-US" b="1" i="1">
                <a:solidFill>
                  <a:schemeClr val="folHlink"/>
                </a:solidFill>
              </a:rPr>
              <a:t>phloem vessels</a:t>
            </a:r>
            <a:r>
              <a:rPr lang="en-US"/>
              <a:t> with porous cell walls, allowing them to transport </a:t>
            </a:r>
            <a:r>
              <a:rPr lang="en-US">
                <a:solidFill>
                  <a:schemeClr val="folHlink"/>
                </a:solidFill>
              </a:rPr>
              <a:t>organic food material</a:t>
            </a:r>
            <a:r>
              <a:rPr lang="en-US"/>
              <a:t>, produced in the leaves during photosynthesis, to all parts of the plant.</a:t>
            </a:r>
          </a:p>
          <a:p>
            <a:pPr>
              <a:lnSpc>
                <a:spcPct val="90000"/>
              </a:lnSpc>
            </a:pPr>
            <a:r>
              <a:rPr lang="en-US" sz="3300"/>
              <a:t>Phloem consists of </a:t>
            </a:r>
            <a:r>
              <a:rPr lang="en-US" sz="3300" b="1" i="1">
                <a:solidFill>
                  <a:schemeClr val="folHlink"/>
                </a:solidFill>
              </a:rPr>
              <a:t>sieve tubes</a:t>
            </a:r>
            <a:r>
              <a:rPr lang="en-US" sz="3300"/>
              <a:t> and </a:t>
            </a:r>
            <a:r>
              <a:rPr lang="en-US" sz="3300" b="1" i="1">
                <a:solidFill>
                  <a:schemeClr val="folHlink"/>
                </a:solidFill>
              </a:rPr>
              <a:t>companion cells</a:t>
            </a:r>
            <a:r>
              <a:rPr lang="en-US" sz="3300"/>
              <a:t> arranged end-to-end.  </a:t>
            </a:r>
            <a:r>
              <a:rPr lang="en-US" sz="3300" b="1" i="1"/>
              <a:t>Sieve plates </a:t>
            </a:r>
            <a:r>
              <a:rPr lang="en-US" sz="3300"/>
              <a:t>are </a:t>
            </a:r>
            <a:r>
              <a:rPr lang="en-US" sz="3300">
                <a:solidFill>
                  <a:schemeClr val="folHlink"/>
                </a:solidFill>
              </a:rPr>
              <a:t>perforated sections that separate sieve tubes and companion cells in phloem vessels.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84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84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p:txBody>
          <a:bodyPr/>
          <a:lstStyle/>
          <a:p>
            <a:r>
              <a:rPr lang="en-US"/>
              <a:t>Sieve plates and sieve tubes</a:t>
            </a:r>
          </a:p>
        </p:txBody>
      </p:sp>
      <p:pic>
        <p:nvPicPr>
          <p:cNvPr id="36867" name="Picture 3" descr="web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5050" y="1295400"/>
            <a:ext cx="4197350" cy="5562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36867"/>
                                        </p:tgtEl>
                                        <p:attrNameLst>
                                          <p:attrName>style.visibility</p:attrName>
                                        </p:attrNameLst>
                                      </p:cBhvr>
                                      <p:to>
                                        <p:strVal val="visible"/>
                                      </p:to>
                                    </p:set>
                                    <p:anim to="" calcmode="lin" valueType="num">
                                      <p:cBhvr>
                                        <p:cTn id="7" dur="1" fill="hold"/>
                                        <p:tgtEl>
                                          <p:spTgt spid="3686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r>
              <a:rPr lang="en-US"/>
              <a:t>Sugar transport in phloem</a:t>
            </a:r>
          </a:p>
        </p:txBody>
      </p:sp>
      <p:sp>
        <p:nvSpPr>
          <p:cNvPr id="18435" name="Rectangle 3"/>
          <p:cNvSpPr>
            <a:spLocks noGrp="1" noRot="1" noChangeArrowheads="1"/>
          </p:cNvSpPr>
          <p:nvPr>
            <p:ph type="body" idx="1"/>
          </p:nvPr>
        </p:nvSpPr>
        <p:spPr/>
        <p:txBody>
          <a:bodyPr/>
          <a:lstStyle/>
          <a:p>
            <a:pPr>
              <a:lnSpc>
                <a:spcPct val="90000"/>
              </a:lnSpc>
            </a:pPr>
            <a:r>
              <a:rPr lang="en-US"/>
              <a:t>The sugars produced by the </a:t>
            </a:r>
            <a:r>
              <a:rPr lang="en-US">
                <a:solidFill>
                  <a:schemeClr val="folHlink"/>
                </a:solidFill>
              </a:rPr>
              <a:t>palisade tissue cells</a:t>
            </a:r>
            <a:r>
              <a:rPr lang="en-US"/>
              <a:t> and the </a:t>
            </a:r>
            <a:r>
              <a:rPr lang="en-US">
                <a:solidFill>
                  <a:schemeClr val="folHlink"/>
                </a:solidFill>
              </a:rPr>
              <a:t>spongy tissue cells</a:t>
            </a:r>
            <a:r>
              <a:rPr lang="en-US"/>
              <a:t> provide</a:t>
            </a:r>
            <a:r>
              <a:rPr lang="en-US">
                <a:solidFill>
                  <a:schemeClr val="folHlink"/>
                </a:solidFill>
              </a:rPr>
              <a:t> energy</a:t>
            </a:r>
            <a:r>
              <a:rPr lang="en-US"/>
              <a:t> for the whole plant.</a:t>
            </a:r>
          </a:p>
          <a:p>
            <a:pPr>
              <a:lnSpc>
                <a:spcPct val="90000"/>
              </a:lnSpc>
            </a:pPr>
            <a:r>
              <a:rPr lang="en-US">
                <a:solidFill>
                  <a:schemeClr val="folHlink"/>
                </a:solidFill>
              </a:rPr>
              <a:t>Sugars</a:t>
            </a:r>
            <a:r>
              <a:rPr lang="en-US"/>
              <a:t> are transported throughout the plant via </a:t>
            </a:r>
            <a:r>
              <a:rPr lang="en-US">
                <a:solidFill>
                  <a:schemeClr val="folHlink"/>
                </a:solidFill>
              </a:rPr>
              <a:t>phloem vessels,</a:t>
            </a:r>
            <a:r>
              <a:rPr lang="en-US"/>
              <a:t> and are then pumped into the </a:t>
            </a:r>
            <a:r>
              <a:rPr lang="en-US">
                <a:solidFill>
                  <a:schemeClr val="folHlink"/>
                </a:solidFill>
              </a:rPr>
              <a:t>leaf phloem</a:t>
            </a:r>
            <a:r>
              <a:rPr lang="en-US"/>
              <a:t> by </a:t>
            </a:r>
            <a:r>
              <a:rPr lang="en-US">
                <a:solidFill>
                  <a:schemeClr val="folHlink"/>
                </a:solidFill>
              </a:rPr>
              <a:t>active transport</a:t>
            </a:r>
            <a:r>
              <a:rPr lang="en-US"/>
              <a:t>.  As the sugar concentration </a:t>
            </a:r>
            <a:r>
              <a:rPr lang="en-US">
                <a:solidFill>
                  <a:schemeClr val="folHlink"/>
                </a:solidFill>
              </a:rPr>
              <a:t>increases</a:t>
            </a:r>
            <a:r>
              <a:rPr lang="en-US"/>
              <a:t> in the phloem cells, water follows the sugars by </a:t>
            </a:r>
            <a:r>
              <a:rPr lang="en-US">
                <a:solidFill>
                  <a:schemeClr val="folHlink"/>
                </a:solidFill>
              </a:rPr>
              <a:t>osmosis.</a:t>
            </a:r>
            <a:r>
              <a:rPr lang="en-US"/>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to="" calcmode="lin" valueType="num">
                                      <p:cBhvr>
                                        <p:cTn id="7" dur="1" fill="hold"/>
                                        <p:tgtEl>
                                          <p:spTgt spid="18435">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 to="" calcmode="lin" valueType="num">
                                      <p:cBhvr>
                                        <p:cTn id="12" dur="1" fill="hold"/>
                                        <p:tgtEl>
                                          <p:spTgt spid="18435">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lstStyle/>
          <a:p>
            <a:endParaRPr lang="en-US"/>
          </a:p>
        </p:txBody>
      </p:sp>
      <p:sp>
        <p:nvSpPr>
          <p:cNvPr id="19459" name="Rectangle 3"/>
          <p:cNvSpPr>
            <a:spLocks noGrp="1" noRot="1" noChangeArrowheads="1"/>
          </p:cNvSpPr>
          <p:nvPr>
            <p:ph type="body" idx="1"/>
          </p:nvPr>
        </p:nvSpPr>
        <p:spPr/>
        <p:txBody>
          <a:bodyPr/>
          <a:lstStyle/>
          <a:p>
            <a:r>
              <a:rPr lang="en-US" b="1" i="1">
                <a:solidFill>
                  <a:schemeClr val="folHlink"/>
                </a:solidFill>
              </a:rPr>
              <a:t>Phloem sap</a:t>
            </a:r>
            <a:r>
              <a:rPr lang="en-US"/>
              <a:t>, a mixture of </a:t>
            </a:r>
            <a:r>
              <a:rPr lang="en-US">
                <a:solidFill>
                  <a:schemeClr val="folHlink"/>
                </a:solidFill>
              </a:rPr>
              <a:t>sugars, nutrients, and water,</a:t>
            </a:r>
            <a:r>
              <a:rPr lang="en-US"/>
              <a:t> flows down the concentration gradient.  The fluid pressure forces the phloem sap through the pores in the </a:t>
            </a:r>
            <a:r>
              <a:rPr lang="en-US">
                <a:solidFill>
                  <a:schemeClr val="folHlink"/>
                </a:solidFill>
              </a:rPr>
              <a:t>phloem cell walls</a:t>
            </a:r>
            <a:r>
              <a:rPr lang="en-US"/>
              <a:t> and into the neighbouring cells.  As this occurs, </a:t>
            </a:r>
            <a:r>
              <a:rPr lang="en-US">
                <a:solidFill>
                  <a:schemeClr val="folHlink"/>
                </a:solidFill>
              </a:rPr>
              <a:t>nutrients</a:t>
            </a:r>
            <a:r>
              <a:rPr lang="en-US"/>
              <a:t> are taken up by various parts of the plant.</a:t>
            </a:r>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2" name="Picture 4" descr="translocation"/>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381000" y="381000"/>
            <a:ext cx="8382000" cy="6172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25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rrowheads="1"/>
          </p:cNvSpPr>
          <p:nvPr>
            <p:ph type="title"/>
          </p:nvPr>
        </p:nvSpPr>
        <p:spPr/>
        <p:txBody>
          <a:bodyPr/>
          <a:lstStyle/>
          <a:p>
            <a:r>
              <a:rPr lang="en-US" dirty="0" smtClean="0"/>
              <a:t>Sugar Transport</a:t>
            </a:r>
            <a:endParaRPr lang="en-US" dirty="0"/>
          </a:p>
        </p:txBody>
      </p:sp>
      <p:sp>
        <p:nvSpPr>
          <p:cNvPr id="39939" name="Rectangle 3"/>
          <p:cNvSpPr>
            <a:spLocks noGrp="1" noRot="1" noChangeArrowheads="1"/>
          </p:cNvSpPr>
          <p:nvPr>
            <p:ph type="body" idx="1"/>
          </p:nvPr>
        </p:nvSpPr>
        <p:spPr/>
        <p:txBody>
          <a:bodyPr/>
          <a:lstStyle/>
          <a:p>
            <a:endParaRPr lang="en-US" dirty="0"/>
          </a:p>
        </p:txBody>
      </p:sp>
      <p:pic>
        <p:nvPicPr>
          <p:cNvPr id="2" name="-b6dvKgWBVY?version=3&amp;hl=en_US"/>
          <p:cNvPicPr>
            <a:picLocks noRot="1" noChangeAspect="1"/>
          </p:cNvPicPr>
          <p:nvPr>
            <a:videoFile r:link="rId1"/>
          </p:nvPr>
        </p:nvPicPr>
        <p:blipFill>
          <a:blip r:embed="rId3"/>
          <a:stretch>
            <a:fillRect/>
          </a:stretch>
        </p:blipFill>
        <p:spPr>
          <a:xfrm>
            <a:off x="1066800" y="1447800"/>
            <a:ext cx="6858000" cy="51435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p:txBody>
          <a:bodyPr/>
          <a:lstStyle/>
          <a:p>
            <a:r>
              <a:rPr lang="en-US"/>
              <a:t>Fill in the Blanks </a:t>
            </a:r>
          </a:p>
        </p:txBody>
      </p:sp>
      <p:sp>
        <p:nvSpPr>
          <p:cNvPr id="6147" name="Rectangle 3"/>
          <p:cNvSpPr>
            <a:spLocks noGrp="1" noRot="1" noChangeArrowheads="1"/>
          </p:cNvSpPr>
          <p:nvPr>
            <p:ph type="body" idx="1"/>
          </p:nvPr>
        </p:nvSpPr>
        <p:spPr/>
        <p:txBody>
          <a:bodyPr/>
          <a:lstStyle/>
          <a:p>
            <a:pPr marL="609600" indent="-609600"/>
            <a:r>
              <a:rPr lang="en-US" sz="3600">
                <a:solidFill>
                  <a:schemeClr val="folHlink"/>
                </a:solidFill>
              </a:rPr>
              <a:t>Nutrition:</a:t>
            </a:r>
            <a:r>
              <a:rPr lang="en-US" sz="3600"/>
              <a:t>  acquisition of nutrients and water</a:t>
            </a:r>
          </a:p>
          <a:p>
            <a:pPr marL="609600" indent="-609600"/>
            <a:r>
              <a:rPr lang="en-US" sz="3600">
                <a:solidFill>
                  <a:schemeClr val="folHlink"/>
                </a:solidFill>
              </a:rPr>
              <a:t>Transportation systems:</a:t>
            </a:r>
            <a:r>
              <a:rPr lang="en-US" sz="3600"/>
              <a:t>   transport of nutrients and wastes over short and long distances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Rot="1" noChangeArrowheads="1"/>
          </p:cNvSpPr>
          <p:nvPr>
            <p:ph type="body" idx="1"/>
          </p:nvPr>
        </p:nvSpPr>
        <p:spPr/>
        <p:txBody>
          <a:bodyPr/>
          <a:lstStyle/>
          <a:p>
            <a:r>
              <a:rPr lang="en-US" sz="3600">
                <a:solidFill>
                  <a:schemeClr val="folHlink"/>
                </a:solidFill>
              </a:rPr>
              <a:t>Gas Exchange:</a:t>
            </a:r>
            <a:r>
              <a:rPr lang="en-US" sz="3600"/>
              <a:t>  movement of oxygen and carbon dioxide between organisms and the environment</a:t>
            </a:r>
          </a:p>
          <a:p>
            <a:r>
              <a:rPr lang="en-US" sz="3600">
                <a:solidFill>
                  <a:schemeClr val="folHlink"/>
                </a:solidFill>
              </a:rPr>
              <a:t>Waste Removal:</a:t>
            </a:r>
            <a:r>
              <a:rPr lang="en-US" sz="3600"/>
              <a:t>  removal of wastes from cell processes</a:t>
            </a:r>
          </a:p>
          <a:p>
            <a:endParaRPr lang="en-US" sz="36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4" name="Picture 4" descr="Vascular%20Tissu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327150"/>
            <a:ext cx="8763000" cy="408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25604"/>
                                        </p:tgtEl>
                                        <p:attrNameLst>
                                          <p:attrName>style.visibility</p:attrName>
                                        </p:attrNameLst>
                                      </p:cBhvr>
                                      <p:to>
                                        <p:strVal val="visible"/>
                                      </p:to>
                                    </p:set>
                                    <p:anim to="" calcmode="lin" valueType="num">
                                      <p:cBhvr>
                                        <p:cTn id="7" dur="1" fill="hold"/>
                                        <p:tgtEl>
                                          <p:spTgt spid="2560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Rot="1" noChangeArrowheads="1"/>
          </p:cNvSpPr>
          <p:nvPr>
            <p:ph type="body" idx="1"/>
          </p:nvPr>
        </p:nvSpPr>
        <p:spPr>
          <a:xfrm>
            <a:off x="457200" y="304800"/>
            <a:ext cx="8388350" cy="6248400"/>
          </a:xfrm>
        </p:spPr>
        <p:txBody>
          <a:bodyPr/>
          <a:lstStyle/>
          <a:p>
            <a:r>
              <a:rPr lang="en-US"/>
              <a:t>In singled celled organisms such as the spirogyra, transportation of materials around the cell is accomplished by </a:t>
            </a:r>
            <a:r>
              <a:rPr lang="en-US">
                <a:solidFill>
                  <a:schemeClr val="folHlink"/>
                </a:solidFill>
              </a:rPr>
              <a:t>streaming</a:t>
            </a:r>
            <a:r>
              <a:rPr lang="en-US"/>
              <a:t> (moving) of the cytoplasm.  </a:t>
            </a:r>
          </a:p>
          <a:p>
            <a:r>
              <a:rPr lang="en-US"/>
              <a:t>Streaming also occurs in the cells of multicellular plants.  The transportation of materials (water, minerals, and sugars) within the body of the plant involves two types of vascular tissue, </a:t>
            </a:r>
            <a:r>
              <a:rPr lang="en-US">
                <a:solidFill>
                  <a:schemeClr val="folHlink"/>
                </a:solidFill>
              </a:rPr>
              <a:t>xylem</a:t>
            </a:r>
            <a:r>
              <a:rPr lang="en-US"/>
              <a:t> and </a:t>
            </a:r>
            <a:r>
              <a:rPr lang="en-US">
                <a:solidFill>
                  <a:schemeClr val="folHlink"/>
                </a:solidFill>
              </a:rPr>
              <a:t>phloem</a:t>
            </a:r>
            <a:r>
              <a:rPr lang="en-US"/>
              <a:t>. </a:t>
            </a:r>
          </a:p>
          <a:p>
            <a:r>
              <a:rPr lang="en-US"/>
              <a:t>Xylem and phloem are found in the </a:t>
            </a:r>
            <a:r>
              <a:rPr lang="en-US">
                <a:solidFill>
                  <a:schemeClr val="folHlink"/>
                </a:solidFill>
              </a:rPr>
              <a:t>roots, stem, and leaves</a:t>
            </a:r>
            <a:r>
              <a:rPr lang="en-US"/>
              <a:t> of many plants.  Xylem tissue cells are </a:t>
            </a:r>
            <a:r>
              <a:rPr lang="en-US">
                <a:solidFill>
                  <a:schemeClr val="folHlink"/>
                </a:solidFill>
              </a:rPr>
              <a:t>not living</a:t>
            </a:r>
            <a:r>
              <a:rPr lang="en-US"/>
              <a:t> at maturity.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Rot="1" noChangeArrowheads="1"/>
          </p:cNvSpPr>
          <p:nvPr>
            <p:ph type="body" idx="1"/>
          </p:nvPr>
        </p:nvSpPr>
        <p:spPr>
          <a:xfrm>
            <a:off x="381000" y="381000"/>
            <a:ext cx="8464550" cy="6096000"/>
          </a:xfrm>
        </p:spPr>
        <p:txBody>
          <a:bodyPr/>
          <a:lstStyle/>
          <a:p>
            <a:r>
              <a:rPr lang="en-US"/>
              <a:t>They form </a:t>
            </a:r>
            <a:r>
              <a:rPr lang="en-US">
                <a:solidFill>
                  <a:schemeClr val="folHlink"/>
                </a:solidFill>
              </a:rPr>
              <a:t>long tubes</a:t>
            </a:r>
            <a:r>
              <a:rPr lang="en-US"/>
              <a:t> consisting only of the </a:t>
            </a:r>
            <a:r>
              <a:rPr lang="en-US">
                <a:solidFill>
                  <a:schemeClr val="folHlink"/>
                </a:solidFill>
              </a:rPr>
              <a:t>cell walls</a:t>
            </a:r>
            <a:r>
              <a:rPr lang="en-US"/>
              <a:t>.  These cells are linked and form long tubes called </a:t>
            </a:r>
            <a:r>
              <a:rPr lang="en-US" b="1" i="1">
                <a:solidFill>
                  <a:schemeClr val="folHlink"/>
                </a:solidFill>
              </a:rPr>
              <a:t>xylem vessels</a:t>
            </a:r>
            <a:r>
              <a:rPr lang="en-US"/>
              <a:t> that transport </a:t>
            </a:r>
            <a:r>
              <a:rPr lang="en-US">
                <a:solidFill>
                  <a:schemeClr val="folHlink"/>
                </a:solidFill>
              </a:rPr>
              <a:t>water and inorganic minerals</a:t>
            </a:r>
            <a:r>
              <a:rPr lang="en-US"/>
              <a:t> through the plant from the roots to the </a:t>
            </a:r>
            <a:r>
              <a:rPr lang="en-US">
                <a:solidFill>
                  <a:schemeClr val="folHlink"/>
                </a:solidFill>
              </a:rPr>
              <a:t>stem and leaves</a:t>
            </a:r>
            <a:r>
              <a:rPr lang="en-US"/>
              <a:t>.  </a:t>
            </a:r>
          </a:p>
          <a:p>
            <a:r>
              <a:rPr lang="en-US" sz="3300"/>
              <a:t>The </a:t>
            </a:r>
            <a:r>
              <a:rPr lang="en-US" sz="3300">
                <a:solidFill>
                  <a:schemeClr val="folHlink"/>
                </a:solidFill>
              </a:rPr>
              <a:t>long hollow cells</a:t>
            </a:r>
            <a:r>
              <a:rPr lang="en-US" sz="3300"/>
              <a:t> within xylem vessels are called </a:t>
            </a:r>
            <a:r>
              <a:rPr lang="en-US" sz="3300" b="1" i="1">
                <a:solidFill>
                  <a:schemeClr val="folHlink"/>
                </a:solidFill>
              </a:rPr>
              <a:t>tracheids</a:t>
            </a:r>
            <a:r>
              <a:rPr lang="en-US" sz="3300">
                <a:solidFill>
                  <a:schemeClr val="folHlink"/>
                </a:solidFill>
              </a:rPr>
              <a:t> </a:t>
            </a:r>
            <a:r>
              <a:rPr lang="en-US" sz="3300"/>
              <a:t>or</a:t>
            </a:r>
            <a:r>
              <a:rPr lang="en-US" sz="3300">
                <a:solidFill>
                  <a:schemeClr val="folHlink"/>
                </a:solidFill>
              </a:rPr>
              <a:t> </a:t>
            </a:r>
            <a:r>
              <a:rPr lang="en-US" sz="3300" b="1" i="1">
                <a:solidFill>
                  <a:schemeClr val="folHlink"/>
                </a:solidFill>
              </a:rPr>
              <a:t>vessel elements</a:t>
            </a:r>
            <a:r>
              <a:rPr lang="en-US" sz="3300"/>
              <a:t>.  Fluids pass from one tracheid or vessel element to the next within the xylem, to </a:t>
            </a:r>
            <a:r>
              <a:rPr lang="en-US" sz="3300">
                <a:solidFill>
                  <a:schemeClr val="folHlink"/>
                </a:solidFill>
              </a:rPr>
              <a:t>move water through the plant</a:t>
            </a:r>
            <a:r>
              <a:rPr lang="en-US" sz="3300"/>
              <a:t>.</a:t>
            </a:r>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701" name="Picture 5" descr="XYLPH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0"/>
            <a:ext cx="5362575" cy="7048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29701"/>
                                        </p:tgtEl>
                                        <p:attrNameLst>
                                          <p:attrName>style.visibility</p:attrName>
                                        </p:attrNameLst>
                                      </p:cBhvr>
                                      <p:to>
                                        <p:strVal val="visible"/>
                                      </p:to>
                                    </p:set>
                                    <p:anim to="" calcmode="lin" valueType="num">
                                      <p:cBhvr>
                                        <p:cTn id="7" dur="1" fill="hold"/>
                                        <p:tgtEl>
                                          <p:spTgt spid="29701"/>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p:txBody>
          <a:bodyPr/>
          <a:lstStyle/>
          <a:p>
            <a:r>
              <a:rPr lang="en-US"/>
              <a:t>Water uptake in roots</a:t>
            </a:r>
          </a:p>
        </p:txBody>
      </p:sp>
      <p:sp>
        <p:nvSpPr>
          <p:cNvPr id="24579" name="Rectangle 3"/>
          <p:cNvSpPr>
            <a:spLocks noGrp="1" noRot="1" noChangeArrowheads="1"/>
          </p:cNvSpPr>
          <p:nvPr>
            <p:ph type="body" idx="1"/>
          </p:nvPr>
        </p:nvSpPr>
        <p:spPr/>
        <p:txBody>
          <a:bodyPr/>
          <a:lstStyle/>
          <a:p>
            <a:pPr>
              <a:lnSpc>
                <a:spcPct val="90000"/>
              </a:lnSpc>
            </a:pPr>
            <a:r>
              <a:rPr lang="en-US"/>
              <a:t>Water enters the cells of the </a:t>
            </a:r>
            <a:r>
              <a:rPr lang="en-US">
                <a:solidFill>
                  <a:schemeClr val="folHlink"/>
                </a:solidFill>
              </a:rPr>
              <a:t>root epidermis</a:t>
            </a:r>
            <a:r>
              <a:rPr lang="en-US"/>
              <a:t> by </a:t>
            </a:r>
            <a:r>
              <a:rPr lang="en-US">
                <a:solidFill>
                  <a:schemeClr val="folHlink"/>
                </a:solidFill>
              </a:rPr>
              <a:t>osmosis</a:t>
            </a:r>
            <a:r>
              <a:rPr lang="en-US"/>
              <a:t>, where the </a:t>
            </a:r>
            <a:r>
              <a:rPr lang="en-US">
                <a:solidFill>
                  <a:schemeClr val="folHlink"/>
                </a:solidFill>
              </a:rPr>
              <a:t>surface area for absorbing water and dissolved minerals</a:t>
            </a:r>
            <a:r>
              <a:rPr lang="en-US"/>
              <a:t> from the soil is increased by hundreds of </a:t>
            </a:r>
            <a:r>
              <a:rPr lang="en-US" b="1" i="1">
                <a:solidFill>
                  <a:schemeClr val="folHlink"/>
                </a:solidFill>
              </a:rPr>
              <a:t>root hairs</a:t>
            </a:r>
            <a:r>
              <a:rPr lang="en-US"/>
              <a:t>.  Each tiny root hair is an </a:t>
            </a:r>
            <a:r>
              <a:rPr lang="en-US">
                <a:solidFill>
                  <a:schemeClr val="folHlink"/>
                </a:solidFill>
              </a:rPr>
              <a:t>outgrowth of a single epidermal cell</a:t>
            </a:r>
            <a:r>
              <a:rPr lang="en-US"/>
              <a:t>.  Water continues to </a:t>
            </a:r>
            <a:r>
              <a:rPr lang="en-US">
                <a:solidFill>
                  <a:schemeClr val="folHlink"/>
                </a:solidFill>
              </a:rPr>
              <a:t>diffuse through the root tissue</a:t>
            </a:r>
            <a:r>
              <a:rPr lang="en-US"/>
              <a:t> until it reaches the </a:t>
            </a:r>
            <a:r>
              <a:rPr lang="en-US">
                <a:solidFill>
                  <a:schemeClr val="folHlink"/>
                </a:solidFill>
              </a:rPr>
              <a:t>xylem vessels</a:t>
            </a:r>
            <a:r>
              <a:rPr lang="en-US"/>
              <a:t>.</a:t>
            </a:r>
          </a:p>
          <a:p>
            <a:pPr>
              <a:lnSpc>
                <a:spcPct val="90000"/>
              </a:lnSpc>
            </a:pPr>
            <a:endParaRPr lang="en-US" b="1" i="1">
              <a:solidFill>
                <a:schemeClr val="folHlink"/>
              </a:solidFill>
            </a:endParaRPr>
          </a:p>
          <a:p>
            <a:pPr>
              <a:lnSpc>
                <a:spcPct val="90000"/>
              </a:lnSpc>
              <a:buFont typeface="Wingdings" pitchFamily="2" charset="2"/>
              <a:buNone/>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theme/theme1.xml><?xml version="1.0" encoding="utf-8"?>
<a:theme xmlns:a="http://schemas.openxmlformats.org/drawingml/2006/main" name="Glass Layers">
  <a:themeElements>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fontScheme name="Glass Layers">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Glass Layers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Glass Layers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Glass Layers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Glass Layers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Glass Layers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Glass Layers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Glass Layers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Glass Layers</Template>
  <TotalTime>378</TotalTime>
  <Words>931</Words>
  <Application>Microsoft Office PowerPoint</Application>
  <PresentationFormat>On-screen Show (4:3)</PresentationFormat>
  <Paragraphs>52</Paragraphs>
  <Slides>27</Slides>
  <Notes>0</Notes>
  <HiddenSlides>0</HiddenSlides>
  <MMClips>2</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Arial Black</vt:lpstr>
      <vt:lpstr>Times New Roman</vt:lpstr>
      <vt:lpstr>Wingdings</vt:lpstr>
      <vt:lpstr>Glass Layers</vt:lpstr>
      <vt:lpstr>Water transport in plants </vt:lpstr>
      <vt:lpstr>Xylem and Stomata</vt:lpstr>
      <vt:lpstr>Fill in the Blanks </vt:lpstr>
      <vt:lpstr>PowerPoint Presentation</vt:lpstr>
      <vt:lpstr>PowerPoint Presentation</vt:lpstr>
      <vt:lpstr>PowerPoint Presentation</vt:lpstr>
      <vt:lpstr>PowerPoint Presentation</vt:lpstr>
      <vt:lpstr>PowerPoint Presentation</vt:lpstr>
      <vt:lpstr>Water uptake in roots</vt:lpstr>
      <vt:lpstr>PowerPoint Presentation</vt:lpstr>
      <vt:lpstr>Properties of Water</vt:lpstr>
      <vt:lpstr>PowerPoint Presentation</vt:lpstr>
      <vt:lpstr>PowerPoint Presentation</vt:lpstr>
      <vt:lpstr>PowerPoint Presentation</vt:lpstr>
      <vt:lpstr>PowerPoint Presentation</vt:lpstr>
      <vt:lpstr>PowerPoint Presentation</vt:lpstr>
      <vt:lpstr>Root pressure pushes</vt:lpstr>
      <vt:lpstr>Transpiration pulls</vt:lpstr>
      <vt:lpstr>PowerPoint Presentation</vt:lpstr>
      <vt:lpstr>PowerPoint Presentation</vt:lpstr>
      <vt:lpstr>Activity time!</vt:lpstr>
      <vt:lpstr>PowerPoint Presentation</vt:lpstr>
      <vt:lpstr>Sieve plates and sieve tubes</vt:lpstr>
      <vt:lpstr>Sugar transport in phloem</vt:lpstr>
      <vt:lpstr>PowerPoint Presentation</vt:lpstr>
      <vt:lpstr>PowerPoint Presentation</vt:lpstr>
      <vt:lpstr>Sugar Transport</vt:lpstr>
    </vt:vector>
  </TitlesOfParts>
  <Company>Alberta Learning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transport in plants</dc:title>
  <dc:creator>kwilliam</dc:creator>
  <cp:lastModifiedBy>Victor</cp:lastModifiedBy>
  <cp:revision>19</cp:revision>
  <dcterms:created xsi:type="dcterms:W3CDTF">2005-07-08T04:51:58Z</dcterms:created>
  <dcterms:modified xsi:type="dcterms:W3CDTF">2012-05-15T11:49:00Z</dcterms:modified>
</cp:coreProperties>
</file>