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7AF20-B65C-422D-B928-0FBB24DD783C}" type="datetimeFigureOut">
              <a:rPr lang="en-CA" smtClean="0"/>
              <a:t>25/01/2017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046B8-9BDA-4862-887D-69C498CFB7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79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F99C91-6762-4B61-ACB2-77CE912528BE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E4130CE-5BB9-410E-A6EF-563C9EDF6C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ictor\Documents\2011%20-%202012%20Files\2011%20-%202012%20School%20Year\W%20P%20Wagner\Science%2010\Media\Discovery%20of%20the%20Atomic%20Nucleus%20Rutherford.m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ictor\Documents\2011%20-%202012%20Files\2011%20-%202012%20School%20Year\W%20P%20Wagner\Science%2010\Media\The%20Discovery%20of%20the%20Electron%20JJ%20Thomson.m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the following questions: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we know a chemical reaction has occurred?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makes up all matter?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makes pure gold different from pure silver?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Discovery of the Atomic Nucleus</a:t>
            </a:r>
            <a:endParaRPr lang="en-US" dirty="0"/>
          </a:p>
        </p:txBody>
      </p:sp>
      <p:pic>
        <p:nvPicPr>
          <p:cNvPr id="7" name="Discovery of the Atomic Nucleus Rutherford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752600"/>
            <a:ext cx="57912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73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Ernest Rutherford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28244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Experimented with particles by shooting them at each other and different substances.</a:t>
            </a:r>
          </a:p>
          <a:p>
            <a:r>
              <a:rPr lang="en-US" dirty="0" smtClean="0"/>
              <a:t>Through his experiments, he determined a positively charged centre of an atom – the nucleus. </a:t>
            </a:r>
          </a:p>
          <a:p>
            <a:r>
              <a:rPr lang="en-US" dirty="0" smtClean="0"/>
              <a:t>He also calculated the size of the nucleus is about 1/10 000</a:t>
            </a:r>
            <a:r>
              <a:rPr lang="en-US" baseline="30000" dirty="0" smtClean="0"/>
              <a:t>th</a:t>
            </a:r>
            <a:r>
              <a:rPr lang="en-US" dirty="0" smtClean="0"/>
              <a:t> the size of the whole atom.</a:t>
            </a:r>
          </a:p>
          <a:p>
            <a:pPr lvl="1"/>
            <a:r>
              <a:rPr lang="en-US" dirty="0" smtClean="0"/>
              <a:t>Imagine a green pea in a football field.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32770" name="Picture 2" descr="http://www.mlahanas.de/Physics/Bios/images/ErnestRutherf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371600"/>
            <a:ext cx="3581400" cy="524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Niels</a:t>
            </a:r>
            <a:r>
              <a:rPr lang="en-US" dirty="0" smtClean="0"/>
              <a:t> Bohr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Awared</a:t>
            </a:r>
            <a:r>
              <a:rPr lang="en-US" dirty="0" smtClean="0"/>
              <a:t> the Nobel Prize in 1922 in Physics.</a:t>
            </a:r>
          </a:p>
          <a:p>
            <a:r>
              <a:rPr lang="en-US" dirty="0" smtClean="0"/>
              <a:t>Suggested that electrons do not orbit randomly, they move in a specific circular orbits called </a:t>
            </a:r>
            <a:r>
              <a:rPr lang="en-US" b="1" u="sng" dirty="0" smtClean="0"/>
              <a:t>electron shells.</a:t>
            </a:r>
            <a:endParaRPr lang="en-US" dirty="0" smtClean="0"/>
          </a:p>
          <a:p>
            <a:r>
              <a:rPr lang="en-US" dirty="0" smtClean="0"/>
              <a:t>He suggested that when electrons move from different electron shells, they either gain or lose energy.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31746" name="Picture 2" descr="http://www.friendship-quotes.info/wp-content/uploads/2010/03/niels_bohr_quo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4038600" cy="4599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 of Nitrogen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http://www.biology.lsu.edu/introbio/Links1/nitrog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587998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Chadwick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219200"/>
            <a:ext cx="405765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1932 James Chadwick discovered the neutron, which was critical in developing the atomic bomb.</a:t>
            </a:r>
          </a:p>
          <a:p>
            <a:r>
              <a:rPr lang="en-US" dirty="0" smtClean="0"/>
              <a:t>He is credited with discovering the nucleus of an atom to be made up of </a:t>
            </a:r>
            <a:r>
              <a:rPr lang="en-US" b="1" u="sng" dirty="0" smtClean="0"/>
              <a:t>protons</a:t>
            </a:r>
            <a:r>
              <a:rPr lang="en-US" dirty="0" smtClean="0"/>
              <a:t> (positively charged subatomic particles) and </a:t>
            </a:r>
            <a:r>
              <a:rPr lang="en-US" b="1" u="sng" dirty="0" smtClean="0"/>
              <a:t>neutrons</a:t>
            </a:r>
            <a:r>
              <a:rPr lang="en-US" dirty="0" smtClean="0"/>
              <a:t> (neutrally charged subatomic particles).</a:t>
            </a:r>
            <a:endParaRPr lang="en-US" dirty="0"/>
          </a:p>
        </p:txBody>
      </p:sp>
      <p:pic>
        <p:nvPicPr>
          <p:cNvPr id="34818" name="Picture 2" descr="http://www.wired.com/images/article/full/2009/02/James_Chadw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3810000" cy="4916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sz="4000" b="1" smtClean="0"/>
              <a:t>Quantum Mechanical </a:t>
            </a:r>
            <a:br>
              <a:rPr lang="en-US" sz="4000" b="1" smtClean="0"/>
            </a:br>
            <a:r>
              <a:rPr lang="en-US" sz="4000" b="1" smtClean="0"/>
              <a:t>Model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5257800" cy="4876800"/>
          </a:xfrm>
        </p:spPr>
        <p:txBody>
          <a:bodyPr/>
          <a:lstStyle/>
          <a:p>
            <a:pPr eaLnBrk="1" hangingPunct="1"/>
            <a:r>
              <a:rPr lang="en-US" smtClean="0"/>
              <a:t>1920’s</a:t>
            </a:r>
          </a:p>
          <a:p>
            <a:pPr eaLnBrk="1" hangingPunct="1"/>
            <a:r>
              <a:rPr lang="en-US" smtClean="0"/>
              <a:t>Werner Heisenberg (Uncertainty Principle)</a:t>
            </a:r>
          </a:p>
          <a:p>
            <a:pPr eaLnBrk="1" hangingPunct="1"/>
            <a:r>
              <a:rPr lang="en-US" smtClean="0"/>
              <a:t>Louis de Broglie (electron has wave properties)</a:t>
            </a:r>
          </a:p>
          <a:p>
            <a:pPr eaLnBrk="1" hangingPunct="1"/>
            <a:r>
              <a:rPr lang="en-US" smtClean="0"/>
              <a:t>Erwin Schrodinger (mathematical equations using probability, quantum numbers)</a:t>
            </a:r>
          </a:p>
        </p:txBody>
      </p:sp>
      <p:pic>
        <p:nvPicPr>
          <p:cNvPr id="207876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25304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fig_1_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715000" y="3200400"/>
            <a:ext cx="290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The “electron cloud” model</a:t>
            </a:r>
          </a:p>
        </p:txBody>
      </p:sp>
    </p:spTree>
    <p:extLst>
      <p:ext uri="{BB962C8B-B14F-4D97-AF65-F5344CB8AC3E}">
        <p14:creationId xmlns:p14="http://schemas.microsoft.com/office/powerpoint/2010/main" val="163163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4582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Quantum Mechanical Model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pPr eaLnBrk="1" hangingPunct="1"/>
            <a:r>
              <a:rPr lang="en-US" smtClean="0"/>
              <a:t>Electrons are located in specific energy levels.</a:t>
            </a:r>
          </a:p>
          <a:p>
            <a:pPr eaLnBrk="1" hangingPunct="1"/>
            <a:r>
              <a:rPr lang="en-US" smtClean="0"/>
              <a:t>There is no exact path around the nucleus.</a:t>
            </a:r>
          </a:p>
          <a:p>
            <a:pPr eaLnBrk="1" hangingPunct="1"/>
            <a:r>
              <a:rPr lang="en-US" smtClean="0"/>
              <a:t>The model estimates the </a:t>
            </a:r>
            <a:r>
              <a:rPr lang="en-US" smtClean="0">
                <a:solidFill>
                  <a:schemeClr val="bg2"/>
                </a:solidFill>
              </a:rPr>
              <a:t>probability</a:t>
            </a:r>
            <a:r>
              <a:rPr lang="en-US" smtClean="0"/>
              <a:t> of finding an electron in a certain position.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350520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</a:pPr>
            <a:r>
              <a:rPr lang="en-US" sz="3600" b="1">
                <a:cs typeface="Times New Roman" pitchFamily="18" charset="0"/>
              </a:rPr>
              <a:t>Classifying Electrons</a:t>
            </a:r>
            <a:r>
              <a:rPr lang="en-US" sz="2400" b="1">
                <a:cs typeface="Times New Roman" pitchFamily="18" charset="0"/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4267200"/>
            <a:ext cx="91440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66FF"/>
                </a:solidFill>
                <a:cs typeface="Times New Roman" pitchFamily="18" charset="0"/>
              </a:rPr>
              <a:t>Valence electrons</a:t>
            </a:r>
            <a:r>
              <a:rPr lang="en-US" sz="2800">
                <a:cs typeface="Times New Roman" pitchFamily="18" charset="0"/>
              </a:rPr>
              <a:t> – electrons in the outermost (highest) principal energy level of an atom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66FF"/>
                </a:solidFill>
                <a:cs typeface="Times New Roman" pitchFamily="18" charset="0"/>
              </a:rPr>
              <a:t>Core electrons</a:t>
            </a:r>
            <a:r>
              <a:rPr lang="en-US" sz="2800">
                <a:cs typeface="Times New Roman" pitchFamily="18" charset="0"/>
              </a:rPr>
              <a:t> – inner electrons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cs typeface="Times New Roman" pitchFamily="18" charset="0"/>
              </a:rPr>
              <a:t>Elements with the same valence electron arrangement show very similar chemical behavior. </a:t>
            </a:r>
          </a:p>
        </p:txBody>
      </p:sp>
    </p:spTree>
    <p:extLst>
      <p:ext uri="{BB962C8B-B14F-4D97-AF65-F5344CB8AC3E}">
        <p14:creationId xmlns:p14="http://schemas.microsoft.com/office/powerpoint/2010/main" val="3046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92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3200"/>
              <a:t>Vocabulary:</a:t>
            </a:r>
          </a:p>
          <a:p>
            <a:pPr>
              <a:spcBef>
                <a:spcPct val="50000"/>
              </a:spcBef>
            </a:pPr>
            <a:r>
              <a:rPr lang="en-CA" sz="3200"/>
              <a:t>	mass number</a:t>
            </a:r>
          </a:p>
          <a:p>
            <a:pPr>
              <a:spcBef>
                <a:spcPct val="50000"/>
              </a:spcBef>
            </a:pPr>
            <a:r>
              <a:rPr lang="en-CA" sz="3200"/>
              <a:t>	atomic number</a:t>
            </a:r>
          </a:p>
          <a:p>
            <a:pPr>
              <a:spcBef>
                <a:spcPct val="50000"/>
              </a:spcBef>
            </a:pPr>
            <a:r>
              <a:rPr lang="en-CA" sz="3200"/>
              <a:t>	nucleon</a:t>
            </a:r>
          </a:p>
          <a:p>
            <a:pPr>
              <a:spcBef>
                <a:spcPct val="50000"/>
              </a:spcBef>
            </a:pPr>
            <a:r>
              <a:rPr lang="en-CA" sz="3200"/>
              <a:t>	atomic mass unit (amu)</a:t>
            </a:r>
          </a:p>
          <a:p>
            <a:pPr>
              <a:spcBef>
                <a:spcPct val="50000"/>
              </a:spcBef>
            </a:pPr>
            <a:r>
              <a:rPr lang="en-CA"/>
              <a:t>  </a:t>
            </a:r>
            <a:br>
              <a:rPr lang="en-CA"/>
            </a:br>
            <a:r>
              <a:rPr lang="en-CA"/>
              <a:t>		</a:t>
            </a:r>
            <a:r>
              <a:rPr lang="en-CA" sz="2400" b="1" u="sng"/>
              <a:t>Symbol</a:t>
            </a:r>
            <a:r>
              <a:rPr lang="en-CA" sz="2400"/>
              <a:t>	   </a:t>
            </a:r>
            <a:r>
              <a:rPr lang="en-CA" sz="2400" b="1" u="sng"/>
              <a:t>Relative Mass</a:t>
            </a:r>
            <a:r>
              <a:rPr lang="en-CA" sz="2400"/>
              <a:t>	</a:t>
            </a:r>
            <a:r>
              <a:rPr lang="en-CA" sz="2400" b="1" u="sng"/>
              <a:t>Electrical Charge</a:t>
            </a:r>
            <a:r>
              <a:rPr lang="en-CA" sz="2400"/>
              <a:t> </a:t>
            </a:r>
          </a:p>
          <a:p>
            <a:pPr>
              <a:spcBef>
                <a:spcPct val="50000"/>
              </a:spcBef>
            </a:pPr>
            <a:r>
              <a:rPr lang="en-CA" sz="2400" b="1"/>
              <a:t>Proton</a:t>
            </a:r>
            <a:r>
              <a:rPr lang="en-CA" sz="2400"/>
              <a:t>  	    p</a:t>
            </a:r>
            <a:r>
              <a:rPr lang="en-CA" sz="2400" baseline="30000"/>
              <a:t>+</a:t>
            </a:r>
            <a:r>
              <a:rPr lang="en-CA" sz="2400"/>
              <a:t>			1			1+</a:t>
            </a:r>
          </a:p>
          <a:p>
            <a:pPr>
              <a:spcBef>
                <a:spcPct val="50000"/>
              </a:spcBef>
            </a:pPr>
            <a:r>
              <a:rPr lang="en-CA" sz="2400" b="1"/>
              <a:t>Electron</a:t>
            </a:r>
            <a:r>
              <a:rPr lang="en-CA" sz="2400"/>
              <a:t>	    e</a:t>
            </a:r>
            <a:r>
              <a:rPr lang="en-CA" sz="2400" b="1" baseline="30000"/>
              <a:t>-</a:t>
            </a:r>
            <a:r>
              <a:rPr lang="en-CA" sz="2400"/>
              <a:t>			1/1840		1-</a:t>
            </a:r>
          </a:p>
          <a:p>
            <a:pPr>
              <a:spcBef>
                <a:spcPct val="50000"/>
              </a:spcBef>
            </a:pPr>
            <a:r>
              <a:rPr lang="en-CA" sz="2400" b="1"/>
              <a:t>Neutron</a:t>
            </a:r>
            <a:r>
              <a:rPr lang="en-CA" sz="2400"/>
              <a:t>	    n</a:t>
            </a:r>
            <a:r>
              <a:rPr lang="en-CA" sz="2400" baseline="30000"/>
              <a:t>0</a:t>
            </a:r>
            <a:r>
              <a:rPr lang="en-CA" sz="2400"/>
              <a:t>			1			0</a:t>
            </a:r>
          </a:p>
        </p:txBody>
      </p:sp>
      <p:pic>
        <p:nvPicPr>
          <p:cNvPr id="13315" name="Picture 4" descr="subatomicpartic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838200"/>
            <a:ext cx="38481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574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1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1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tim_iso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43815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 descr="The Three Isotopes of Hydrogen - Protium, Deuterium and Trit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7433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9" descr="notat1.jpg (2101 byte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10191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1" descr="notat2.jpg (2040 byte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1047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3" descr="notat4.jpg (4052 bytes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333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356"/>
          <p:cNvSpPr txBox="1">
            <a:spLocks noChangeArrowheads="1"/>
          </p:cNvSpPr>
          <p:nvPr/>
        </p:nvSpPr>
        <p:spPr bwMode="auto">
          <a:xfrm>
            <a:off x="609600" y="533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0" b="1"/>
              <a:t>Atomic Symbol Notation:</a:t>
            </a:r>
          </a:p>
        </p:txBody>
      </p:sp>
      <p:sp>
        <p:nvSpPr>
          <p:cNvPr id="14344" name="Text Box 357"/>
          <p:cNvSpPr txBox="1">
            <a:spLocks noChangeArrowheads="1"/>
          </p:cNvSpPr>
          <p:nvPr/>
        </p:nvSpPr>
        <p:spPr bwMode="auto">
          <a:xfrm>
            <a:off x="762000" y="2362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0" b="1"/>
              <a:t>Example:</a:t>
            </a:r>
          </a:p>
        </p:txBody>
      </p:sp>
      <p:sp>
        <p:nvSpPr>
          <p:cNvPr id="14345" name="Text Box 358"/>
          <p:cNvSpPr txBox="1">
            <a:spLocks noChangeArrowheads="1"/>
          </p:cNvSpPr>
          <p:nvPr/>
        </p:nvSpPr>
        <p:spPr bwMode="auto">
          <a:xfrm>
            <a:off x="5181600" y="952500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0" b="1"/>
              <a:t>3 Isotopes of Hydrogen</a:t>
            </a:r>
          </a:p>
        </p:txBody>
      </p:sp>
      <p:sp>
        <p:nvSpPr>
          <p:cNvPr id="14346" name="Text Box 359"/>
          <p:cNvSpPr txBox="1">
            <a:spLocks noChangeArrowheads="1"/>
          </p:cNvSpPr>
          <p:nvPr/>
        </p:nvSpPr>
        <p:spPr bwMode="auto">
          <a:xfrm>
            <a:off x="533400" y="11430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Mass #</a:t>
            </a:r>
          </a:p>
        </p:txBody>
      </p:sp>
      <p:sp>
        <p:nvSpPr>
          <p:cNvPr id="14347" name="Text Box 360"/>
          <p:cNvSpPr txBox="1">
            <a:spLocks noChangeArrowheads="1"/>
          </p:cNvSpPr>
          <p:nvPr/>
        </p:nvSpPr>
        <p:spPr bwMode="auto">
          <a:xfrm>
            <a:off x="609600" y="1752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/>
              <a:t>Atomic #</a:t>
            </a:r>
          </a:p>
        </p:txBody>
      </p:sp>
      <p:sp>
        <p:nvSpPr>
          <p:cNvPr id="14348" name="Line 361"/>
          <p:cNvSpPr>
            <a:spLocks noChangeShapeType="1"/>
          </p:cNvSpPr>
          <p:nvPr/>
        </p:nvSpPr>
        <p:spPr bwMode="auto">
          <a:xfrm>
            <a:off x="17526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49" name="Line 362"/>
          <p:cNvSpPr>
            <a:spLocks noChangeShapeType="1"/>
          </p:cNvSpPr>
          <p:nvPr/>
        </p:nvSpPr>
        <p:spPr bwMode="auto">
          <a:xfrm>
            <a:off x="1524000" y="12954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4350" name="Text Box 363"/>
          <p:cNvSpPr txBox="1">
            <a:spLocks noChangeArrowheads="1"/>
          </p:cNvSpPr>
          <p:nvPr/>
        </p:nvSpPr>
        <p:spPr bwMode="auto">
          <a:xfrm>
            <a:off x="4191000" y="21336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b="1"/>
              <a:t>Element Symbol</a:t>
            </a:r>
          </a:p>
        </p:txBody>
      </p:sp>
      <p:sp>
        <p:nvSpPr>
          <p:cNvPr id="14351" name="Line 364"/>
          <p:cNvSpPr>
            <a:spLocks noChangeShapeType="1"/>
          </p:cNvSpPr>
          <p:nvPr/>
        </p:nvSpPr>
        <p:spPr bwMode="auto">
          <a:xfrm flipH="1" flipV="1">
            <a:off x="3581400" y="1600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9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573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CA" sz="2800"/>
              <a:t>Why are there decimal places for “Atomic Molar Mass”?</a:t>
            </a:r>
          </a:p>
          <a:p>
            <a:r>
              <a:rPr lang="en-CA" sz="2800"/>
              <a:t>Why not whole numbers?</a:t>
            </a:r>
          </a:p>
          <a:p>
            <a:endParaRPr lang="en-CA" sz="800"/>
          </a:p>
          <a:p>
            <a:r>
              <a:rPr lang="en-CA" sz="3200"/>
              <a:t>The average atomic mass of an element is the weighted average of the masses of its naturally occurring isotopes. </a:t>
            </a:r>
          </a:p>
          <a:p>
            <a:endParaRPr lang="en-CA" sz="800"/>
          </a:p>
          <a:p>
            <a:r>
              <a:rPr lang="en-CA" sz="2600" b="1" u="sng"/>
              <a:t>Example:</a:t>
            </a:r>
          </a:p>
          <a:p>
            <a:endParaRPr lang="en-CA" sz="800"/>
          </a:p>
          <a:p>
            <a:r>
              <a:rPr lang="en-CA" sz="2600"/>
              <a:t>The isotopes of chlorine are Cl-35 and Cl-37</a:t>
            </a:r>
          </a:p>
          <a:p>
            <a:r>
              <a:rPr lang="en-CA" sz="2400"/>
              <a:t>In nature 75 % of all Cl atoms have a mass of 35 amu (Cl-35)</a:t>
            </a:r>
          </a:p>
          <a:p>
            <a:r>
              <a:rPr lang="en-CA" sz="2400"/>
              <a:t>In nature 25 % of all Cl atoms have a mass of 37 amu (Cl-37)</a:t>
            </a:r>
          </a:p>
          <a:p>
            <a:endParaRPr lang="en-CA" sz="800"/>
          </a:p>
          <a:p>
            <a:r>
              <a:rPr lang="en-CA" sz="2600"/>
              <a:t>Therefore, the average atomic mass of Cl is:</a:t>
            </a:r>
          </a:p>
          <a:p>
            <a:endParaRPr lang="en-CA" sz="800"/>
          </a:p>
          <a:p>
            <a:r>
              <a:rPr lang="en-CA" sz="2600"/>
              <a:t> (75%) (35 amu) + (25%) (37 amu) = 35.5 amu</a:t>
            </a:r>
          </a:p>
          <a:p>
            <a:endParaRPr lang="en-CA" sz="2600"/>
          </a:p>
        </p:txBody>
      </p:sp>
    </p:spTree>
    <p:extLst>
      <p:ext uri="{BB962C8B-B14F-4D97-AF65-F5344CB8AC3E}">
        <p14:creationId xmlns:p14="http://schemas.microsoft.com/office/powerpoint/2010/main" val="5666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5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5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Dalton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428244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English scientist that developed a theory on the composition of matter based on his observations and experiments.</a:t>
            </a:r>
          </a:p>
          <a:p>
            <a:r>
              <a:rPr lang="en-US" dirty="0" smtClean="0"/>
              <a:t>He stated that each element is composed of a particle called an </a:t>
            </a:r>
            <a:r>
              <a:rPr lang="en-US" b="1" dirty="0" smtClean="0"/>
              <a:t>atom.</a:t>
            </a:r>
            <a:endParaRPr lang="en-US" dirty="0" smtClean="0"/>
          </a:p>
          <a:p>
            <a:r>
              <a:rPr lang="en-US" dirty="0" smtClean="0"/>
              <a:t>He also said that elements that were the same had equal size and mass atoms.</a:t>
            </a:r>
          </a:p>
          <a:p>
            <a:r>
              <a:rPr lang="en-US" dirty="0" smtClean="0"/>
              <a:t>His model theory on matter is sometimes called the “billiard ball model” because he thought atoms were solid spheres.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1026" name="Picture 2" descr="File:Dalton John de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762000"/>
            <a:ext cx="43053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mph" presetSubtype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 J. Thomson and the Electron</a:t>
            </a:r>
            <a:endParaRPr lang="en-US" dirty="0"/>
          </a:p>
        </p:txBody>
      </p:sp>
      <p:pic>
        <p:nvPicPr>
          <p:cNvPr id="7" name="The Discovery of the Electron JJ Thomson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752600"/>
            <a:ext cx="57150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339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J.J. Thomson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35864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First person to discover a subatomic particle – the electron.</a:t>
            </a:r>
          </a:p>
          <a:p>
            <a:r>
              <a:rPr lang="en-US" dirty="0" smtClean="0"/>
              <a:t>He determined that electrons are negatively charged subatomic particles.</a:t>
            </a:r>
          </a:p>
          <a:p>
            <a:pPr lvl="1"/>
            <a:r>
              <a:rPr lang="en-US" dirty="0" smtClean="0"/>
              <a:t>He determined this by showing that a beam of electricity had less mass compared to hydrogen particles.</a:t>
            </a:r>
          </a:p>
          <a:p>
            <a:r>
              <a:rPr lang="en-US" dirty="0" smtClean="0"/>
              <a:t>He thought the electrons were mixed into the atom. His model of the atom is sometimes called the “raisin bun model” or “plum pudding model”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  <p:pic>
        <p:nvPicPr>
          <p:cNvPr id="27650" name="Picture 2" descr="File:J.J Thom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609600"/>
            <a:ext cx="3648075" cy="570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mph" presetSubtype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J. J. Thomson Plum Pudding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Positive sphere with negative electrons scattered throughout.</a:t>
            </a:r>
            <a:endParaRPr lang="en-US" dirty="0"/>
          </a:p>
        </p:txBody>
      </p:sp>
      <p:pic>
        <p:nvPicPr>
          <p:cNvPr id="28674" name="Picture 2" descr="http://t1.gstatic.com/images?q=tbn:6nZha0pRH8XfiM:http://wikis.lawrence.edu/download/attachments/295257/348px-Plum_pudding_atom_svg.pn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Hantaro</a:t>
            </a:r>
            <a:r>
              <a:rPr lang="en-US" dirty="0" smtClean="0"/>
              <a:t> </a:t>
            </a:r>
            <a:r>
              <a:rPr lang="en-US" dirty="0" err="1" smtClean="0"/>
              <a:t>Nagaoka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Hantaro</a:t>
            </a:r>
            <a:r>
              <a:rPr lang="en-US" dirty="0" smtClean="0"/>
              <a:t> </a:t>
            </a:r>
            <a:r>
              <a:rPr lang="en-US" dirty="0" err="1" smtClean="0"/>
              <a:t>Nagaoka</a:t>
            </a:r>
            <a:r>
              <a:rPr lang="en-US" dirty="0" smtClean="0"/>
              <a:t> refined J. J. Thomson’s model by suggesting that the atom resembled a miniature solar system.</a:t>
            </a:r>
          </a:p>
          <a:p>
            <a:r>
              <a:rPr lang="en-US" dirty="0" smtClean="0"/>
              <a:t>The centre of the atom was positively charged and the electrons orbited around the centre. </a:t>
            </a:r>
          </a:p>
          <a:p>
            <a:pPr lvl="1"/>
            <a:r>
              <a:rPr lang="en-US" dirty="0" smtClean="0"/>
              <a:t>Most scientists of his day did not believe in his ideas.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30722" name="Picture 2" descr="http://www.rexresearch.com/adept/nagao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199" y="1600200"/>
            <a:ext cx="3575153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835</TotalTime>
  <Words>642</Words>
  <Application>Microsoft Office PowerPoint</Application>
  <PresentationFormat>On-screen Show (4:3)</PresentationFormat>
  <Paragraphs>82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Equity</vt:lpstr>
      <vt:lpstr>Do Now</vt:lpstr>
      <vt:lpstr>PowerPoint Presentation</vt:lpstr>
      <vt:lpstr>PowerPoint Presentation</vt:lpstr>
      <vt:lpstr>PowerPoint Presentation</vt:lpstr>
      <vt:lpstr>John Dalton</vt:lpstr>
      <vt:lpstr>J. J. Thomson and the Electron</vt:lpstr>
      <vt:lpstr>J.J. Thomson</vt:lpstr>
      <vt:lpstr>J. J. Thomson Plum Pudding Model</vt:lpstr>
      <vt:lpstr>Hantaro Nagaoka</vt:lpstr>
      <vt:lpstr>The Discovery of the Atomic Nucleus</vt:lpstr>
      <vt:lpstr>Ernest Rutherford</vt:lpstr>
      <vt:lpstr>Niels Bohr</vt:lpstr>
      <vt:lpstr>Bohr Model of Nitrogen</vt:lpstr>
      <vt:lpstr>James Chadwick</vt:lpstr>
      <vt:lpstr>Quantum Mechanical  Model</vt:lpstr>
      <vt:lpstr>Quantum Mechanical Model</vt:lpstr>
    </vt:vector>
  </TitlesOfParts>
  <Company>Edmonton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vwong</dc:creator>
  <cp:lastModifiedBy>Kevin Jones</cp:lastModifiedBy>
  <cp:revision>17</cp:revision>
  <dcterms:created xsi:type="dcterms:W3CDTF">2010-11-24T01:13:44Z</dcterms:created>
  <dcterms:modified xsi:type="dcterms:W3CDTF">2017-01-25T22:34:41Z</dcterms:modified>
</cp:coreProperties>
</file>