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7"/>
  </p:notesMasterIdLst>
  <p:handoutMasterIdLst>
    <p:handoutMasterId r:id="rId58"/>
  </p:handoutMasterIdLst>
  <p:sldIdLst>
    <p:sldId id="582" r:id="rId2"/>
    <p:sldId id="583" r:id="rId3"/>
    <p:sldId id="589" r:id="rId4"/>
    <p:sldId id="591" r:id="rId5"/>
    <p:sldId id="664" r:id="rId6"/>
    <p:sldId id="675" r:id="rId7"/>
    <p:sldId id="641" r:id="rId8"/>
    <p:sldId id="586" r:id="rId9"/>
    <p:sldId id="585" r:id="rId10"/>
    <p:sldId id="588" r:id="rId11"/>
    <p:sldId id="666" r:id="rId12"/>
    <p:sldId id="592" r:id="rId13"/>
    <p:sldId id="677" r:id="rId14"/>
    <p:sldId id="593" r:id="rId15"/>
    <p:sldId id="665" r:id="rId16"/>
    <p:sldId id="594" r:id="rId17"/>
    <p:sldId id="595" r:id="rId18"/>
    <p:sldId id="596" r:id="rId19"/>
    <p:sldId id="599" r:id="rId20"/>
    <p:sldId id="607" r:id="rId21"/>
    <p:sldId id="601" r:id="rId22"/>
    <p:sldId id="604" r:id="rId23"/>
    <p:sldId id="603" r:id="rId24"/>
    <p:sldId id="651" r:id="rId25"/>
    <p:sldId id="669" r:id="rId26"/>
    <p:sldId id="670" r:id="rId27"/>
    <p:sldId id="608" r:id="rId28"/>
    <p:sldId id="609" r:id="rId29"/>
    <p:sldId id="652" r:id="rId30"/>
    <p:sldId id="611" r:id="rId31"/>
    <p:sldId id="612" r:id="rId32"/>
    <p:sldId id="613" r:id="rId33"/>
    <p:sldId id="653" r:id="rId34"/>
    <p:sldId id="617" r:id="rId35"/>
    <p:sldId id="615" r:id="rId36"/>
    <p:sldId id="657" r:id="rId37"/>
    <p:sldId id="674" r:id="rId38"/>
    <p:sldId id="667" r:id="rId39"/>
    <p:sldId id="668" r:id="rId40"/>
    <p:sldId id="619" r:id="rId41"/>
    <p:sldId id="623" r:id="rId42"/>
    <p:sldId id="650" r:id="rId43"/>
    <p:sldId id="627" r:id="rId44"/>
    <p:sldId id="628" r:id="rId45"/>
    <p:sldId id="631" r:id="rId46"/>
    <p:sldId id="630" r:id="rId47"/>
    <p:sldId id="632" r:id="rId48"/>
    <p:sldId id="633" r:id="rId49"/>
    <p:sldId id="635" r:id="rId50"/>
    <p:sldId id="636" r:id="rId51"/>
    <p:sldId id="637" r:id="rId52"/>
    <p:sldId id="671" r:id="rId53"/>
    <p:sldId id="672" r:id="rId54"/>
    <p:sldId id="673" r:id="rId55"/>
    <p:sldId id="676" r:id="rId56"/>
  </p:sldIdLst>
  <p:sldSz cx="9144000" cy="6858000" type="screen4x3"/>
  <p:notesSz cx="9305925" cy="7019925"/>
  <p:defaultTextStyle>
    <a:defPPr>
      <a:defRPr lang="en-US"/>
    </a:defPPr>
    <a:lvl1pPr algn="ctr" rtl="0" eaLnBrk="0" fontAlgn="base" hangingPunct="0">
      <a:spcBef>
        <a:spcPct val="0"/>
      </a:spcBef>
      <a:spcAft>
        <a:spcPct val="0"/>
      </a:spcAft>
      <a:defRPr kern="1200">
        <a:solidFill>
          <a:schemeClr val="tx1"/>
        </a:solidFill>
        <a:latin typeface="Garamond" pitchFamily="18" charset="0"/>
        <a:ea typeface="+mn-ea"/>
        <a:cs typeface="+mn-cs"/>
      </a:defRPr>
    </a:lvl1pPr>
    <a:lvl2pPr marL="457200" algn="ctr" rtl="0" eaLnBrk="0" fontAlgn="base" hangingPunct="0">
      <a:spcBef>
        <a:spcPct val="0"/>
      </a:spcBef>
      <a:spcAft>
        <a:spcPct val="0"/>
      </a:spcAft>
      <a:defRPr kern="1200">
        <a:solidFill>
          <a:schemeClr val="tx1"/>
        </a:solidFill>
        <a:latin typeface="Garamond" pitchFamily="18" charset="0"/>
        <a:ea typeface="+mn-ea"/>
        <a:cs typeface="+mn-cs"/>
      </a:defRPr>
    </a:lvl2pPr>
    <a:lvl3pPr marL="914400" algn="ctr"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ctr"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ctr"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669900"/>
    <a:srgbClr val="2519C7"/>
    <a:srgbClr val="FF3300"/>
    <a:srgbClr val="FFFF00"/>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2" autoAdjust="0"/>
    <p:restoredTop sz="94660"/>
  </p:normalViewPr>
  <p:slideViewPr>
    <p:cSldViewPr>
      <p:cViewPr varScale="1">
        <p:scale>
          <a:sx n="74" d="100"/>
          <a:sy n="74" d="100"/>
        </p:scale>
        <p:origin x="-12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68"/>
    </p:cViewPr>
  </p:sorterViewPr>
  <p:notesViewPr>
    <p:cSldViewPr>
      <p:cViewPr varScale="1">
        <p:scale>
          <a:sx n="60" d="100"/>
          <a:sy n="60" d="100"/>
        </p:scale>
        <p:origin x="-1764" y="-78"/>
      </p:cViewPr>
      <p:guideLst>
        <p:guide orient="horz" pos="2211"/>
        <p:guide pos="29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403225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4" tIns="46982" rIns="93964" bIns="46982" numCol="1" anchor="t" anchorCtr="0" compatLnSpc="1">
            <a:prstTxWarp prst="textNoShape">
              <a:avLst/>
            </a:prstTxWarp>
          </a:bodyPr>
          <a:lstStyle>
            <a:lvl1pPr algn="l" defTabSz="939800" eaLnBrk="1" hangingPunct="1">
              <a:defRPr sz="1200">
                <a:latin typeface="Tahoma" pitchFamily="34" charset="0"/>
              </a:defRPr>
            </a:lvl1pPr>
          </a:lstStyle>
          <a:p>
            <a:endParaRPr lang="en-US"/>
          </a:p>
        </p:txBody>
      </p:sp>
      <p:sp>
        <p:nvSpPr>
          <p:cNvPr id="62467" name="Rectangle 3"/>
          <p:cNvSpPr>
            <a:spLocks noGrp="1" noChangeArrowheads="1"/>
          </p:cNvSpPr>
          <p:nvPr>
            <p:ph type="dt" sz="quarter" idx="1"/>
          </p:nvPr>
        </p:nvSpPr>
        <p:spPr bwMode="auto">
          <a:xfrm>
            <a:off x="5273675" y="0"/>
            <a:ext cx="403225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4" tIns="46982" rIns="93964" bIns="46982" numCol="1" anchor="t" anchorCtr="0" compatLnSpc="1">
            <a:prstTxWarp prst="textNoShape">
              <a:avLst/>
            </a:prstTxWarp>
          </a:bodyPr>
          <a:lstStyle>
            <a:lvl1pPr algn="r" defTabSz="939800" eaLnBrk="1" hangingPunct="1">
              <a:defRPr sz="1200">
                <a:latin typeface="Tahoma" pitchFamily="34" charset="0"/>
              </a:defRPr>
            </a:lvl1pPr>
          </a:lstStyle>
          <a:p>
            <a:endParaRPr lang="en-US"/>
          </a:p>
        </p:txBody>
      </p:sp>
      <p:sp>
        <p:nvSpPr>
          <p:cNvPr id="62468" name="Rectangle 4"/>
          <p:cNvSpPr>
            <a:spLocks noGrp="1" noChangeArrowheads="1"/>
          </p:cNvSpPr>
          <p:nvPr>
            <p:ph type="ftr" sz="quarter" idx="2"/>
          </p:nvPr>
        </p:nvSpPr>
        <p:spPr bwMode="auto">
          <a:xfrm>
            <a:off x="0" y="6669088"/>
            <a:ext cx="403225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4" tIns="46982" rIns="93964" bIns="46982" numCol="1" anchor="b" anchorCtr="0" compatLnSpc="1">
            <a:prstTxWarp prst="textNoShape">
              <a:avLst/>
            </a:prstTxWarp>
          </a:bodyPr>
          <a:lstStyle>
            <a:lvl1pPr algn="l" defTabSz="939800" eaLnBrk="1" hangingPunct="1">
              <a:defRPr sz="1200">
                <a:latin typeface="Tahoma" pitchFamily="34" charset="0"/>
              </a:defRPr>
            </a:lvl1pPr>
          </a:lstStyle>
          <a:p>
            <a:endParaRPr lang="en-US"/>
          </a:p>
        </p:txBody>
      </p:sp>
      <p:sp>
        <p:nvSpPr>
          <p:cNvPr id="62469" name="Rectangle 5"/>
          <p:cNvSpPr>
            <a:spLocks noGrp="1" noChangeArrowheads="1"/>
          </p:cNvSpPr>
          <p:nvPr>
            <p:ph type="sldNum" sz="quarter" idx="3"/>
          </p:nvPr>
        </p:nvSpPr>
        <p:spPr bwMode="auto">
          <a:xfrm>
            <a:off x="5273675" y="6669088"/>
            <a:ext cx="403225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4" tIns="46982" rIns="93964" bIns="46982" numCol="1" anchor="b" anchorCtr="0" compatLnSpc="1">
            <a:prstTxWarp prst="textNoShape">
              <a:avLst/>
            </a:prstTxWarp>
          </a:bodyPr>
          <a:lstStyle>
            <a:lvl1pPr algn="r" defTabSz="939800" eaLnBrk="1" hangingPunct="1">
              <a:defRPr sz="1200">
                <a:latin typeface="Tahoma" pitchFamily="34" charset="0"/>
              </a:defRPr>
            </a:lvl1pPr>
          </a:lstStyle>
          <a:p>
            <a:fld id="{30194EF0-74F4-4EEB-B3F4-5B5099678BF8}" type="slidenum">
              <a:rPr lang="en-US"/>
              <a:pPr/>
              <a:t>‹#›</a:t>
            </a:fld>
            <a:endParaRPr lang="en-US"/>
          </a:p>
        </p:txBody>
      </p:sp>
    </p:spTree>
    <p:extLst>
      <p:ext uri="{BB962C8B-B14F-4D97-AF65-F5344CB8AC3E}">
        <p14:creationId xmlns:p14="http://schemas.microsoft.com/office/powerpoint/2010/main" val="1445709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40322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4" tIns="46982" rIns="93964" bIns="46982" numCol="1" anchor="t" anchorCtr="0" compatLnSpc="1">
            <a:prstTxWarp prst="textNoShape">
              <a:avLst/>
            </a:prstTxWarp>
          </a:bodyPr>
          <a:lstStyle>
            <a:lvl1pPr algn="l" defTabSz="939800" eaLnBrk="1" hangingPunct="1">
              <a:defRPr sz="1200">
                <a:latin typeface="Tahoma" pitchFamily="34" charset="0"/>
              </a:defRPr>
            </a:lvl1pPr>
          </a:lstStyle>
          <a:p>
            <a:endParaRPr lang="en-US"/>
          </a:p>
        </p:txBody>
      </p:sp>
      <p:sp>
        <p:nvSpPr>
          <p:cNvPr id="154627" name="Rectangle 3"/>
          <p:cNvSpPr>
            <a:spLocks noGrp="1" noChangeArrowheads="1"/>
          </p:cNvSpPr>
          <p:nvPr>
            <p:ph type="dt" idx="1"/>
          </p:nvPr>
        </p:nvSpPr>
        <p:spPr bwMode="auto">
          <a:xfrm>
            <a:off x="5273675" y="0"/>
            <a:ext cx="40322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4" tIns="46982" rIns="93964" bIns="46982" numCol="1" anchor="t" anchorCtr="0" compatLnSpc="1">
            <a:prstTxWarp prst="textNoShape">
              <a:avLst/>
            </a:prstTxWarp>
          </a:bodyPr>
          <a:lstStyle>
            <a:lvl1pPr algn="r" defTabSz="939800" eaLnBrk="1" hangingPunct="1">
              <a:defRPr sz="1200">
                <a:latin typeface="Tahoma" pitchFamily="34" charset="0"/>
              </a:defRPr>
            </a:lvl1pPr>
          </a:lstStyle>
          <a:p>
            <a:endParaRPr lang="en-US"/>
          </a:p>
        </p:txBody>
      </p:sp>
      <p:sp>
        <p:nvSpPr>
          <p:cNvPr id="154628" name="Rectangle 4"/>
          <p:cNvSpPr>
            <a:spLocks noChangeArrowheads="1" noTextEdit="1"/>
          </p:cNvSpPr>
          <p:nvPr>
            <p:ph type="sldImg" idx="2"/>
          </p:nvPr>
        </p:nvSpPr>
        <p:spPr bwMode="auto">
          <a:xfrm>
            <a:off x="2916238" y="533400"/>
            <a:ext cx="3475037" cy="26066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4629" name="Rectangle 5"/>
          <p:cNvSpPr>
            <a:spLocks noGrp="1" noChangeArrowheads="1"/>
          </p:cNvSpPr>
          <p:nvPr>
            <p:ph type="body" sz="quarter" idx="3"/>
          </p:nvPr>
        </p:nvSpPr>
        <p:spPr bwMode="auto">
          <a:xfrm>
            <a:off x="1239838" y="3317875"/>
            <a:ext cx="68262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4" tIns="46982" rIns="93964" bIns="469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4630" name="Rectangle 6"/>
          <p:cNvSpPr>
            <a:spLocks noGrp="1" noChangeArrowheads="1"/>
          </p:cNvSpPr>
          <p:nvPr>
            <p:ph type="ftr" sz="quarter" idx="4"/>
          </p:nvPr>
        </p:nvSpPr>
        <p:spPr bwMode="auto">
          <a:xfrm>
            <a:off x="0" y="6694488"/>
            <a:ext cx="40322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4" tIns="46982" rIns="93964" bIns="46982" numCol="1" anchor="b" anchorCtr="0" compatLnSpc="1">
            <a:prstTxWarp prst="textNoShape">
              <a:avLst/>
            </a:prstTxWarp>
          </a:bodyPr>
          <a:lstStyle>
            <a:lvl1pPr algn="l" defTabSz="939800" eaLnBrk="1" hangingPunct="1">
              <a:defRPr sz="1200">
                <a:latin typeface="Tahoma" pitchFamily="34" charset="0"/>
              </a:defRPr>
            </a:lvl1pPr>
          </a:lstStyle>
          <a:p>
            <a:endParaRPr lang="en-US"/>
          </a:p>
        </p:txBody>
      </p:sp>
      <p:sp>
        <p:nvSpPr>
          <p:cNvPr id="154631" name="Rectangle 7"/>
          <p:cNvSpPr>
            <a:spLocks noGrp="1" noChangeArrowheads="1"/>
          </p:cNvSpPr>
          <p:nvPr>
            <p:ph type="sldNum" sz="quarter" idx="5"/>
          </p:nvPr>
        </p:nvSpPr>
        <p:spPr bwMode="auto">
          <a:xfrm>
            <a:off x="5273675" y="6694488"/>
            <a:ext cx="40322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4" tIns="46982" rIns="93964" bIns="46982" numCol="1" anchor="b" anchorCtr="0" compatLnSpc="1">
            <a:prstTxWarp prst="textNoShape">
              <a:avLst/>
            </a:prstTxWarp>
          </a:bodyPr>
          <a:lstStyle>
            <a:lvl1pPr algn="r" defTabSz="939800" eaLnBrk="1" hangingPunct="1">
              <a:defRPr sz="1200">
                <a:latin typeface="Tahoma" pitchFamily="34" charset="0"/>
              </a:defRPr>
            </a:lvl1pPr>
          </a:lstStyle>
          <a:p>
            <a:fld id="{4DF82301-E120-4B1F-ABCB-A8F578FD73E3}" type="slidenum">
              <a:rPr lang="en-US"/>
              <a:pPr/>
              <a:t>‹#›</a:t>
            </a:fld>
            <a:endParaRPr lang="en-US"/>
          </a:p>
        </p:txBody>
      </p:sp>
    </p:spTree>
    <p:extLst>
      <p:ext uri="{BB962C8B-B14F-4D97-AF65-F5344CB8AC3E}">
        <p14:creationId xmlns:p14="http://schemas.microsoft.com/office/powerpoint/2010/main" val="18062640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Unicode MS" pitchFamily="34" charset="-128"/>
        <a:ea typeface="+mn-ea"/>
        <a:cs typeface="+mn-cs"/>
      </a:defRPr>
    </a:lvl1pPr>
    <a:lvl2pPr marL="457200" algn="l" rtl="0" fontAlgn="base">
      <a:spcBef>
        <a:spcPct val="30000"/>
      </a:spcBef>
      <a:spcAft>
        <a:spcPct val="0"/>
      </a:spcAft>
      <a:defRPr sz="1200" kern="1200">
        <a:solidFill>
          <a:schemeClr val="tx1"/>
        </a:solidFill>
        <a:latin typeface="Arial Unicode MS" pitchFamily="34" charset="-128"/>
        <a:ea typeface="+mn-ea"/>
        <a:cs typeface="+mn-cs"/>
      </a:defRPr>
    </a:lvl2pPr>
    <a:lvl3pPr marL="914400" algn="l" rtl="0" fontAlgn="base">
      <a:spcBef>
        <a:spcPct val="30000"/>
      </a:spcBef>
      <a:spcAft>
        <a:spcPct val="0"/>
      </a:spcAft>
      <a:defRPr sz="1200" kern="1200">
        <a:solidFill>
          <a:schemeClr val="tx1"/>
        </a:solidFill>
        <a:latin typeface="Arial Unicode MS" pitchFamily="34" charset="-128"/>
        <a:ea typeface="+mn-ea"/>
        <a:cs typeface="+mn-cs"/>
      </a:defRPr>
    </a:lvl3pPr>
    <a:lvl4pPr marL="1371600" algn="l" rtl="0" fontAlgn="base">
      <a:spcBef>
        <a:spcPct val="30000"/>
      </a:spcBef>
      <a:spcAft>
        <a:spcPct val="0"/>
      </a:spcAft>
      <a:defRPr sz="1200" kern="1200">
        <a:solidFill>
          <a:schemeClr val="tx1"/>
        </a:solidFill>
        <a:latin typeface="Arial Unicode MS" pitchFamily="34" charset="-128"/>
        <a:ea typeface="+mn-ea"/>
        <a:cs typeface="+mn-cs"/>
      </a:defRPr>
    </a:lvl4pPr>
    <a:lvl5pPr marL="1828800" algn="l" rtl="0" fontAlgn="base">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4D709-D3F9-45F8-B677-AE0B69CE63FF}" type="slidenum">
              <a:rPr lang="en-US"/>
              <a:pPr/>
              <a:t>1</a:t>
            </a:fld>
            <a:endParaRPr lang="en-US"/>
          </a:p>
        </p:txBody>
      </p:sp>
      <p:sp>
        <p:nvSpPr>
          <p:cNvPr id="733186" name="Rectangle 2"/>
          <p:cNvSpPr>
            <a:spLocks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D5F72-6B7F-4FF1-91ED-5844F9A3EC3E}" type="slidenum">
              <a:rPr lang="en-US"/>
              <a:pPr/>
              <a:t>31</a:t>
            </a:fld>
            <a:endParaRPr lang="en-US"/>
          </a:p>
        </p:txBody>
      </p:sp>
      <p:sp>
        <p:nvSpPr>
          <p:cNvPr id="623618" name="Rectangle 2"/>
          <p:cNvSpPr>
            <a:spLocks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A68F6-5AA9-4007-827B-649B7477B0F4}" type="slidenum">
              <a:rPr lang="en-US"/>
              <a:pPr/>
              <a:t>2</a:t>
            </a:fld>
            <a:endParaRPr lang="en-US"/>
          </a:p>
        </p:txBody>
      </p:sp>
      <p:sp>
        <p:nvSpPr>
          <p:cNvPr id="734210" name="Rectangle 2"/>
          <p:cNvSpPr>
            <a:spLocks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2E2CE-D5B2-42A2-BB21-13C1EA315240}" type="slidenum">
              <a:rPr lang="en-US"/>
              <a:pPr/>
              <a:t>3</a:t>
            </a:fld>
            <a:endParaRPr lang="en-US"/>
          </a:p>
        </p:txBody>
      </p:sp>
      <p:sp>
        <p:nvSpPr>
          <p:cNvPr id="735234" name="Rectangle 2"/>
          <p:cNvSpPr>
            <a:spLocks noChangeArrowheads="1" noTextEdit="1"/>
          </p:cNvSpPr>
          <p:nvPr>
            <p:ph type="sldImg"/>
          </p:nvPr>
        </p:nvSpPr>
        <p:spPr>
          <a:ln/>
        </p:spPr>
      </p:sp>
      <p:sp>
        <p:nvSpPr>
          <p:cNvPr id="735235"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FABA6-D3A1-4CC7-8EC4-D838DA1E6A71}" type="slidenum">
              <a:rPr lang="en-US"/>
              <a:pPr/>
              <a:t>4</a:t>
            </a:fld>
            <a:endParaRPr lang="en-US"/>
          </a:p>
        </p:txBody>
      </p:sp>
      <p:sp>
        <p:nvSpPr>
          <p:cNvPr id="736258" name="Rectangle 2"/>
          <p:cNvSpPr>
            <a:spLocks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9297A-5A1E-4B36-B38A-806A0308E9D7}" type="slidenum">
              <a:rPr lang="en-US"/>
              <a:pPr/>
              <a:t>6</a:t>
            </a:fld>
            <a:endParaRPr lang="en-US"/>
          </a:p>
        </p:txBody>
      </p:sp>
      <p:sp>
        <p:nvSpPr>
          <p:cNvPr id="761858" name="Rectangle 2"/>
          <p:cNvSpPr>
            <a:spLocks noChangeArrowheads="1" noTextEdit="1"/>
          </p:cNvSpPr>
          <p:nvPr>
            <p:ph type="sldImg"/>
          </p:nvPr>
        </p:nvSpPr>
        <p:spPr>
          <a:ln/>
        </p:spPr>
      </p:sp>
      <p:sp>
        <p:nvSpPr>
          <p:cNvPr id="76185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A55649-3F5C-4063-9E50-77C1487CA869}" type="slidenum">
              <a:rPr lang="en-US"/>
              <a:pPr/>
              <a:t>7</a:t>
            </a:fld>
            <a:endParaRPr lang="en-US"/>
          </a:p>
        </p:txBody>
      </p:sp>
      <p:sp>
        <p:nvSpPr>
          <p:cNvPr id="739330" name="Rectangle 2"/>
          <p:cNvSpPr>
            <a:spLocks noChangeArrowheads="1" noTextEdit="1"/>
          </p:cNvSpPr>
          <p:nvPr>
            <p:ph type="sldImg"/>
          </p:nvPr>
        </p:nvSpPr>
        <p:spPr>
          <a:ln/>
        </p:spPr>
      </p:sp>
      <p:sp>
        <p:nvSpPr>
          <p:cNvPr id="73933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B7DE5-2F5E-42ED-B247-1C1F60A7919B}" type="slidenum">
              <a:rPr lang="en-US"/>
              <a:pPr/>
              <a:t>8</a:t>
            </a:fld>
            <a:endParaRPr lang="en-US"/>
          </a:p>
        </p:txBody>
      </p:sp>
      <p:sp>
        <p:nvSpPr>
          <p:cNvPr id="738306" name="Rectangle 2"/>
          <p:cNvSpPr>
            <a:spLocks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D272C-2327-4130-ACB4-6F6883B7C3DF}" type="slidenum">
              <a:rPr lang="en-US"/>
              <a:pPr/>
              <a:t>9</a:t>
            </a:fld>
            <a:endParaRPr lang="en-US"/>
          </a:p>
        </p:txBody>
      </p:sp>
      <p:sp>
        <p:nvSpPr>
          <p:cNvPr id="737282" name="Rectangle 2"/>
          <p:cNvSpPr>
            <a:spLocks noChangeArrowheads="1" noTextEdit="1"/>
          </p:cNvSpPr>
          <p:nvPr>
            <p:ph type="sldImg"/>
          </p:nvPr>
        </p:nvSpPr>
        <p:spPr>
          <a:ln/>
        </p:spPr>
      </p:sp>
      <p:sp>
        <p:nvSpPr>
          <p:cNvPr id="73728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0C55F-F25A-48B2-83FC-8BA0950C5472}" type="slidenum">
              <a:rPr lang="en-US"/>
              <a:pPr/>
              <a:t>14</a:t>
            </a:fld>
            <a:endParaRPr lang="en-US"/>
          </a:p>
        </p:txBody>
      </p:sp>
      <p:sp>
        <p:nvSpPr>
          <p:cNvPr id="740354" name="Rectangle 2"/>
          <p:cNvSpPr>
            <a:spLocks noChangeArrowheads="1" noTextEdit="1"/>
          </p:cNvSpPr>
          <p:nvPr>
            <p:ph type="sldImg"/>
          </p:nvPr>
        </p:nvSpPr>
        <p:spPr>
          <a:ln/>
        </p:spPr>
      </p:sp>
      <p:sp>
        <p:nvSpPr>
          <p:cNvPr id="740355" name="Rectangle 3"/>
          <p:cNvSpPr>
            <a:spLocks noGrp="1" noChangeArrowheads="1"/>
          </p:cNvSpPr>
          <p:nvPr>
            <p:ph type="body" idx="1"/>
          </p:nvPr>
        </p:nvSpPr>
        <p:spPr/>
        <p:txBody>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659458" name="Group 2"/>
          <p:cNvGrpSpPr>
            <a:grpSpLocks/>
          </p:cNvGrpSpPr>
          <p:nvPr/>
        </p:nvGrpSpPr>
        <p:grpSpPr bwMode="auto">
          <a:xfrm>
            <a:off x="0" y="0"/>
            <a:ext cx="9140825" cy="6850063"/>
            <a:chOff x="0" y="0"/>
            <a:chExt cx="5758" cy="4315"/>
          </a:xfrm>
        </p:grpSpPr>
        <p:grpSp>
          <p:nvGrpSpPr>
            <p:cNvPr id="659459" name="Group 3"/>
            <p:cNvGrpSpPr>
              <a:grpSpLocks/>
            </p:cNvGrpSpPr>
            <p:nvPr userDrawn="1"/>
          </p:nvGrpSpPr>
          <p:grpSpPr bwMode="auto">
            <a:xfrm>
              <a:off x="1728" y="2230"/>
              <a:ext cx="4027" cy="2085"/>
              <a:chOff x="1728" y="2230"/>
              <a:chExt cx="4027" cy="2085"/>
            </a:xfrm>
          </p:grpSpPr>
          <p:sp>
            <p:nvSpPr>
              <p:cNvPr id="659460"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59461"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59462"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59463"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59464"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659465"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59466"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65946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65946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59469"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659470"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659471" name="Rectangle 15"/>
          <p:cNvSpPr>
            <a:spLocks noGrp="1" noChangeArrowheads="1"/>
          </p:cNvSpPr>
          <p:nvPr>
            <p:ph type="sldNum" sz="quarter" idx="4"/>
          </p:nvPr>
        </p:nvSpPr>
        <p:spPr>
          <a:xfrm>
            <a:off x="6553200" y="6254750"/>
            <a:ext cx="2133600" cy="476250"/>
          </a:xfrm>
        </p:spPr>
        <p:txBody>
          <a:bodyPr/>
          <a:lstStyle>
            <a:lvl1pPr>
              <a:defRPr/>
            </a:lvl1pPr>
          </a:lstStyle>
          <a:p>
            <a:fld id="{82DE76CB-BCF0-40C1-B53E-9BA1F97C8914}" type="slidenum">
              <a:rPr lang="en-US"/>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2985874-692E-4ECF-8D05-4AAF5D025DE0}"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35385826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43AAAB0-05ED-4EA9-906C-5E07577313F8}"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61583646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90C802FE-3FE9-4A30-BFEA-3C43D06EA294}"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16079382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a:lstStyle/>
          <a:p>
            <a:endParaRPr lang="en-CA"/>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85AD4EBA-F6EB-4661-AEBF-A624CC1B76B2}"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69564558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26EB70A-ED4C-4BB9-998D-F1E71A76C01D}"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405597261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7137C66-56B9-42D5-8B67-9548FFDE39A7}"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75437579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F86AC78-3D98-491A-A6B4-0A949449CDF2}"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79387714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BD09EB0-A4FE-4C25-B892-6613F9995465}"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35440449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276125A8-AA3D-445C-A719-94AB8FF73026}"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82156172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7C37B60B-C60B-49D6-B90C-4B11916676F9}"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94526863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9E89623-5849-4F07-AF46-87459461CD27}"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97180223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2377F0D-19A9-4B37-9DCB-A1553BC016F0}"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43201502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endParaRPr lang="en-US"/>
          </a:p>
        </p:txBody>
      </p:sp>
      <p:sp>
        <p:nvSpPr>
          <p:cNvPr id="658435"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FA5D87F-587A-4349-A263-A699C1A0DC4F}" type="slidenum">
              <a:rPr lang="en-US"/>
              <a:pPr/>
              <a:t>‹#›</a:t>
            </a:fld>
            <a:endParaRPr lang="en-US"/>
          </a:p>
        </p:txBody>
      </p:sp>
      <p:grpSp>
        <p:nvGrpSpPr>
          <p:cNvPr id="658436" name="Group 4"/>
          <p:cNvGrpSpPr>
            <a:grpSpLocks/>
          </p:cNvGrpSpPr>
          <p:nvPr/>
        </p:nvGrpSpPr>
        <p:grpSpPr bwMode="auto">
          <a:xfrm>
            <a:off x="0" y="0"/>
            <a:ext cx="9140825" cy="6850063"/>
            <a:chOff x="0" y="0"/>
            <a:chExt cx="5758" cy="4315"/>
          </a:xfrm>
        </p:grpSpPr>
        <p:grpSp>
          <p:nvGrpSpPr>
            <p:cNvPr id="658437" name="Group 5"/>
            <p:cNvGrpSpPr>
              <a:grpSpLocks/>
            </p:cNvGrpSpPr>
            <p:nvPr userDrawn="1"/>
          </p:nvGrpSpPr>
          <p:grpSpPr bwMode="auto">
            <a:xfrm>
              <a:off x="1728" y="2230"/>
              <a:ext cx="4027" cy="2085"/>
              <a:chOff x="1728" y="2230"/>
              <a:chExt cx="4027" cy="2085"/>
            </a:xfrm>
          </p:grpSpPr>
          <p:sp>
            <p:nvSpPr>
              <p:cNvPr id="65843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5843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5844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58441"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5844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65844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5844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658445"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8446"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658447"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84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844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5844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584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584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584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46" grpId="0" autoUpdateAnimBg="0"/>
      <p:bldP spid="658447" grpId="0" build="p" autoUpdateAnimBg="0">
        <p:tmplLst>
          <p:tmpl lvl="1">
            <p:tnLst>
              <p:par>
                <p:cTn presetID="1" presetClass="entr" presetSubtype="0" fill="hold" nodeType="clickEffect">
                  <p:stCondLst>
                    <p:cond delay="0"/>
                  </p:stCondLst>
                  <p:childTnLst>
                    <p:set>
                      <p:cBhvr>
                        <p:cTn dur="1" fill="hold">
                          <p:stCondLst>
                            <p:cond delay="499"/>
                          </p:stCondLst>
                        </p:cTn>
                        <p:tgtEl>
                          <p:spTgt spid="65844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65844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65844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65844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658447"/>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moPJkCbKjBs&amp;safety_mode=true&amp;persist_safety_mode=1&amp;safe=active" TargetMode="External"/><Relationship Id="rId2" Type="http://schemas.openxmlformats.org/officeDocument/2006/relationships/slideLayout" Target="../slideLayouts/slideLayout2.xml"/><Relationship Id="rId1" Type="http://schemas.openxmlformats.org/officeDocument/2006/relationships/video" Target="https://www.youtube-nocookie.com/v/moPJkCbKjBs?version=3&amp;hl=en_US"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www.youtube.com/watch?v=moPJkCbKjBs&amp;safety_mode=true&amp;persist_safety_mode=1&amp;safe=active"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ctrTitle"/>
          </p:nvPr>
        </p:nvSpPr>
        <p:spPr>
          <a:xfrm>
            <a:off x="0" y="404813"/>
            <a:ext cx="9144000" cy="3267075"/>
          </a:xfrm>
          <a:solidFill>
            <a:srgbClr val="000080"/>
          </a:solidFill>
        </p:spPr>
        <p:txBody>
          <a:bodyPr/>
          <a:lstStyle/>
          <a:p>
            <a:r>
              <a:rPr lang="en-CA" dirty="0">
                <a:solidFill>
                  <a:srgbClr val="FFFF00"/>
                </a:solidFill>
                <a:effectLst/>
              </a:rPr>
              <a:t/>
            </a:r>
            <a:br>
              <a:rPr lang="en-CA" dirty="0">
                <a:solidFill>
                  <a:srgbClr val="FFFF00"/>
                </a:solidFill>
                <a:effectLst/>
              </a:rPr>
            </a:br>
            <a:r>
              <a:rPr lang="en-CA" dirty="0">
                <a:solidFill>
                  <a:srgbClr val="FFFF00"/>
                </a:solidFill>
                <a:effectLst/>
              </a:rPr>
              <a:t>Cell Membrane and Transport</a:t>
            </a:r>
          </a:p>
        </p:txBody>
      </p:sp>
      <p:pic>
        <p:nvPicPr>
          <p:cNvPr id="3625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7763"/>
            <a:ext cx="914400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ChangeArrowheads="1"/>
          </p:cNvSpPr>
          <p:nvPr/>
        </p:nvSpPr>
        <p:spPr bwMode="auto">
          <a:xfrm>
            <a:off x="179388" y="246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368643" name="Rectangle 3"/>
          <p:cNvSpPr>
            <a:spLocks noChangeArrowheads="1"/>
          </p:cNvSpPr>
          <p:nvPr/>
        </p:nvSpPr>
        <p:spPr bwMode="auto">
          <a:xfrm>
            <a:off x="173038" y="2508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pic>
        <p:nvPicPr>
          <p:cNvPr id="368644" name="Picture 4" descr="cem3s1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4538"/>
            <a:ext cx="9144000" cy="3573462"/>
          </a:xfrm>
          <a:prstGeom prst="rect">
            <a:avLst/>
          </a:prstGeom>
          <a:noFill/>
          <a:extLst>
            <a:ext uri="{909E8E84-426E-40DD-AFC4-6F175D3DCCD1}">
              <a14:hiddenFill xmlns:a14="http://schemas.microsoft.com/office/drawing/2010/main">
                <a:solidFill>
                  <a:srgbClr val="FFFFFF"/>
                </a:solidFill>
              </a14:hiddenFill>
            </a:ext>
          </a:extLst>
        </p:spPr>
      </p:pic>
      <p:sp>
        <p:nvSpPr>
          <p:cNvPr id="368645" name="Rectangle 5"/>
          <p:cNvSpPr>
            <a:spLocks noGrp="1" noRot="1" noChangeArrowheads="1"/>
          </p:cNvSpPr>
          <p:nvPr>
            <p:ph type="title"/>
          </p:nvPr>
        </p:nvSpPr>
        <p:spPr>
          <a:xfrm>
            <a:off x="0" y="0"/>
            <a:ext cx="9144000" cy="836613"/>
          </a:xfrm>
          <a:solidFill>
            <a:srgbClr val="000080"/>
          </a:solidFill>
        </p:spPr>
        <p:txBody>
          <a:bodyPr/>
          <a:lstStyle/>
          <a:p>
            <a:r>
              <a:rPr lang="en-US">
                <a:solidFill>
                  <a:srgbClr val="FFFF00"/>
                </a:solidFill>
                <a:effectLst/>
              </a:rPr>
              <a:t>Membrane Proteins</a:t>
            </a:r>
          </a:p>
        </p:txBody>
      </p:sp>
      <p:sp>
        <p:nvSpPr>
          <p:cNvPr id="368647" name="Rectangle 7"/>
          <p:cNvSpPr>
            <a:spLocks noGrp="1" noChangeArrowheads="1"/>
          </p:cNvSpPr>
          <p:nvPr>
            <p:ph type="body" idx="1"/>
          </p:nvPr>
        </p:nvSpPr>
        <p:spPr>
          <a:xfrm>
            <a:off x="0" y="765175"/>
            <a:ext cx="9144000" cy="2232025"/>
          </a:xfrm>
        </p:spPr>
        <p:txBody>
          <a:bodyPr/>
          <a:lstStyle/>
          <a:p>
            <a:r>
              <a:rPr lang="en-US" b="1">
                <a:effectLst/>
                <a:cs typeface="Arial" charset="0"/>
              </a:rPr>
              <a:t>Variety of </a:t>
            </a:r>
            <a:r>
              <a:rPr lang="en-US" b="1">
                <a:solidFill>
                  <a:srgbClr val="FFFF00"/>
                </a:solidFill>
                <a:effectLst/>
                <a:cs typeface="Arial" charset="0"/>
              </a:rPr>
              <a:t>proteins</a:t>
            </a:r>
            <a:r>
              <a:rPr lang="en-US" b="1">
                <a:effectLst/>
                <a:cs typeface="Arial" charset="0"/>
              </a:rPr>
              <a:t> are imbedded within the two layers of the lipids... These are known as </a:t>
            </a:r>
            <a:r>
              <a:rPr lang="en-US" b="1">
                <a:solidFill>
                  <a:srgbClr val="FFFF00"/>
                </a:solidFill>
                <a:effectLst/>
                <a:cs typeface="Arial" charset="0"/>
              </a:rPr>
              <a:t>membrane proteins</a:t>
            </a:r>
          </a:p>
          <a:p>
            <a:r>
              <a:rPr lang="en-US" b="1">
                <a:effectLst/>
                <a:cs typeface="Arial" charset="0"/>
              </a:rPr>
              <a:t>Proteins serve various functions...</a:t>
            </a:r>
            <a:endParaRPr 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rrowheads="1"/>
          </p:cNvSpPr>
          <p:nvPr>
            <p:ph type="title"/>
          </p:nvPr>
        </p:nvSpPr>
        <p:spPr>
          <a:solidFill>
            <a:srgbClr val="333399"/>
          </a:solidFill>
          <a:ln>
            <a:solidFill>
              <a:srgbClr val="333399"/>
            </a:solidFill>
            <a:miter lim="800000"/>
            <a:headEnd/>
            <a:tailEnd/>
          </a:ln>
        </p:spPr>
        <p:txBody>
          <a:bodyPr/>
          <a:lstStyle/>
          <a:p>
            <a:r>
              <a:rPr lang="en-US"/>
              <a:t>In your notes:</a:t>
            </a:r>
          </a:p>
        </p:txBody>
      </p:sp>
      <p:sp>
        <p:nvSpPr>
          <p:cNvPr id="751619" name="Rectangle 3"/>
          <p:cNvSpPr>
            <a:spLocks noGrp="1" noChangeArrowheads="1"/>
          </p:cNvSpPr>
          <p:nvPr>
            <p:ph type="body" idx="1"/>
          </p:nvPr>
        </p:nvSpPr>
        <p:spPr/>
        <p:txBody>
          <a:bodyPr/>
          <a:lstStyle/>
          <a:p>
            <a:r>
              <a:rPr lang="en-US" dirty="0"/>
              <a:t>Read the section on Membrane Proteins and answer the question at the bottom of the page</a:t>
            </a:r>
            <a:r>
              <a:rPr lang="en-US" dirty="0" smtClean="0"/>
              <a:t>.</a:t>
            </a:r>
          </a:p>
          <a:p>
            <a:r>
              <a:rPr lang="en-US" dirty="0" smtClean="0"/>
              <a:t>Next, complete the ASSIGNMENT</a:t>
            </a: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825" y="0"/>
            <a:ext cx="6607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2738" name="Rectangle 2"/>
          <p:cNvSpPr>
            <a:spLocks noGrp="1" noRot="1" noChangeArrowheads="1"/>
          </p:cNvSpPr>
          <p:nvPr>
            <p:ph type="title"/>
          </p:nvPr>
        </p:nvSpPr>
        <p:spPr>
          <a:xfrm>
            <a:off x="0" y="1557338"/>
            <a:ext cx="2555875" cy="3384550"/>
          </a:xfrm>
          <a:solidFill>
            <a:srgbClr val="000080"/>
          </a:solidFill>
        </p:spPr>
        <p:txBody>
          <a:bodyPr/>
          <a:lstStyle/>
          <a:p>
            <a:r>
              <a:rPr lang="en-US" sz="4000">
                <a:solidFill>
                  <a:srgbClr val="FFFF00"/>
                </a:solidFill>
              </a:rPr>
              <a:t>Cell Membrane</a:t>
            </a:r>
            <a:br>
              <a:rPr lang="en-US" sz="4000">
                <a:solidFill>
                  <a:srgbClr val="FFFF00"/>
                </a:solidFill>
              </a:rPr>
            </a:br>
            <a:r>
              <a:rPr lang="en-US" sz="4000">
                <a:solidFill>
                  <a:srgbClr val="FFFF00"/>
                </a:solidFill>
              </a:rPr>
              <a:t/>
            </a:r>
            <a:br>
              <a:rPr lang="en-US" sz="4000">
                <a:solidFill>
                  <a:srgbClr val="FFFF00"/>
                </a:solidFill>
              </a:rPr>
            </a:br>
            <a:r>
              <a:rPr lang="en-US" sz="4000">
                <a:solidFill>
                  <a:srgbClr val="FFFF00"/>
                </a:solidFill>
              </a:rPr>
              <a:t>can you label this?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rrowheads="1"/>
          </p:cNvSpPr>
          <p:nvPr>
            <p:ph type="title"/>
          </p:nvPr>
        </p:nvSpPr>
        <p:spPr/>
        <p:txBody>
          <a:bodyPr/>
          <a:lstStyle/>
          <a:p>
            <a:r>
              <a:rPr lang="en-US" dirty="0" smtClean="0"/>
              <a:t>Plasma Membrane</a:t>
            </a:r>
            <a:endParaRPr lang="en-US" dirty="0"/>
          </a:p>
        </p:txBody>
      </p:sp>
      <p:sp>
        <p:nvSpPr>
          <p:cNvPr id="764931" name="Rectangle 3"/>
          <p:cNvSpPr>
            <a:spLocks noGrp="1" noChangeArrowheads="1"/>
          </p:cNvSpPr>
          <p:nvPr>
            <p:ph type="body" idx="1"/>
          </p:nvPr>
        </p:nvSpPr>
        <p:spPr>
          <a:xfrm>
            <a:off x="611560" y="6833831"/>
            <a:ext cx="8291264" cy="748680"/>
          </a:xfrm>
        </p:spPr>
        <p:txBody>
          <a:bodyPr/>
          <a:lstStyle/>
          <a:p>
            <a:r>
              <a:rPr lang="en-US" dirty="0">
                <a:hlinkClick r:id="rId3"/>
              </a:rPr>
              <a:t>http://www.youtube.com/watch?v=moPJkCbKjBs&amp;safety_mode=true&amp;persist_safety_mode=1&amp;safe=active</a:t>
            </a:r>
            <a:endParaRPr lang="en-US" dirty="0"/>
          </a:p>
          <a:p>
            <a:endParaRPr lang="en-US" dirty="0"/>
          </a:p>
        </p:txBody>
      </p:sp>
      <p:pic>
        <p:nvPicPr>
          <p:cNvPr id="2" name="moPJkCbKjBs?version=3&amp;hl=en_US"/>
          <p:cNvPicPr>
            <a:picLocks noRot="1" noChangeAspect="1"/>
          </p:cNvPicPr>
          <p:nvPr>
            <a:videoFile r:link="rId1"/>
          </p:nvPr>
        </p:nvPicPr>
        <p:blipFill>
          <a:blip r:embed="rId4"/>
          <a:stretch>
            <a:fillRect/>
          </a:stretch>
        </p:blipFill>
        <p:spPr>
          <a:xfrm>
            <a:off x="1043608" y="1484784"/>
            <a:ext cx="6984776" cy="52385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a:xfrm>
            <a:off x="0" y="0"/>
            <a:ext cx="9144000" cy="836613"/>
          </a:xfrm>
          <a:solidFill>
            <a:srgbClr val="000080"/>
          </a:solidFill>
        </p:spPr>
        <p:txBody>
          <a:bodyPr/>
          <a:lstStyle/>
          <a:p>
            <a:r>
              <a:rPr lang="en-US">
                <a:solidFill>
                  <a:srgbClr val="FFFF00"/>
                </a:solidFill>
              </a:rPr>
              <a:t>Cell Membrane Labels</a:t>
            </a:r>
          </a:p>
        </p:txBody>
      </p:sp>
      <p:sp>
        <p:nvSpPr>
          <p:cNvPr id="373763" name="Rectangle 3"/>
          <p:cNvSpPr>
            <a:spLocks noChangeArrowheads="1"/>
          </p:cNvSpPr>
          <p:nvPr/>
        </p:nvSpPr>
        <p:spPr bwMode="auto">
          <a:xfrm>
            <a:off x="5435600" y="622300"/>
            <a:ext cx="3708400" cy="623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1600" b="1">
                <a:solidFill>
                  <a:srgbClr val="FFFF00"/>
                </a:solidFill>
                <a:latin typeface="Times New Roman" pitchFamily="18" charset="0"/>
              </a:rPr>
              <a:t>A    Fluid mosaic model of membrane structure</a:t>
            </a:r>
          </a:p>
          <a:p>
            <a:pPr algn="l" eaLnBrk="1" hangingPunct="1">
              <a:spcBef>
                <a:spcPct val="50000"/>
              </a:spcBef>
            </a:pPr>
            <a:r>
              <a:rPr lang="en-US" sz="1600" b="1">
                <a:solidFill>
                  <a:srgbClr val="FFFF00"/>
                </a:solidFill>
                <a:latin typeface="Times New Roman" pitchFamily="18" charset="0"/>
              </a:rPr>
              <a:t>B    </a:t>
            </a:r>
            <a:r>
              <a:rPr lang="en-US" sz="2000" b="1">
                <a:solidFill>
                  <a:srgbClr val="FFFF00"/>
                </a:solidFill>
                <a:latin typeface="Times New Roman" pitchFamily="18" charset="0"/>
              </a:rPr>
              <a:t>Three</a:t>
            </a:r>
            <a:r>
              <a:rPr lang="en-US" sz="1600" b="1">
                <a:solidFill>
                  <a:srgbClr val="FFFF00"/>
                </a:solidFill>
                <a:latin typeface="Times New Roman" pitchFamily="18" charset="0"/>
              </a:rPr>
              <a:t>-dimensional model of membrane structure</a:t>
            </a:r>
          </a:p>
          <a:p>
            <a:pPr algn="l" eaLnBrk="1" hangingPunct="1">
              <a:spcBef>
                <a:spcPct val="50000"/>
              </a:spcBef>
            </a:pPr>
            <a:r>
              <a:rPr lang="en-US" b="1">
                <a:solidFill>
                  <a:srgbClr val="FFFF00"/>
                </a:solidFill>
                <a:latin typeface="Times New Roman" pitchFamily="18" charset="0"/>
              </a:rPr>
              <a:t>1    Phospholipid</a:t>
            </a:r>
          </a:p>
          <a:p>
            <a:pPr algn="l" eaLnBrk="1" hangingPunct="1">
              <a:spcBef>
                <a:spcPct val="50000"/>
              </a:spcBef>
            </a:pPr>
            <a:r>
              <a:rPr lang="en-US" b="1">
                <a:solidFill>
                  <a:srgbClr val="FFFF00"/>
                </a:solidFill>
                <a:latin typeface="Times New Roman" pitchFamily="18" charset="0"/>
              </a:rPr>
              <a:t>1a    Hydrophilic head</a:t>
            </a:r>
          </a:p>
          <a:p>
            <a:pPr algn="l" eaLnBrk="1" hangingPunct="1">
              <a:spcBef>
                <a:spcPct val="50000"/>
              </a:spcBef>
            </a:pPr>
            <a:r>
              <a:rPr lang="en-US" b="1">
                <a:solidFill>
                  <a:srgbClr val="FFFF00"/>
                </a:solidFill>
                <a:latin typeface="Times New Roman" pitchFamily="18" charset="0"/>
              </a:rPr>
              <a:t>1b    Hydrophobic tail</a:t>
            </a:r>
          </a:p>
          <a:p>
            <a:pPr algn="l" eaLnBrk="1" hangingPunct="1">
              <a:spcBef>
                <a:spcPct val="50000"/>
              </a:spcBef>
            </a:pPr>
            <a:r>
              <a:rPr lang="en-US" b="1">
                <a:solidFill>
                  <a:srgbClr val="FFFF00"/>
                </a:solidFill>
                <a:latin typeface="Times New Roman" pitchFamily="18" charset="0"/>
              </a:rPr>
              <a:t>2    Hydrophobic regions of proteins</a:t>
            </a:r>
          </a:p>
          <a:p>
            <a:pPr algn="l" eaLnBrk="1" hangingPunct="1">
              <a:spcBef>
                <a:spcPct val="50000"/>
              </a:spcBef>
            </a:pPr>
            <a:r>
              <a:rPr lang="en-US" b="1">
                <a:solidFill>
                  <a:srgbClr val="FFFF00"/>
                </a:solidFill>
                <a:latin typeface="Times New Roman" pitchFamily="18" charset="0"/>
              </a:rPr>
              <a:t>3    Hydrophilic regions of proteins</a:t>
            </a:r>
          </a:p>
          <a:p>
            <a:pPr algn="l" eaLnBrk="1" hangingPunct="1">
              <a:spcBef>
                <a:spcPct val="50000"/>
              </a:spcBef>
            </a:pPr>
            <a:r>
              <a:rPr lang="en-US" b="1">
                <a:solidFill>
                  <a:srgbClr val="FFFF00"/>
                </a:solidFill>
                <a:latin typeface="Times New Roman" pitchFamily="18" charset="0"/>
              </a:rPr>
              <a:t>4    Glycolipid</a:t>
            </a:r>
          </a:p>
          <a:p>
            <a:pPr algn="l" eaLnBrk="1" hangingPunct="1">
              <a:spcBef>
                <a:spcPct val="50000"/>
              </a:spcBef>
            </a:pPr>
            <a:r>
              <a:rPr lang="en-US" b="1">
                <a:solidFill>
                  <a:srgbClr val="FFFF00"/>
                </a:solidFill>
                <a:latin typeface="Times New Roman" pitchFamily="18" charset="0"/>
              </a:rPr>
              <a:t>5    Glycoprotein</a:t>
            </a:r>
          </a:p>
          <a:p>
            <a:pPr algn="l" eaLnBrk="1" hangingPunct="1">
              <a:spcBef>
                <a:spcPct val="50000"/>
              </a:spcBef>
            </a:pPr>
            <a:r>
              <a:rPr lang="en-US" b="1">
                <a:solidFill>
                  <a:srgbClr val="FFFF00"/>
                </a:solidFill>
                <a:latin typeface="Times New Roman" pitchFamily="18" charset="0"/>
              </a:rPr>
              <a:t>6    Lipid bilayer</a:t>
            </a:r>
          </a:p>
          <a:p>
            <a:pPr algn="l" eaLnBrk="1" hangingPunct="1">
              <a:spcBef>
                <a:spcPct val="50000"/>
              </a:spcBef>
            </a:pPr>
            <a:r>
              <a:rPr lang="en-US" b="1">
                <a:solidFill>
                  <a:srgbClr val="FFFF00"/>
                </a:solidFill>
                <a:latin typeface="Times New Roman" pitchFamily="18" charset="0"/>
              </a:rPr>
              <a:t>6a    External layer</a:t>
            </a:r>
          </a:p>
          <a:p>
            <a:pPr algn="l" eaLnBrk="1" hangingPunct="1">
              <a:spcBef>
                <a:spcPct val="50000"/>
              </a:spcBef>
            </a:pPr>
            <a:r>
              <a:rPr lang="en-US" b="1">
                <a:solidFill>
                  <a:srgbClr val="FFFF00"/>
                </a:solidFill>
                <a:latin typeface="Times New Roman" pitchFamily="18" charset="0"/>
              </a:rPr>
              <a:t>6b    Internal layer</a:t>
            </a:r>
          </a:p>
          <a:p>
            <a:pPr algn="l" eaLnBrk="1" hangingPunct="1">
              <a:spcBef>
                <a:spcPct val="50000"/>
              </a:spcBef>
            </a:pPr>
            <a:r>
              <a:rPr lang="en-US" b="1">
                <a:solidFill>
                  <a:srgbClr val="FFFF00"/>
                </a:solidFill>
                <a:latin typeface="Times New Roman" pitchFamily="18" charset="0"/>
              </a:rPr>
              <a:t>7    Hydrophilic channel</a:t>
            </a:r>
          </a:p>
          <a:p>
            <a:pPr algn="l" eaLnBrk="1" hangingPunct="1">
              <a:spcBef>
                <a:spcPct val="50000"/>
              </a:spcBef>
            </a:pPr>
            <a:r>
              <a:rPr lang="en-US" b="1">
                <a:solidFill>
                  <a:srgbClr val="FFFF00"/>
                </a:solidFill>
                <a:latin typeface="Times New Roman" pitchFamily="18" charset="0"/>
              </a:rPr>
              <a:t>8    Membrane proteins</a:t>
            </a:r>
          </a:p>
        </p:txBody>
      </p:sp>
      <p:pic>
        <p:nvPicPr>
          <p:cNvPr id="373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5435600" cy="60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37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37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37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37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737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376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7376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7376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7376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7376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73763">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73763">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7376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rrowheads="1"/>
          </p:cNvSpPr>
          <p:nvPr>
            <p:ph type="title"/>
          </p:nvPr>
        </p:nvSpPr>
        <p:spPr/>
        <p:txBody>
          <a:bodyPr/>
          <a:lstStyle/>
          <a:p>
            <a:endParaRPr lang="en-US"/>
          </a:p>
        </p:txBody>
      </p:sp>
      <p:sp>
        <p:nvSpPr>
          <p:cNvPr id="750595" name="Rectangle 3"/>
          <p:cNvSpPr>
            <a:spLocks noGrp="1" noChangeArrowheads="1"/>
          </p:cNvSpPr>
          <p:nvPr>
            <p:ph type="body" idx="1"/>
          </p:nvPr>
        </p:nvSpPr>
        <p:spPr/>
        <p:txBody>
          <a:bodyPr/>
          <a:lstStyle/>
          <a:p>
            <a:endParaRPr lang="en-US"/>
          </a:p>
        </p:txBody>
      </p:sp>
      <p:pic>
        <p:nvPicPr>
          <p:cNvPr id="750596"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68313" y="1125538"/>
            <a:ext cx="752475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2" name="Rectangle 2"/>
          <p:cNvSpPr>
            <a:spLocks noGrp="1" noRot="1" noChangeArrowheads="1"/>
          </p:cNvSpPr>
          <p:nvPr>
            <p:ph type="title"/>
          </p:nvPr>
        </p:nvSpPr>
        <p:spPr>
          <a:xfrm>
            <a:off x="0" y="0"/>
            <a:ext cx="9144000" cy="908050"/>
          </a:xfrm>
          <a:solidFill>
            <a:srgbClr val="000080"/>
          </a:solidFill>
        </p:spPr>
        <p:txBody>
          <a:bodyPr/>
          <a:lstStyle/>
          <a:p>
            <a:r>
              <a:rPr lang="en-US" sz="4800" dirty="0" smtClean="0">
                <a:solidFill>
                  <a:srgbClr val="FFFF00"/>
                </a:solidFill>
              </a:rPr>
              <a:t>Types </a:t>
            </a:r>
            <a:r>
              <a:rPr lang="en-US" sz="4800" dirty="0">
                <a:solidFill>
                  <a:srgbClr val="FFFF00"/>
                </a:solidFill>
              </a:rPr>
              <a:t>of Cell Transport</a:t>
            </a:r>
          </a:p>
        </p:txBody>
      </p:sp>
      <p:sp>
        <p:nvSpPr>
          <p:cNvPr id="604172" name="Rectangle 12"/>
          <p:cNvSpPr>
            <a:spLocks noGrp="1" noChangeArrowheads="1"/>
          </p:cNvSpPr>
          <p:nvPr>
            <p:ph type="body" idx="1"/>
          </p:nvPr>
        </p:nvSpPr>
        <p:spPr>
          <a:xfrm>
            <a:off x="0" y="981075"/>
            <a:ext cx="9144000" cy="1152525"/>
          </a:xfrm>
        </p:spPr>
        <p:txBody>
          <a:bodyPr/>
          <a:lstStyle/>
          <a:p>
            <a:r>
              <a:rPr lang="en-US"/>
              <a:t>Substances needed by the cell move into and out of the cell using </a:t>
            </a:r>
            <a:r>
              <a:rPr lang="en-US">
                <a:solidFill>
                  <a:srgbClr val="FF3300"/>
                </a:solidFill>
              </a:rPr>
              <a:t>passive</a:t>
            </a:r>
            <a:r>
              <a:rPr lang="en-US"/>
              <a:t> or </a:t>
            </a:r>
            <a:r>
              <a:rPr lang="en-US">
                <a:solidFill>
                  <a:srgbClr val="FFFF00"/>
                </a:solidFill>
              </a:rPr>
              <a:t>active</a:t>
            </a:r>
            <a:r>
              <a:rPr lang="en-US"/>
              <a:t> transport...</a:t>
            </a:r>
          </a:p>
        </p:txBody>
      </p:sp>
      <p:sp>
        <p:nvSpPr>
          <p:cNvPr id="604164" name="Text Box 4"/>
          <p:cNvSpPr txBox="1">
            <a:spLocks noChangeArrowheads="1"/>
          </p:cNvSpPr>
          <p:nvPr/>
        </p:nvSpPr>
        <p:spPr bwMode="auto">
          <a:xfrm>
            <a:off x="900113" y="2349500"/>
            <a:ext cx="3384550" cy="1593850"/>
          </a:xfrm>
          <a:prstGeom prst="rect">
            <a:avLst/>
          </a:prstGeom>
          <a:solidFill>
            <a:srgbClr val="00008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800">
                <a:solidFill>
                  <a:srgbClr val="FF3300"/>
                </a:solidFill>
                <a:latin typeface="Times New Roman" pitchFamily="18" charset="0"/>
              </a:rPr>
              <a:t>Passive Transport</a:t>
            </a:r>
          </a:p>
        </p:txBody>
      </p:sp>
      <p:sp>
        <p:nvSpPr>
          <p:cNvPr id="604165" name="Text Box 5"/>
          <p:cNvSpPr txBox="1">
            <a:spLocks noChangeArrowheads="1"/>
          </p:cNvSpPr>
          <p:nvPr/>
        </p:nvSpPr>
        <p:spPr bwMode="auto">
          <a:xfrm>
            <a:off x="5221288" y="2378075"/>
            <a:ext cx="3200400" cy="1593850"/>
          </a:xfrm>
          <a:prstGeom prst="rect">
            <a:avLst/>
          </a:prstGeom>
          <a:solidFill>
            <a:srgbClr val="0033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800">
                <a:solidFill>
                  <a:srgbClr val="FFFF00"/>
                </a:solidFill>
                <a:latin typeface="Times New Roman" pitchFamily="18" charset="0"/>
              </a:rPr>
              <a:t>Active Transport</a:t>
            </a:r>
          </a:p>
        </p:txBody>
      </p:sp>
      <p:sp>
        <p:nvSpPr>
          <p:cNvPr id="604166" name="Text Box 6"/>
          <p:cNvSpPr txBox="1">
            <a:spLocks noChangeArrowheads="1"/>
          </p:cNvSpPr>
          <p:nvPr/>
        </p:nvSpPr>
        <p:spPr bwMode="auto">
          <a:xfrm>
            <a:off x="755650" y="4365625"/>
            <a:ext cx="3657600" cy="1104900"/>
          </a:xfrm>
          <a:prstGeom prst="rect">
            <a:avLst/>
          </a:prstGeom>
          <a:solidFill>
            <a:srgbClr val="00008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a:solidFill>
                  <a:srgbClr val="FF3300"/>
                </a:solidFill>
                <a:latin typeface="Times New Roman" pitchFamily="18" charset="0"/>
              </a:rPr>
              <a:t>Cell does not spend energy (ATP)</a:t>
            </a:r>
          </a:p>
        </p:txBody>
      </p:sp>
      <p:sp>
        <p:nvSpPr>
          <p:cNvPr id="604167" name="Text Box 7"/>
          <p:cNvSpPr txBox="1">
            <a:spLocks noChangeArrowheads="1"/>
          </p:cNvSpPr>
          <p:nvPr/>
        </p:nvSpPr>
        <p:spPr bwMode="auto">
          <a:xfrm>
            <a:off x="5148263" y="4365625"/>
            <a:ext cx="3313112" cy="1104900"/>
          </a:xfrm>
          <a:prstGeom prst="rect">
            <a:avLst/>
          </a:prstGeom>
          <a:solidFill>
            <a:srgbClr val="0033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a:solidFill>
                  <a:srgbClr val="FFFF00"/>
                </a:solidFill>
                <a:latin typeface="Times New Roman" pitchFamily="18" charset="0"/>
              </a:rPr>
              <a:t>Cell spends energy</a:t>
            </a:r>
          </a:p>
        </p:txBody>
      </p:sp>
      <p:sp>
        <p:nvSpPr>
          <p:cNvPr id="604170" name="Line 10"/>
          <p:cNvSpPr>
            <a:spLocks noChangeShapeType="1"/>
          </p:cNvSpPr>
          <p:nvPr/>
        </p:nvSpPr>
        <p:spPr bwMode="auto">
          <a:xfrm>
            <a:off x="2484438" y="3933825"/>
            <a:ext cx="0" cy="381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04171" name="Line 11"/>
          <p:cNvSpPr>
            <a:spLocks noChangeShapeType="1"/>
          </p:cNvSpPr>
          <p:nvPr/>
        </p:nvSpPr>
        <p:spPr bwMode="auto">
          <a:xfrm>
            <a:off x="6948488" y="4006850"/>
            <a:ext cx="0" cy="35877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64"/>
                                        </p:tgtEl>
                                        <p:attrNameLst>
                                          <p:attrName>style.visibility</p:attrName>
                                        </p:attrNameLst>
                                      </p:cBhvr>
                                      <p:to>
                                        <p:strVal val="visible"/>
                                      </p:to>
                                    </p:set>
                                    <p:anim calcmode="lin" valueType="num">
                                      <p:cBhvr additive="base">
                                        <p:cTn id="7" dur="500" fill="hold"/>
                                        <p:tgtEl>
                                          <p:spTgt spid="604164"/>
                                        </p:tgtEl>
                                        <p:attrNameLst>
                                          <p:attrName>ppt_x</p:attrName>
                                        </p:attrNameLst>
                                      </p:cBhvr>
                                      <p:tavLst>
                                        <p:tav tm="0">
                                          <p:val>
                                            <p:strVal val="0-#ppt_w/2"/>
                                          </p:val>
                                        </p:tav>
                                        <p:tav tm="100000">
                                          <p:val>
                                            <p:strVal val="#ppt_x"/>
                                          </p:val>
                                        </p:tav>
                                      </p:tavLst>
                                    </p:anim>
                                    <p:anim calcmode="lin" valueType="num">
                                      <p:cBhvr additive="base">
                                        <p:cTn id="8" dur="500" fill="hold"/>
                                        <p:tgtEl>
                                          <p:spTgt spid="6041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04165"/>
                                        </p:tgtEl>
                                        <p:attrNameLst>
                                          <p:attrName>style.visibility</p:attrName>
                                        </p:attrNameLst>
                                      </p:cBhvr>
                                      <p:to>
                                        <p:strVal val="visible"/>
                                      </p:to>
                                    </p:set>
                                    <p:anim calcmode="lin" valueType="num">
                                      <p:cBhvr additive="base">
                                        <p:cTn id="13" dur="500" fill="hold"/>
                                        <p:tgtEl>
                                          <p:spTgt spid="604165"/>
                                        </p:tgtEl>
                                        <p:attrNameLst>
                                          <p:attrName>ppt_x</p:attrName>
                                        </p:attrNameLst>
                                      </p:cBhvr>
                                      <p:tavLst>
                                        <p:tav tm="0">
                                          <p:val>
                                            <p:strVal val="1+#ppt_w/2"/>
                                          </p:val>
                                        </p:tav>
                                        <p:tav tm="100000">
                                          <p:val>
                                            <p:strVal val="#ppt_x"/>
                                          </p:val>
                                        </p:tav>
                                      </p:tavLst>
                                    </p:anim>
                                    <p:anim calcmode="lin" valueType="num">
                                      <p:cBhvr additive="base">
                                        <p:cTn id="14" dur="500" fill="hold"/>
                                        <p:tgtEl>
                                          <p:spTgt spid="60416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04170"/>
                                        </p:tgtEl>
                                        <p:attrNameLst>
                                          <p:attrName>style.visibility</p:attrName>
                                        </p:attrNameLst>
                                      </p:cBhvr>
                                      <p:to>
                                        <p:strVal val="visible"/>
                                      </p:to>
                                    </p:set>
                                    <p:anim calcmode="lin" valueType="num">
                                      <p:cBhvr>
                                        <p:cTn id="19" dur="1000" fill="hold"/>
                                        <p:tgtEl>
                                          <p:spTgt spid="604170"/>
                                        </p:tgtEl>
                                        <p:attrNameLst>
                                          <p:attrName>ppt_w</p:attrName>
                                        </p:attrNameLst>
                                      </p:cBhvr>
                                      <p:tavLst>
                                        <p:tav tm="0">
                                          <p:val>
                                            <p:fltVal val="0"/>
                                          </p:val>
                                        </p:tav>
                                        <p:tav tm="100000">
                                          <p:val>
                                            <p:strVal val="#ppt_w"/>
                                          </p:val>
                                        </p:tav>
                                      </p:tavLst>
                                    </p:anim>
                                    <p:anim calcmode="lin" valueType="num">
                                      <p:cBhvr>
                                        <p:cTn id="20" dur="1000" fill="hold"/>
                                        <p:tgtEl>
                                          <p:spTgt spid="604170"/>
                                        </p:tgtEl>
                                        <p:attrNameLst>
                                          <p:attrName>ppt_h</p:attrName>
                                        </p:attrNameLst>
                                      </p:cBhvr>
                                      <p:tavLst>
                                        <p:tav tm="0">
                                          <p:val>
                                            <p:fltVal val="0"/>
                                          </p:val>
                                        </p:tav>
                                        <p:tav tm="100000">
                                          <p:val>
                                            <p:strVal val="#ppt_h"/>
                                          </p:val>
                                        </p:tav>
                                      </p:tavLst>
                                    </p:anim>
                                    <p:anim calcmode="lin" valueType="num">
                                      <p:cBhvr>
                                        <p:cTn id="21" dur="1000" fill="hold"/>
                                        <p:tgtEl>
                                          <p:spTgt spid="60417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0417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2" name="driveby.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04166"/>
                                        </p:tgtEl>
                                        <p:attrNameLst>
                                          <p:attrName>style.visibility</p:attrName>
                                        </p:attrNameLst>
                                      </p:cBhvr>
                                      <p:to>
                                        <p:strVal val="visible"/>
                                      </p:to>
                                    </p:set>
                                    <p:anim calcmode="lin" valueType="num">
                                      <p:cBhvr additive="base">
                                        <p:cTn id="27" dur="500" fill="hold"/>
                                        <p:tgtEl>
                                          <p:spTgt spid="604166"/>
                                        </p:tgtEl>
                                        <p:attrNameLst>
                                          <p:attrName>ppt_x</p:attrName>
                                        </p:attrNameLst>
                                      </p:cBhvr>
                                      <p:tavLst>
                                        <p:tav tm="0">
                                          <p:val>
                                            <p:strVal val="0-#ppt_w/2"/>
                                          </p:val>
                                        </p:tav>
                                        <p:tav tm="100000">
                                          <p:val>
                                            <p:strVal val="#ppt_x"/>
                                          </p:val>
                                        </p:tav>
                                      </p:tavLst>
                                    </p:anim>
                                    <p:anim calcmode="lin" valueType="num">
                                      <p:cBhvr additive="base">
                                        <p:cTn id="28" dur="500" fill="hold"/>
                                        <p:tgtEl>
                                          <p:spTgt spid="60416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604171"/>
                                        </p:tgtEl>
                                        <p:attrNameLst>
                                          <p:attrName>style.visibility</p:attrName>
                                        </p:attrNameLst>
                                      </p:cBhvr>
                                      <p:to>
                                        <p:strVal val="visible"/>
                                      </p:to>
                                    </p:set>
                                    <p:anim calcmode="lin" valueType="num">
                                      <p:cBhvr>
                                        <p:cTn id="33" dur="1000" fill="hold"/>
                                        <p:tgtEl>
                                          <p:spTgt spid="604171"/>
                                        </p:tgtEl>
                                        <p:attrNameLst>
                                          <p:attrName>ppt_w</p:attrName>
                                        </p:attrNameLst>
                                      </p:cBhvr>
                                      <p:tavLst>
                                        <p:tav tm="0">
                                          <p:val>
                                            <p:fltVal val="0"/>
                                          </p:val>
                                        </p:tav>
                                        <p:tav tm="100000">
                                          <p:val>
                                            <p:strVal val="#ppt_w"/>
                                          </p:val>
                                        </p:tav>
                                      </p:tavLst>
                                    </p:anim>
                                    <p:anim calcmode="lin" valueType="num">
                                      <p:cBhvr>
                                        <p:cTn id="34" dur="1000" fill="hold"/>
                                        <p:tgtEl>
                                          <p:spTgt spid="604171"/>
                                        </p:tgtEl>
                                        <p:attrNameLst>
                                          <p:attrName>ppt_h</p:attrName>
                                        </p:attrNameLst>
                                      </p:cBhvr>
                                      <p:tavLst>
                                        <p:tav tm="0">
                                          <p:val>
                                            <p:fltVal val="0"/>
                                          </p:val>
                                        </p:tav>
                                        <p:tav tm="100000">
                                          <p:val>
                                            <p:strVal val="#ppt_h"/>
                                          </p:val>
                                        </p:tav>
                                      </p:tavLst>
                                    </p:anim>
                                    <p:anim calcmode="lin" valueType="num">
                                      <p:cBhvr>
                                        <p:cTn id="35" dur="1000" fill="hold"/>
                                        <p:tgtEl>
                                          <p:spTgt spid="604171"/>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0417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3" name="explod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04167"/>
                                        </p:tgtEl>
                                        <p:attrNameLst>
                                          <p:attrName>style.visibility</p:attrName>
                                        </p:attrNameLst>
                                      </p:cBhvr>
                                      <p:to>
                                        <p:strVal val="visible"/>
                                      </p:to>
                                    </p:set>
                                    <p:anim calcmode="lin" valueType="num">
                                      <p:cBhvr additive="base">
                                        <p:cTn id="41" dur="500" fill="hold"/>
                                        <p:tgtEl>
                                          <p:spTgt spid="604167"/>
                                        </p:tgtEl>
                                        <p:attrNameLst>
                                          <p:attrName>ppt_x</p:attrName>
                                        </p:attrNameLst>
                                      </p:cBhvr>
                                      <p:tavLst>
                                        <p:tav tm="0">
                                          <p:val>
                                            <p:strVal val="1+#ppt_w/2"/>
                                          </p:val>
                                        </p:tav>
                                        <p:tav tm="100000">
                                          <p:val>
                                            <p:strVal val="#ppt_x"/>
                                          </p:val>
                                        </p:tav>
                                      </p:tavLst>
                                    </p:anim>
                                    <p:anim calcmode="lin" valueType="num">
                                      <p:cBhvr additive="base">
                                        <p:cTn id="42" dur="500" fill="hold"/>
                                        <p:tgtEl>
                                          <p:spTgt spid="6041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4" grpId="0" animBg="1" autoUpdateAnimBg="0"/>
      <p:bldP spid="604165" grpId="0" animBg="1" autoUpdateAnimBg="0"/>
      <p:bldP spid="604166" grpId="0" animBg="1" autoUpdateAnimBg="0"/>
      <p:bldP spid="604167" grpId="0" animBg="1" autoUpdateAnimBg="0"/>
      <p:bldP spid="604170" grpId="0" animBg="1"/>
      <p:bldP spid="60417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6" name="Text Box 2"/>
          <p:cNvSpPr txBox="1">
            <a:spLocks noChangeArrowheads="1"/>
          </p:cNvSpPr>
          <p:nvPr/>
        </p:nvSpPr>
        <p:spPr bwMode="auto">
          <a:xfrm>
            <a:off x="1547813" y="2708275"/>
            <a:ext cx="6264275" cy="617538"/>
          </a:xfrm>
          <a:prstGeom prst="rect">
            <a:avLst/>
          </a:prstGeom>
          <a:solidFill>
            <a:srgbClr val="00008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a:latin typeface="Times New Roman" pitchFamily="18" charset="0"/>
              </a:rPr>
              <a:t>Cell does not spend energy (ATP)</a:t>
            </a:r>
          </a:p>
        </p:txBody>
      </p:sp>
      <p:sp>
        <p:nvSpPr>
          <p:cNvPr id="605188" name="Line 4"/>
          <p:cNvSpPr>
            <a:spLocks noChangeShapeType="1"/>
          </p:cNvSpPr>
          <p:nvPr/>
        </p:nvSpPr>
        <p:spPr bwMode="auto">
          <a:xfrm flipH="1">
            <a:off x="4716463" y="2133600"/>
            <a:ext cx="7937" cy="5032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05189" name="Text Box 5"/>
          <p:cNvSpPr txBox="1">
            <a:spLocks noChangeArrowheads="1"/>
          </p:cNvSpPr>
          <p:nvPr>
            <p:ph type="title"/>
          </p:nvPr>
        </p:nvSpPr>
        <p:spPr>
          <a:xfrm>
            <a:off x="1331913" y="836613"/>
            <a:ext cx="6696075" cy="1152525"/>
          </a:xfrm>
          <a:solidFill>
            <a:srgbClr val="000080"/>
          </a:solidFill>
          <a:ln w="38100">
            <a:solidFill>
              <a:srgbClr val="FF0000"/>
            </a:solidFill>
            <a:miter lim="800000"/>
            <a:headEnd/>
            <a:tailEnd/>
          </a:ln>
        </p:spPr>
        <p:txBody>
          <a:bodyPr/>
          <a:lstStyle/>
          <a:p>
            <a:pPr>
              <a:spcBef>
                <a:spcPct val="50000"/>
              </a:spcBef>
            </a:pPr>
            <a:r>
              <a:rPr lang="en-US">
                <a:solidFill>
                  <a:srgbClr val="FFFF00"/>
                </a:solidFill>
                <a:effectLst/>
              </a:rPr>
              <a:t>Two types of </a:t>
            </a:r>
            <a:br>
              <a:rPr lang="en-US">
                <a:solidFill>
                  <a:srgbClr val="FFFF00"/>
                </a:solidFill>
                <a:effectLst/>
              </a:rPr>
            </a:br>
            <a:r>
              <a:rPr lang="en-US">
                <a:solidFill>
                  <a:srgbClr val="FFFF00"/>
                </a:solidFill>
                <a:effectLst/>
              </a:rPr>
              <a:t>Passive Transport</a:t>
            </a:r>
          </a:p>
        </p:txBody>
      </p:sp>
      <p:sp>
        <p:nvSpPr>
          <p:cNvPr id="605191" name="Line 7"/>
          <p:cNvSpPr>
            <a:spLocks noChangeShapeType="1"/>
          </p:cNvSpPr>
          <p:nvPr/>
        </p:nvSpPr>
        <p:spPr bwMode="auto">
          <a:xfrm flipH="1">
            <a:off x="3708400" y="3357563"/>
            <a:ext cx="83820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05192" name="Line 8"/>
          <p:cNvSpPr>
            <a:spLocks noChangeShapeType="1"/>
          </p:cNvSpPr>
          <p:nvPr/>
        </p:nvSpPr>
        <p:spPr bwMode="auto">
          <a:xfrm>
            <a:off x="4500563" y="3357563"/>
            <a:ext cx="863600" cy="863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05193" name="Text Box 9"/>
          <p:cNvSpPr txBox="1">
            <a:spLocks noChangeArrowheads="1"/>
          </p:cNvSpPr>
          <p:nvPr/>
        </p:nvSpPr>
        <p:spPr bwMode="auto">
          <a:xfrm>
            <a:off x="2555875" y="4292600"/>
            <a:ext cx="1944688" cy="1104900"/>
          </a:xfrm>
          <a:prstGeom prst="rect">
            <a:avLst/>
          </a:prstGeom>
          <a:solidFill>
            <a:srgbClr val="00008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a:latin typeface="Times New Roman" pitchFamily="18" charset="0"/>
              </a:rPr>
              <a:t>1. Diffusion</a:t>
            </a:r>
          </a:p>
        </p:txBody>
      </p:sp>
      <p:sp>
        <p:nvSpPr>
          <p:cNvPr id="605194" name="Text Box 10"/>
          <p:cNvSpPr txBox="1">
            <a:spLocks noChangeArrowheads="1"/>
          </p:cNvSpPr>
          <p:nvPr/>
        </p:nvSpPr>
        <p:spPr bwMode="auto">
          <a:xfrm>
            <a:off x="5076825" y="4292600"/>
            <a:ext cx="1800225" cy="1104900"/>
          </a:xfrm>
          <a:prstGeom prst="rect">
            <a:avLst/>
          </a:prstGeom>
          <a:solidFill>
            <a:srgbClr val="00008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a:latin typeface="Times New Roman" pitchFamily="18" charset="0"/>
              </a:rPr>
              <a:t>2. Osmosis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5189"/>
                                        </p:tgtEl>
                                        <p:attrNameLst>
                                          <p:attrName>style.visibility</p:attrName>
                                        </p:attrNameLst>
                                      </p:cBhvr>
                                      <p:to>
                                        <p:strVal val="visible"/>
                                      </p:to>
                                    </p:set>
                                    <p:anim calcmode="lin" valueType="num">
                                      <p:cBhvr additive="base">
                                        <p:cTn id="7" dur="500" fill="hold"/>
                                        <p:tgtEl>
                                          <p:spTgt spid="605189"/>
                                        </p:tgtEl>
                                        <p:attrNameLst>
                                          <p:attrName>ppt_x</p:attrName>
                                        </p:attrNameLst>
                                      </p:cBhvr>
                                      <p:tavLst>
                                        <p:tav tm="0">
                                          <p:val>
                                            <p:strVal val="0-#ppt_w/2"/>
                                          </p:val>
                                        </p:tav>
                                        <p:tav tm="100000">
                                          <p:val>
                                            <p:strVal val="#ppt_x"/>
                                          </p:val>
                                        </p:tav>
                                      </p:tavLst>
                                    </p:anim>
                                    <p:anim calcmode="lin" valueType="num">
                                      <p:cBhvr additive="base">
                                        <p:cTn id="8" dur="500" fill="hold"/>
                                        <p:tgtEl>
                                          <p:spTgt spid="6051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05188"/>
                                        </p:tgtEl>
                                        <p:attrNameLst>
                                          <p:attrName>style.visibility</p:attrName>
                                        </p:attrNameLst>
                                      </p:cBhvr>
                                      <p:to>
                                        <p:strVal val="visible"/>
                                      </p:to>
                                    </p:set>
                                    <p:anim calcmode="lin" valueType="num">
                                      <p:cBhvr>
                                        <p:cTn id="13" dur="1000" fill="hold"/>
                                        <p:tgtEl>
                                          <p:spTgt spid="605188"/>
                                        </p:tgtEl>
                                        <p:attrNameLst>
                                          <p:attrName>ppt_w</p:attrName>
                                        </p:attrNameLst>
                                      </p:cBhvr>
                                      <p:tavLst>
                                        <p:tav tm="0">
                                          <p:val>
                                            <p:fltVal val="0"/>
                                          </p:val>
                                        </p:tav>
                                        <p:tav tm="100000">
                                          <p:val>
                                            <p:strVal val="#ppt_w"/>
                                          </p:val>
                                        </p:tav>
                                      </p:tavLst>
                                    </p:anim>
                                    <p:anim calcmode="lin" valueType="num">
                                      <p:cBhvr>
                                        <p:cTn id="14" dur="1000" fill="hold"/>
                                        <p:tgtEl>
                                          <p:spTgt spid="605188"/>
                                        </p:tgtEl>
                                        <p:attrNameLst>
                                          <p:attrName>ppt_h</p:attrName>
                                        </p:attrNameLst>
                                      </p:cBhvr>
                                      <p:tavLst>
                                        <p:tav tm="0">
                                          <p:val>
                                            <p:fltVal val="0"/>
                                          </p:val>
                                        </p:tav>
                                        <p:tav tm="100000">
                                          <p:val>
                                            <p:strVal val="#ppt_h"/>
                                          </p:val>
                                        </p:tav>
                                      </p:tavLst>
                                    </p:anim>
                                    <p:anim calcmode="lin" valueType="num">
                                      <p:cBhvr>
                                        <p:cTn id="15" dur="1000" fill="hold"/>
                                        <p:tgtEl>
                                          <p:spTgt spid="60518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0518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2" name="driveby.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05186"/>
                                        </p:tgtEl>
                                        <p:attrNameLst>
                                          <p:attrName>style.visibility</p:attrName>
                                        </p:attrNameLst>
                                      </p:cBhvr>
                                      <p:to>
                                        <p:strVal val="visible"/>
                                      </p:to>
                                    </p:set>
                                    <p:anim calcmode="lin" valueType="num">
                                      <p:cBhvr additive="base">
                                        <p:cTn id="21" dur="500" fill="hold"/>
                                        <p:tgtEl>
                                          <p:spTgt spid="605186"/>
                                        </p:tgtEl>
                                        <p:attrNameLst>
                                          <p:attrName>ppt_x</p:attrName>
                                        </p:attrNameLst>
                                      </p:cBhvr>
                                      <p:tavLst>
                                        <p:tav tm="0">
                                          <p:val>
                                            <p:strVal val="0-#ppt_w/2"/>
                                          </p:val>
                                        </p:tav>
                                        <p:tav tm="100000">
                                          <p:val>
                                            <p:strVal val="#ppt_x"/>
                                          </p:val>
                                        </p:tav>
                                      </p:tavLst>
                                    </p:anim>
                                    <p:anim calcmode="lin" valueType="num">
                                      <p:cBhvr additive="base">
                                        <p:cTn id="22" dur="500" fill="hold"/>
                                        <p:tgtEl>
                                          <p:spTgt spid="60518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05191"/>
                                        </p:tgtEl>
                                        <p:attrNameLst>
                                          <p:attrName>style.visibility</p:attrName>
                                        </p:attrNameLst>
                                      </p:cBhvr>
                                      <p:to>
                                        <p:strVal val="visible"/>
                                      </p:to>
                                    </p:set>
                                    <p:anim calcmode="lin" valueType="num">
                                      <p:cBhvr additive="base">
                                        <p:cTn id="27" dur="500" fill="hold"/>
                                        <p:tgtEl>
                                          <p:spTgt spid="605191"/>
                                        </p:tgtEl>
                                        <p:attrNameLst>
                                          <p:attrName>ppt_x</p:attrName>
                                        </p:attrNameLst>
                                      </p:cBhvr>
                                      <p:tavLst>
                                        <p:tav tm="0">
                                          <p:val>
                                            <p:strVal val="0-#ppt_w/2"/>
                                          </p:val>
                                        </p:tav>
                                        <p:tav tm="100000">
                                          <p:val>
                                            <p:strVal val="#ppt_x"/>
                                          </p:val>
                                        </p:tav>
                                      </p:tavLst>
                                    </p:anim>
                                    <p:anim calcmode="lin" valueType="num">
                                      <p:cBhvr additive="base">
                                        <p:cTn id="28" dur="500" fill="hold"/>
                                        <p:tgtEl>
                                          <p:spTgt spid="605191"/>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05192"/>
                                        </p:tgtEl>
                                        <p:attrNameLst>
                                          <p:attrName>style.visibility</p:attrName>
                                        </p:attrNameLst>
                                      </p:cBhvr>
                                      <p:to>
                                        <p:strVal val="visible"/>
                                      </p:to>
                                    </p:set>
                                    <p:anim calcmode="lin" valueType="num">
                                      <p:cBhvr additive="base">
                                        <p:cTn id="33" dur="500" fill="hold"/>
                                        <p:tgtEl>
                                          <p:spTgt spid="605192"/>
                                        </p:tgtEl>
                                        <p:attrNameLst>
                                          <p:attrName>ppt_x</p:attrName>
                                        </p:attrNameLst>
                                      </p:cBhvr>
                                      <p:tavLst>
                                        <p:tav tm="0">
                                          <p:val>
                                            <p:strVal val="0-#ppt_w/2"/>
                                          </p:val>
                                        </p:tav>
                                        <p:tav tm="100000">
                                          <p:val>
                                            <p:strVal val="#ppt_x"/>
                                          </p:val>
                                        </p:tav>
                                      </p:tavLst>
                                    </p:anim>
                                    <p:anim calcmode="lin" valueType="num">
                                      <p:cBhvr additive="base">
                                        <p:cTn id="34" dur="500" fill="hold"/>
                                        <p:tgtEl>
                                          <p:spTgt spid="60519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605193"/>
                                        </p:tgtEl>
                                        <p:attrNameLst>
                                          <p:attrName>style.visibility</p:attrName>
                                        </p:attrNameLst>
                                      </p:cBhvr>
                                      <p:to>
                                        <p:strVal val="visible"/>
                                      </p:to>
                                    </p:set>
                                    <p:anim calcmode="lin" valueType="num">
                                      <p:cBhvr additive="base">
                                        <p:cTn id="39" dur="500" fill="hold"/>
                                        <p:tgtEl>
                                          <p:spTgt spid="605193"/>
                                        </p:tgtEl>
                                        <p:attrNameLst>
                                          <p:attrName>ppt_x</p:attrName>
                                        </p:attrNameLst>
                                      </p:cBhvr>
                                      <p:tavLst>
                                        <p:tav tm="0">
                                          <p:val>
                                            <p:strVal val="0-#ppt_w/2"/>
                                          </p:val>
                                        </p:tav>
                                        <p:tav tm="100000">
                                          <p:val>
                                            <p:strVal val="#ppt_x"/>
                                          </p:val>
                                        </p:tav>
                                      </p:tavLst>
                                    </p:anim>
                                    <p:anim calcmode="lin" valueType="num">
                                      <p:cBhvr additive="base">
                                        <p:cTn id="40" dur="500" fill="hold"/>
                                        <p:tgtEl>
                                          <p:spTgt spid="605193"/>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605194"/>
                                        </p:tgtEl>
                                        <p:attrNameLst>
                                          <p:attrName>style.visibility</p:attrName>
                                        </p:attrNameLst>
                                      </p:cBhvr>
                                      <p:to>
                                        <p:strVal val="visible"/>
                                      </p:to>
                                    </p:set>
                                    <p:anim calcmode="lin" valueType="num">
                                      <p:cBhvr additive="base">
                                        <p:cTn id="45" dur="500" fill="hold"/>
                                        <p:tgtEl>
                                          <p:spTgt spid="605194"/>
                                        </p:tgtEl>
                                        <p:attrNameLst>
                                          <p:attrName>ppt_x</p:attrName>
                                        </p:attrNameLst>
                                      </p:cBhvr>
                                      <p:tavLst>
                                        <p:tav tm="0">
                                          <p:val>
                                            <p:strVal val="0-#ppt_w/2"/>
                                          </p:val>
                                        </p:tav>
                                        <p:tav tm="100000">
                                          <p:val>
                                            <p:strVal val="#ppt_x"/>
                                          </p:val>
                                        </p:tav>
                                      </p:tavLst>
                                    </p:anim>
                                    <p:anim calcmode="lin" valueType="num">
                                      <p:cBhvr additive="base">
                                        <p:cTn id="46" dur="500" fill="hold"/>
                                        <p:tgtEl>
                                          <p:spTgt spid="605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6" grpId="0" animBg="1" autoUpdateAnimBg="0"/>
      <p:bldP spid="605188" grpId="0" animBg="1"/>
      <p:bldP spid="605189" grpId="0" animBg="1" autoUpdateAnimBg="0"/>
      <p:bldP spid="605191" grpId="0" animBg="1"/>
      <p:bldP spid="605192" grpId="0" animBg="1"/>
      <p:bldP spid="605193" grpId="0" animBg="1" autoUpdateAnimBg="0"/>
      <p:bldP spid="605194"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Rot="1" noChangeArrowheads="1"/>
          </p:cNvSpPr>
          <p:nvPr>
            <p:ph type="title"/>
          </p:nvPr>
        </p:nvSpPr>
        <p:spPr>
          <a:xfrm>
            <a:off x="0" y="0"/>
            <a:ext cx="9144000" cy="836613"/>
          </a:xfrm>
          <a:solidFill>
            <a:srgbClr val="000080"/>
          </a:solidFill>
        </p:spPr>
        <p:txBody>
          <a:bodyPr/>
          <a:lstStyle/>
          <a:p>
            <a:r>
              <a:rPr lang="en-US">
                <a:solidFill>
                  <a:schemeClr val="tx1"/>
                </a:solidFill>
              </a:rPr>
              <a:t>Passive Transport</a:t>
            </a:r>
          </a:p>
        </p:txBody>
      </p:sp>
      <p:pic>
        <p:nvPicPr>
          <p:cNvPr id="606211" name="Picture 3" descr="pas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6035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Rot="1" noChangeArrowheads="1"/>
          </p:cNvSpPr>
          <p:nvPr>
            <p:ph type="title"/>
          </p:nvPr>
        </p:nvSpPr>
        <p:spPr>
          <a:xfrm>
            <a:off x="0" y="0"/>
            <a:ext cx="9144000" cy="981075"/>
          </a:xfrm>
          <a:solidFill>
            <a:srgbClr val="000080"/>
          </a:solidFill>
        </p:spPr>
        <p:txBody>
          <a:bodyPr/>
          <a:lstStyle/>
          <a:p>
            <a:r>
              <a:rPr lang="en-US" sz="5400"/>
              <a:t>Passive Transport: Diffusion</a:t>
            </a:r>
          </a:p>
        </p:txBody>
      </p:sp>
      <p:pic>
        <p:nvPicPr>
          <p:cNvPr id="609284" name="Picture 4" descr="0068l"/>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205038"/>
            <a:ext cx="9144000" cy="4652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9283" name="Rectangle 3"/>
          <p:cNvSpPr>
            <a:spLocks noGrp="1" noChangeArrowheads="1"/>
          </p:cNvSpPr>
          <p:nvPr>
            <p:ph type="body" sz="half" idx="1"/>
          </p:nvPr>
        </p:nvSpPr>
        <p:spPr>
          <a:xfrm>
            <a:off x="0" y="981075"/>
            <a:ext cx="9144000" cy="1511300"/>
          </a:xfrm>
          <a:solidFill>
            <a:srgbClr val="800000"/>
          </a:solidFill>
        </p:spPr>
        <p:txBody>
          <a:bodyPr/>
          <a:lstStyle/>
          <a:p>
            <a:pPr>
              <a:lnSpc>
                <a:spcPct val="90000"/>
              </a:lnSpc>
            </a:pPr>
            <a:r>
              <a:rPr lang="en-US" b="1"/>
              <a:t>The random movement of molecules from an area of </a:t>
            </a:r>
            <a:r>
              <a:rPr lang="en-US" b="1">
                <a:solidFill>
                  <a:srgbClr val="FFFF00"/>
                </a:solidFill>
              </a:rPr>
              <a:t>higher</a:t>
            </a:r>
            <a:r>
              <a:rPr lang="en-US" b="1"/>
              <a:t> concentration to an area of </a:t>
            </a:r>
            <a:r>
              <a:rPr lang="en-US" b="1">
                <a:solidFill>
                  <a:srgbClr val="FFFF00"/>
                </a:solidFill>
              </a:rPr>
              <a:t>lower</a:t>
            </a:r>
            <a:r>
              <a:rPr lang="en-US" b="1"/>
              <a:t> concentration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1026"/>
          <p:cNvSpPr>
            <a:spLocks noGrp="1" noChangeArrowheads="1"/>
          </p:cNvSpPr>
          <p:nvPr>
            <p:ph type="ctrTitle"/>
          </p:nvPr>
        </p:nvSpPr>
        <p:spPr>
          <a:xfrm>
            <a:off x="0" y="0"/>
            <a:ext cx="9144000" cy="1557338"/>
          </a:xfrm>
          <a:solidFill>
            <a:srgbClr val="000080"/>
          </a:solidFill>
        </p:spPr>
        <p:txBody>
          <a:bodyPr/>
          <a:lstStyle/>
          <a:p>
            <a:r>
              <a:rPr lang="en-US" sz="4800">
                <a:solidFill>
                  <a:srgbClr val="FFFF00"/>
                </a:solidFill>
                <a:effectLst/>
              </a:rPr>
              <a:t>Structure of the Cell Membrane</a:t>
            </a:r>
          </a:p>
        </p:txBody>
      </p:sp>
      <p:sp>
        <p:nvSpPr>
          <p:cNvPr id="363527" name="Rectangle 1031"/>
          <p:cNvSpPr>
            <a:spLocks noChangeArrowheads="1"/>
          </p:cNvSpPr>
          <p:nvPr/>
        </p:nvSpPr>
        <p:spPr bwMode="auto">
          <a:xfrm>
            <a:off x="250825" y="1196975"/>
            <a:ext cx="8893175" cy="56610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chemeClr val="hlink"/>
              </a:buClr>
              <a:buSzPct val="70000"/>
              <a:buFont typeface="Wingdings" pitchFamily="2" charset="2"/>
              <a:buChar char="n"/>
            </a:pPr>
            <a:r>
              <a:rPr lang="en-US" sz="3600" b="1">
                <a:effectLst>
                  <a:outerShdw blurRad="38100" dist="38100" dir="2700000" algn="tl">
                    <a:srgbClr val="000000"/>
                  </a:outerShdw>
                </a:effectLst>
              </a:rPr>
              <a:t>Composed of </a:t>
            </a:r>
            <a:r>
              <a:rPr lang="en-US" sz="3600" b="1">
                <a:solidFill>
                  <a:srgbClr val="FF3300"/>
                </a:solidFill>
                <a:effectLst>
                  <a:outerShdw blurRad="38100" dist="38100" dir="2700000" algn="tl">
                    <a:srgbClr val="000000"/>
                  </a:outerShdw>
                </a:effectLst>
              </a:rPr>
              <a:t>phospholipids</a:t>
            </a:r>
            <a:r>
              <a:rPr lang="en-US" sz="3600" b="1">
                <a:effectLst>
                  <a:outerShdw blurRad="38100" dist="38100" dir="2700000" algn="tl">
                    <a:srgbClr val="000000"/>
                  </a:outerShdw>
                </a:effectLst>
              </a:rPr>
              <a:t> and </a:t>
            </a:r>
            <a:r>
              <a:rPr lang="en-US" sz="3600" b="1">
                <a:solidFill>
                  <a:srgbClr val="FF3300"/>
                </a:solidFill>
                <a:effectLst>
                  <a:outerShdw blurRad="38100" dist="38100" dir="2700000" algn="tl">
                    <a:srgbClr val="000000"/>
                  </a:outerShdw>
                </a:effectLst>
              </a:rPr>
              <a:t>proteins</a:t>
            </a:r>
          </a:p>
          <a:p>
            <a:pPr marL="342900" indent="-342900" algn="l" eaLnBrk="1" hangingPunct="1">
              <a:spcBef>
                <a:spcPct val="20000"/>
              </a:spcBef>
              <a:buClr>
                <a:schemeClr val="hlink"/>
              </a:buClr>
              <a:buSzPct val="70000"/>
              <a:buFont typeface="Wingdings" pitchFamily="2" charset="2"/>
              <a:buChar char="n"/>
            </a:pPr>
            <a:r>
              <a:rPr lang="en-US" sz="3200" b="1">
                <a:effectLst>
                  <a:outerShdw blurRad="38100" dist="38100" dir="2700000" algn="tl">
                    <a:srgbClr val="000000"/>
                  </a:outerShdw>
                </a:effectLst>
              </a:rPr>
              <a:t>The phospholipids are arranged in two layers and referred to as a </a:t>
            </a:r>
            <a:r>
              <a:rPr lang="en-US" sz="3200" b="1">
                <a:solidFill>
                  <a:srgbClr val="FFFF00"/>
                </a:solidFill>
                <a:effectLst>
                  <a:outerShdw blurRad="38100" dist="38100" dir="2700000" algn="tl">
                    <a:srgbClr val="000000"/>
                  </a:outerShdw>
                </a:effectLst>
              </a:rPr>
              <a:t>phospholipid bilayer</a:t>
            </a:r>
          </a:p>
          <a:p>
            <a:pPr marL="342900" indent="-342900" algn="l" eaLnBrk="1" hangingPunct="1">
              <a:spcBef>
                <a:spcPct val="20000"/>
              </a:spcBef>
              <a:buClr>
                <a:schemeClr val="hlink"/>
              </a:buClr>
              <a:buSzPct val="70000"/>
              <a:buFont typeface="Wingdings" pitchFamily="2" charset="2"/>
              <a:buChar char="n"/>
            </a:pPr>
            <a:r>
              <a:rPr lang="en-US" sz="3600" b="1">
                <a:effectLst>
                  <a:outerShdw blurRad="38100" dist="38100" dir="2700000" algn="tl">
                    <a:srgbClr val="000000"/>
                  </a:outerShdw>
                </a:effectLst>
              </a:rPr>
              <a:t>The membrane is made up of phosphate molecules that are </a:t>
            </a:r>
            <a:r>
              <a:rPr lang="en-US" sz="3600" b="1">
                <a:solidFill>
                  <a:srgbClr val="FFFF00"/>
                </a:solidFill>
                <a:effectLst>
                  <a:outerShdw blurRad="38100" dist="38100" dir="2700000" algn="tl">
                    <a:srgbClr val="000000"/>
                  </a:outerShdw>
                </a:effectLst>
              </a:rPr>
              <a:t>hydrophillic</a:t>
            </a:r>
            <a:r>
              <a:rPr lang="en-US" sz="3600" b="1">
                <a:effectLst>
                  <a:outerShdw blurRad="38100" dist="38100" dir="2700000" algn="tl">
                    <a:srgbClr val="000000"/>
                  </a:outerShdw>
                </a:effectLst>
              </a:rPr>
              <a:t> (water loving) heads and fat (lipid) molecules that are </a:t>
            </a:r>
            <a:r>
              <a:rPr lang="en-US" sz="3600" b="1">
                <a:solidFill>
                  <a:srgbClr val="FFFF00"/>
                </a:solidFill>
                <a:effectLst>
                  <a:outerShdw blurRad="38100" dist="38100" dir="2700000" algn="tl">
                    <a:srgbClr val="000000"/>
                  </a:outerShdw>
                </a:effectLst>
              </a:rPr>
              <a:t>hydrophobic</a:t>
            </a:r>
            <a:r>
              <a:rPr lang="en-US" sz="3600" b="1">
                <a:effectLst>
                  <a:outerShdw blurRad="38100" dist="38100" dir="2700000" algn="tl">
                    <a:srgbClr val="000000"/>
                  </a:outerShdw>
                </a:effectLst>
              </a:rPr>
              <a:t> (water hating) tails</a:t>
            </a:r>
          </a:p>
          <a:p>
            <a:pPr marL="342900" indent="-342900" algn="l" eaLnBrk="1" hangingPunct="1">
              <a:spcBef>
                <a:spcPct val="20000"/>
              </a:spcBef>
              <a:buClr>
                <a:schemeClr val="hlink"/>
              </a:buClr>
              <a:buSzPct val="70000"/>
              <a:buFont typeface="Wingdings" pitchFamily="2" charset="2"/>
              <a:buChar char="n"/>
            </a:pPr>
            <a:r>
              <a:rPr lang="en-US" sz="3600" b="1">
                <a:effectLst>
                  <a:outerShdw blurRad="38100" dist="38100" dir="2700000" algn="tl">
                    <a:srgbClr val="000000"/>
                  </a:outerShdw>
                </a:effectLst>
                <a:cs typeface="Arial" charset="0"/>
              </a:rPr>
              <a:t>Membrane is </a:t>
            </a:r>
            <a:r>
              <a:rPr lang="en-US" sz="3600" b="1">
                <a:solidFill>
                  <a:srgbClr val="FFFF00"/>
                </a:solidFill>
                <a:effectLst>
                  <a:outerShdw blurRad="38100" dist="38100" dir="2700000" algn="tl">
                    <a:srgbClr val="000000"/>
                  </a:outerShdw>
                </a:effectLst>
                <a:cs typeface="Arial" charset="0"/>
              </a:rPr>
              <a:t>fluid</a:t>
            </a:r>
            <a:r>
              <a:rPr lang="en-US" sz="3600" b="1">
                <a:effectLst>
                  <a:outerShdw blurRad="38100" dist="38100" dir="2700000" algn="tl">
                    <a:srgbClr val="000000"/>
                  </a:outerShdw>
                </a:effectLst>
                <a:cs typeface="Arial" charset="0"/>
              </a:rPr>
              <a:t>, allowing things to drift past one another.</a:t>
            </a:r>
            <a:endParaRPr lang="en-US" sz="3200" b="1">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3522"/>
                                        </p:tgtEl>
                                        <p:attrNameLst>
                                          <p:attrName>style.visibility</p:attrName>
                                        </p:attrNameLst>
                                      </p:cBhvr>
                                      <p:to>
                                        <p:strVal val="visible"/>
                                      </p:to>
                                    </p:set>
                                    <p:anim calcmode="lin" valueType="num">
                                      <p:cBhvr additive="base">
                                        <p:cTn id="7" dur="500" fill="hold"/>
                                        <p:tgtEl>
                                          <p:spTgt spid="363522"/>
                                        </p:tgtEl>
                                        <p:attrNameLst>
                                          <p:attrName>ppt_x</p:attrName>
                                        </p:attrNameLst>
                                      </p:cBhvr>
                                      <p:tavLst>
                                        <p:tav tm="0">
                                          <p:val>
                                            <p:strVal val="0-#ppt_w/2"/>
                                          </p:val>
                                        </p:tav>
                                        <p:tav tm="100000">
                                          <p:val>
                                            <p:strVal val="#ppt_x"/>
                                          </p:val>
                                        </p:tav>
                                      </p:tavLst>
                                    </p:anim>
                                    <p:anim calcmode="lin" valueType="num">
                                      <p:cBhvr additive="base">
                                        <p:cTn id="8" dur="500" fill="hold"/>
                                        <p:tgtEl>
                                          <p:spTgt spid="3635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3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animBg="1" autoUpdateAnimBg="0"/>
      <p:bldP spid="3635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475" name="Picture 3" descr="0069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7474" name="Rectangle 2"/>
          <p:cNvSpPr>
            <a:spLocks noGrp="1" noRot="1" noChangeArrowheads="1"/>
          </p:cNvSpPr>
          <p:nvPr>
            <p:ph type="title"/>
          </p:nvPr>
        </p:nvSpPr>
        <p:spPr>
          <a:xfrm>
            <a:off x="0" y="0"/>
            <a:ext cx="9144000" cy="836613"/>
          </a:xfrm>
          <a:solidFill>
            <a:srgbClr val="000080"/>
          </a:solidFill>
        </p:spPr>
        <p:txBody>
          <a:bodyPr/>
          <a:lstStyle/>
          <a:p>
            <a:r>
              <a:rPr lang="en-US">
                <a:solidFill>
                  <a:schemeClr val="tx1"/>
                </a:solidFill>
              </a:rPr>
              <a:t>Diffusion across a barrier</a:t>
            </a:r>
          </a:p>
        </p:txBody>
      </p:sp>
      <p:sp>
        <p:nvSpPr>
          <p:cNvPr id="617476" name="Line 4"/>
          <p:cNvSpPr>
            <a:spLocks noChangeShapeType="1"/>
          </p:cNvSpPr>
          <p:nvPr/>
        </p:nvSpPr>
        <p:spPr bwMode="auto">
          <a:xfrm>
            <a:off x="1187450" y="4076700"/>
            <a:ext cx="1223963" cy="0"/>
          </a:xfrm>
          <a:prstGeom prst="line">
            <a:avLst/>
          </a:prstGeom>
          <a:noFill/>
          <a:ln w="762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1330" name="Rectangle 2"/>
          <p:cNvSpPr>
            <a:spLocks noGrp="1" noRot="1" noChangeArrowheads="1"/>
          </p:cNvSpPr>
          <p:nvPr>
            <p:ph type="title"/>
          </p:nvPr>
        </p:nvSpPr>
        <p:spPr>
          <a:xfrm>
            <a:off x="0" y="0"/>
            <a:ext cx="9144000" cy="908050"/>
          </a:xfrm>
          <a:solidFill>
            <a:srgbClr val="000080"/>
          </a:solidFill>
        </p:spPr>
        <p:txBody>
          <a:bodyPr/>
          <a:lstStyle/>
          <a:p>
            <a:r>
              <a:rPr lang="en-US">
                <a:solidFill>
                  <a:schemeClr val="tx1"/>
                </a:solidFill>
              </a:rPr>
              <a:t>Diffusion</a:t>
            </a:r>
          </a:p>
        </p:txBody>
      </p:sp>
      <p:sp>
        <p:nvSpPr>
          <p:cNvPr id="611331" name="Rectangle 3"/>
          <p:cNvSpPr>
            <a:spLocks noGrp="1" noChangeArrowheads="1"/>
          </p:cNvSpPr>
          <p:nvPr>
            <p:ph type="body" idx="1"/>
          </p:nvPr>
        </p:nvSpPr>
        <p:spPr>
          <a:xfrm>
            <a:off x="0" y="908050"/>
            <a:ext cx="9144000" cy="2303463"/>
          </a:xfrm>
        </p:spPr>
        <p:txBody>
          <a:bodyPr/>
          <a:lstStyle/>
          <a:p>
            <a:pPr>
              <a:lnSpc>
                <a:spcPct val="90000"/>
              </a:lnSpc>
            </a:pPr>
            <a:r>
              <a:rPr lang="en-US" sz="3600" b="1">
                <a:solidFill>
                  <a:srgbClr val="FFFF00"/>
                </a:solidFill>
              </a:rPr>
              <a:t>Concentration gradient:</a:t>
            </a:r>
            <a:r>
              <a:rPr lang="en-US" b="1"/>
              <a:t>  </a:t>
            </a:r>
          </a:p>
          <a:p>
            <a:pPr lvl="1">
              <a:lnSpc>
                <a:spcPct val="90000"/>
              </a:lnSpc>
            </a:pPr>
            <a:r>
              <a:rPr lang="en-US" b="1"/>
              <a:t>The difference in concentration between two areas</a:t>
            </a:r>
          </a:p>
          <a:p>
            <a:pPr lvl="1">
              <a:lnSpc>
                <a:spcPct val="90000"/>
              </a:lnSpc>
            </a:pPr>
            <a:r>
              <a:rPr lang="en-US" b="1"/>
              <a:t>Molecules always move from high concentration to low concentration regardless of the amount of other substances mixed with them</a:t>
            </a:r>
          </a:p>
        </p:txBody>
      </p:sp>
      <p:sp>
        <p:nvSpPr>
          <p:cNvPr id="611332" name="Rectangle 4"/>
          <p:cNvSpPr>
            <a:spLocks noChangeArrowheads="1"/>
          </p:cNvSpPr>
          <p:nvPr/>
        </p:nvSpPr>
        <p:spPr bwMode="auto">
          <a:xfrm>
            <a:off x="3419475" y="4781550"/>
            <a:ext cx="873125" cy="125571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11333" name="Rectangle 5"/>
          <p:cNvSpPr>
            <a:spLocks noChangeArrowheads="1"/>
          </p:cNvSpPr>
          <p:nvPr/>
        </p:nvSpPr>
        <p:spPr bwMode="auto">
          <a:xfrm>
            <a:off x="4643438" y="3429000"/>
            <a:ext cx="1008062" cy="2632075"/>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11334" name="Text Box 6"/>
          <p:cNvSpPr txBox="1">
            <a:spLocks noChangeArrowheads="1"/>
          </p:cNvSpPr>
          <p:nvPr/>
        </p:nvSpPr>
        <p:spPr bwMode="auto">
          <a:xfrm>
            <a:off x="2843213" y="6165850"/>
            <a:ext cx="1503362" cy="495300"/>
          </a:xfrm>
          <a:prstGeom prst="rect">
            <a:avLst/>
          </a:prstGeom>
          <a:solidFill>
            <a:srgbClr val="0033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a:solidFill>
                  <a:srgbClr val="99CCFF"/>
                </a:solidFill>
                <a:latin typeface="Tahoma" pitchFamily="34" charset="0"/>
              </a:rPr>
              <a:t>Area 1</a:t>
            </a:r>
          </a:p>
        </p:txBody>
      </p:sp>
      <p:sp>
        <p:nvSpPr>
          <p:cNvPr id="611335" name="Text Box 7"/>
          <p:cNvSpPr txBox="1">
            <a:spLocks noChangeArrowheads="1"/>
          </p:cNvSpPr>
          <p:nvPr/>
        </p:nvSpPr>
        <p:spPr bwMode="auto">
          <a:xfrm>
            <a:off x="4572000" y="6165850"/>
            <a:ext cx="1512888" cy="495300"/>
          </a:xfrm>
          <a:prstGeom prst="rect">
            <a:avLst/>
          </a:prstGeom>
          <a:solidFill>
            <a:srgbClr val="0033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a:solidFill>
                  <a:srgbClr val="669900"/>
                </a:solidFill>
                <a:latin typeface="Tahoma" pitchFamily="34" charset="0"/>
              </a:rPr>
              <a:t>Area 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1330"/>
                                        </p:tgtEl>
                                        <p:attrNameLst>
                                          <p:attrName>style.visibility</p:attrName>
                                        </p:attrNameLst>
                                      </p:cBhvr>
                                      <p:to>
                                        <p:strVal val="visible"/>
                                      </p:to>
                                    </p:set>
                                    <p:anim calcmode="lin" valueType="num">
                                      <p:cBhvr additive="base">
                                        <p:cTn id="7" dur="500" fill="hold"/>
                                        <p:tgtEl>
                                          <p:spTgt spid="611330"/>
                                        </p:tgtEl>
                                        <p:attrNameLst>
                                          <p:attrName>ppt_x</p:attrName>
                                        </p:attrNameLst>
                                      </p:cBhvr>
                                      <p:tavLst>
                                        <p:tav tm="0">
                                          <p:val>
                                            <p:strVal val="0-#ppt_w/2"/>
                                          </p:val>
                                        </p:tav>
                                        <p:tav tm="100000">
                                          <p:val>
                                            <p:strVal val="#ppt_x"/>
                                          </p:val>
                                        </p:tav>
                                      </p:tavLst>
                                    </p:anim>
                                    <p:anim calcmode="lin" valueType="num">
                                      <p:cBhvr additive="base">
                                        <p:cTn id="8" dur="500" fill="hold"/>
                                        <p:tgtEl>
                                          <p:spTgt spid="6113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1331">
                                            <p:txEl>
                                              <p:pRg st="0" end="0"/>
                                            </p:txEl>
                                          </p:spTgt>
                                        </p:tgtEl>
                                        <p:attrNameLst>
                                          <p:attrName>style.visibility</p:attrName>
                                        </p:attrNameLst>
                                      </p:cBhvr>
                                      <p:to>
                                        <p:strVal val="visible"/>
                                      </p:to>
                                    </p:set>
                                    <p:anim calcmode="lin" valueType="num">
                                      <p:cBhvr additive="base">
                                        <p:cTn id="13" dur="500" fill="hold"/>
                                        <p:tgtEl>
                                          <p:spTgt spid="61133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1331">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11331">
                                            <p:txEl>
                                              <p:pRg st="1" end="1"/>
                                            </p:txEl>
                                          </p:spTgt>
                                        </p:tgtEl>
                                        <p:attrNameLst>
                                          <p:attrName>style.visibility</p:attrName>
                                        </p:attrNameLst>
                                      </p:cBhvr>
                                      <p:to>
                                        <p:strVal val="visible"/>
                                      </p:to>
                                    </p:set>
                                    <p:anim calcmode="lin" valueType="num">
                                      <p:cBhvr additive="base">
                                        <p:cTn id="17" dur="500" fill="hold"/>
                                        <p:tgtEl>
                                          <p:spTgt spid="61133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1133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11331">
                                            <p:txEl>
                                              <p:pRg st="2" end="2"/>
                                            </p:txEl>
                                          </p:spTgt>
                                        </p:tgtEl>
                                        <p:attrNameLst>
                                          <p:attrName>style.visibility</p:attrName>
                                        </p:attrNameLst>
                                      </p:cBhvr>
                                      <p:to>
                                        <p:strVal val="visible"/>
                                      </p:to>
                                    </p:set>
                                    <p:anim calcmode="lin" valueType="num">
                                      <p:cBhvr additive="base">
                                        <p:cTn id="21" dur="500" fill="hold"/>
                                        <p:tgtEl>
                                          <p:spTgt spid="61133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11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11332"/>
                                        </p:tgtEl>
                                        <p:attrNameLst>
                                          <p:attrName>style.visibility</p:attrName>
                                        </p:attrNameLst>
                                      </p:cBhvr>
                                      <p:to>
                                        <p:strVal val="visible"/>
                                      </p:to>
                                    </p:set>
                                    <p:anim calcmode="lin" valueType="num">
                                      <p:cBhvr additive="base">
                                        <p:cTn id="27" dur="500" fill="hold"/>
                                        <p:tgtEl>
                                          <p:spTgt spid="611332"/>
                                        </p:tgtEl>
                                        <p:attrNameLst>
                                          <p:attrName>ppt_x</p:attrName>
                                        </p:attrNameLst>
                                      </p:cBhvr>
                                      <p:tavLst>
                                        <p:tav tm="0">
                                          <p:val>
                                            <p:strVal val="0-#ppt_w/2"/>
                                          </p:val>
                                        </p:tav>
                                        <p:tav tm="100000">
                                          <p:val>
                                            <p:strVal val="#ppt_x"/>
                                          </p:val>
                                        </p:tav>
                                      </p:tavLst>
                                    </p:anim>
                                    <p:anim calcmode="lin" valueType="num">
                                      <p:cBhvr additive="base">
                                        <p:cTn id="28" dur="500" fill="hold"/>
                                        <p:tgtEl>
                                          <p:spTgt spid="61133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11334"/>
                                        </p:tgtEl>
                                        <p:attrNameLst>
                                          <p:attrName>style.visibility</p:attrName>
                                        </p:attrNameLst>
                                      </p:cBhvr>
                                      <p:to>
                                        <p:strVal val="visible"/>
                                      </p:to>
                                    </p:set>
                                    <p:anim calcmode="lin" valueType="num">
                                      <p:cBhvr additive="base">
                                        <p:cTn id="33" dur="500" fill="hold"/>
                                        <p:tgtEl>
                                          <p:spTgt spid="611334"/>
                                        </p:tgtEl>
                                        <p:attrNameLst>
                                          <p:attrName>ppt_x</p:attrName>
                                        </p:attrNameLst>
                                      </p:cBhvr>
                                      <p:tavLst>
                                        <p:tav tm="0">
                                          <p:val>
                                            <p:strVal val="0-#ppt_w/2"/>
                                          </p:val>
                                        </p:tav>
                                        <p:tav tm="100000">
                                          <p:val>
                                            <p:strVal val="#ppt_x"/>
                                          </p:val>
                                        </p:tav>
                                      </p:tavLst>
                                    </p:anim>
                                    <p:anim calcmode="lin" valueType="num">
                                      <p:cBhvr additive="base">
                                        <p:cTn id="34" dur="500" fill="hold"/>
                                        <p:tgtEl>
                                          <p:spTgt spid="611334"/>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611333"/>
                                        </p:tgtEl>
                                        <p:attrNameLst>
                                          <p:attrName>style.visibility</p:attrName>
                                        </p:attrNameLst>
                                      </p:cBhvr>
                                      <p:to>
                                        <p:strVal val="visible"/>
                                      </p:to>
                                    </p:set>
                                    <p:anim calcmode="lin" valueType="num">
                                      <p:cBhvr additive="base">
                                        <p:cTn id="39" dur="500" fill="hold"/>
                                        <p:tgtEl>
                                          <p:spTgt spid="611333"/>
                                        </p:tgtEl>
                                        <p:attrNameLst>
                                          <p:attrName>ppt_x</p:attrName>
                                        </p:attrNameLst>
                                      </p:cBhvr>
                                      <p:tavLst>
                                        <p:tav tm="0">
                                          <p:val>
                                            <p:strVal val="0-#ppt_w/2"/>
                                          </p:val>
                                        </p:tav>
                                        <p:tav tm="100000">
                                          <p:val>
                                            <p:strVal val="#ppt_x"/>
                                          </p:val>
                                        </p:tav>
                                      </p:tavLst>
                                    </p:anim>
                                    <p:anim calcmode="lin" valueType="num">
                                      <p:cBhvr additive="base">
                                        <p:cTn id="40" dur="500" fill="hold"/>
                                        <p:tgtEl>
                                          <p:spTgt spid="611333"/>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611335"/>
                                        </p:tgtEl>
                                        <p:attrNameLst>
                                          <p:attrName>style.visibility</p:attrName>
                                        </p:attrNameLst>
                                      </p:cBhvr>
                                      <p:to>
                                        <p:strVal val="visible"/>
                                      </p:to>
                                    </p:set>
                                    <p:anim calcmode="lin" valueType="num">
                                      <p:cBhvr additive="base">
                                        <p:cTn id="45" dur="500" fill="hold"/>
                                        <p:tgtEl>
                                          <p:spTgt spid="611335"/>
                                        </p:tgtEl>
                                        <p:attrNameLst>
                                          <p:attrName>ppt_x</p:attrName>
                                        </p:attrNameLst>
                                      </p:cBhvr>
                                      <p:tavLst>
                                        <p:tav tm="0">
                                          <p:val>
                                            <p:strVal val="0-#ppt_w/2"/>
                                          </p:val>
                                        </p:tav>
                                        <p:tav tm="100000">
                                          <p:val>
                                            <p:strVal val="#ppt_x"/>
                                          </p:val>
                                        </p:tav>
                                      </p:tavLst>
                                    </p:anim>
                                    <p:anim calcmode="lin" valueType="num">
                                      <p:cBhvr additive="base">
                                        <p:cTn id="46" dur="500" fill="hold"/>
                                        <p:tgtEl>
                                          <p:spTgt spid="6113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0" grpId="0" animBg="1" autoUpdateAnimBg="0"/>
      <p:bldP spid="611331" grpId="0" build="p" autoUpdateAnimBg="0"/>
      <p:bldP spid="611332" grpId="0" animBg="1"/>
      <p:bldP spid="611333" grpId="0" animBg="1"/>
      <p:bldP spid="611334" grpId="0" animBg="1" autoUpdateAnimBg="0"/>
      <p:bldP spid="61133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Rot="1" noChangeArrowheads="1"/>
          </p:cNvSpPr>
          <p:nvPr>
            <p:ph type="title"/>
          </p:nvPr>
        </p:nvSpPr>
        <p:spPr>
          <a:xfrm>
            <a:off x="0" y="0"/>
            <a:ext cx="9144000" cy="981075"/>
          </a:xfrm>
          <a:solidFill>
            <a:srgbClr val="000080"/>
          </a:solidFill>
        </p:spPr>
        <p:txBody>
          <a:bodyPr/>
          <a:lstStyle/>
          <a:p>
            <a:r>
              <a:rPr lang="en-US">
                <a:solidFill>
                  <a:schemeClr val="tx1"/>
                </a:solidFill>
              </a:rPr>
              <a:t>Molecular collisions cause diffusion</a:t>
            </a:r>
          </a:p>
        </p:txBody>
      </p:sp>
      <p:sp>
        <p:nvSpPr>
          <p:cNvPr id="614403" name="Rectangle 3"/>
          <p:cNvSpPr>
            <a:spLocks noGrp="1" noChangeArrowheads="1"/>
          </p:cNvSpPr>
          <p:nvPr>
            <p:ph type="body" idx="1"/>
          </p:nvPr>
        </p:nvSpPr>
        <p:spPr>
          <a:xfrm>
            <a:off x="0" y="1052513"/>
            <a:ext cx="9144000" cy="5113337"/>
          </a:xfrm>
        </p:spPr>
        <p:txBody>
          <a:bodyPr/>
          <a:lstStyle/>
          <a:p>
            <a:pPr>
              <a:lnSpc>
                <a:spcPct val="90000"/>
              </a:lnSpc>
            </a:pPr>
            <a:r>
              <a:rPr lang="en-US" sz="3600" b="1"/>
              <a:t>Factors affecting the rate of diffusion:</a:t>
            </a:r>
          </a:p>
          <a:p>
            <a:pPr lvl="1">
              <a:lnSpc>
                <a:spcPct val="90000"/>
              </a:lnSpc>
            </a:pPr>
            <a:r>
              <a:rPr lang="en-US" sz="3200" b="1">
                <a:solidFill>
                  <a:srgbClr val="FFFF00"/>
                </a:solidFill>
              </a:rPr>
              <a:t>Concentration gradient:</a:t>
            </a:r>
          </a:p>
          <a:p>
            <a:pPr lvl="3">
              <a:lnSpc>
                <a:spcPct val="90000"/>
              </a:lnSpc>
            </a:pPr>
            <a:r>
              <a:rPr lang="en-US" sz="2800" b="1"/>
              <a:t>The greater the difference the faster diffusion</a:t>
            </a:r>
          </a:p>
          <a:p>
            <a:pPr lvl="1">
              <a:lnSpc>
                <a:spcPct val="90000"/>
              </a:lnSpc>
            </a:pPr>
            <a:r>
              <a:rPr lang="en-US" sz="3200" b="1">
                <a:solidFill>
                  <a:srgbClr val="FFFF00"/>
                </a:solidFill>
              </a:rPr>
              <a:t>Temperature:</a:t>
            </a:r>
          </a:p>
          <a:p>
            <a:pPr lvl="3">
              <a:lnSpc>
                <a:spcPct val="90000"/>
              </a:lnSpc>
            </a:pPr>
            <a:r>
              <a:rPr lang="en-US" sz="3200" b="1"/>
              <a:t>The greater the temperature the faster the particles move</a:t>
            </a:r>
          </a:p>
          <a:p>
            <a:pPr lvl="1">
              <a:lnSpc>
                <a:spcPct val="90000"/>
              </a:lnSpc>
            </a:pPr>
            <a:r>
              <a:rPr lang="en-US" sz="3200" b="1">
                <a:solidFill>
                  <a:srgbClr val="FFFF00"/>
                </a:solidFill>
              </a:rPr>
              <a:t>Particle size:</a:t>
            </a:r>
          </a:p>
          <a:p>
            <a:pPr lvl="3">
              <a:lnSpc>
                <a:spcPct val="90000"/>
              </a:lnSpc>
            </a:pPr>
            <a:r>
              <a:rPr lang="en-US" sz="3200" b="1"/>
              <a:t>The larger the particle the slower the movement</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Rot="1" noChangeArrowheads="1"/>
          </p:cNvSpPr>
          <p:nvPr>
            <p:ph type="title"/>
          </p:nvPr>
        </p:nvSpPr>
        <p:spPr>
          <a:xfrm>
            <a:off x="0" y="0"/>
            <a:ext cx="9144000" cy="836613"/>
          </a:xfrm>
          <a:solidFill>
            <a:srgbClr val="000080"/>
          </a:solidFill>
        </p:spPr>
        <p:txBody>
          <a:bodyPr/>
          <a:lstStyle/>
          <a:p>
            <a:r>
              <a:rPr lang="en-US">
                <a:solidFill>
                  <a:schemeClr val="tx1"/>
                </a:solidFill>
              </a:rPr>
              <a:t>Diffusion</a:t>
            </a:r>
          </a:p>
        </p:txBody>
      </p:sp>
      <p:sp>
        <p:nvSpPr>
          <p:cNvPr id="613381" name="Rectangle 5"/>
          <p:cNvSpPr>
            <a:spLocks noGrp="1" noChangeArrowheads="1"/>
          </p:cNvSpPr>
          <p:nvPr>
            <p:ph type="body" idx="1"/>
          </p:nvPr>
        </p:nvSpPr>
        <p:spPr>
          <a:xfrm>
            <a:off x="0" y="836613"/>
            <a:ext cx="9144000" cy="2592387"/>
          </a:xfrm>
        </p:spPr>
        <p:txBody>
          <a:bodyPr/>
          <a:lstStyle/>
          <a:p>
            <a:pPr>
              <a:lnSpc>
                <a:spcPct val="90000"/>
              </a:lnSpc>
            </a:pPr>
            <a:r>
              <a:rPr lang="en-US" b="1"/>
              <a:t>Diffusion continues until </a:t>
            </a:r>
            <a:r>
              <a:rPr lang="en-US" b="1">
                <a:solidFill>
                  <a:srgbClr val="FFFF00"/>
                </a:solidFill>
              </a:rPr>
              <a:t>equilibrium</a:t>
            </a:r>
            <a:r>
              <a:rPr lang="en-US" b="1"/>
              <a:t> is reached</a:t>
            </a:r>
          </a:p>
          <a:p>
            <a:pPr>
              <a:lnSpc>
                <a:spcPct val="90000"/>
              </a:lnSpc>
            </a:pPr>
            <a:r>
              <a:rPr lang="en-US" b="1"/>
              <a:t>Equilibrium is a condition in which the concentration of particles is </a:t>
            </a:r>
            <a:r>
              <a:rPr lang="en-US" b="1">
                <a:solidFill>
                  <a:srgbClr val="FFFF00"/>
                </a:solidFill>
              </a:rPr>
              <a:t>equally distributed</a:t>
            </a:r>
          </a:p>
          <a:p>
            <a:pPr>
              <a:lnSpc>
                <a:spcPct val="90000"/>
              </a:lnSpc>
            </a:pPr>
            <a:r>
              <a:rPr lang="en-US" b="1"/>
              <a:t>At this point diffusion stops…..but molecules </a:t>
            </a:r>
            <a:r>
              <a:rPr lang="en-US" b="1">
                <a:solidFill>
                  <a:srgbClr val="FFFF00"/>
                </a:solidFill>
              </a:rPr>
              <a:t>continue to move equally</a:t>
            </a:r>
            <a:r>
              <a:rPr lang="en-US" b="1"/>
              <a:t> between areas.</a:t>
            </a:r>
          </a:p>
        </p:txBody>
      </p:sp>
      <p:pic>
        <p:nvPicPr>
          <p:cNvPr id="613379" name="Picture 3" descr="6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7563"/>
            <a:ext cx="9144000" cy="3500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rrowheads="1"/>
          </p:cNvSpPr>
          <p:nvPr>
            <p:ph type="title"/>
          </p:nvPr>
        </p:nvSpPr>
        <p:spPr>
          <a:xfrm>
            <a:off x="0" y="0"/>
            <a:ext cx="9144000" cy="1268413"/>
          </a:xfrm>
          <a:solidFill>
            <a:srgbClr val="000080"/>
          </a:solidFill>
        </p:spPr>
        <p:txBody>
          <a:bodyPr/>
          <a:lstStyle/>
          <a:p>
            <a:r>
              <a:rPr lang="en-US" sz="4000">
                <a:solidFill>
                  <a:schemeClr val="tx1"/>
                </a:solidFill>
              </a:rPr>
              <a:t>When </a:t>
            </a:r>
            <a:r>
              <a:rPr lang="en-US" sz="4000">
                <a:solidFill>
                  <a:srgbClr val="FFFF00"/>
                </a:solidFill>
              </a:rPr>
              <a:t>equilibrium</a:t>
            </a:r>
            <a:r>
              <a:rPr lang="en-US" sz="4000">
                <a:solidFill>
                  <a:schemeClr val="tx1"/>
                </a:solidFill>
              </a:rPr>
              <a:t> is reached, do particles stop moving???</a:t>
            </a:r>
          </a:p>
        </p:txBody>
      </p:sp>
      <p:sp>
        <p:nvSpPr>
          <p:cNvPr id="700419" name="Rectangle 3"/>
          <p:cNvSpPr>
            <a:spLocks noGrp="1" noChangeArrowheads="1"/>
          </p:cNvSpPr>
          <p:nvPr>
            <p:ph type="body" sz="half" idx="1"/>
          </p:nvPr>
        </p:nvSpPr>
        <p:spPr>
          <a:xfrm>
            <a:off x="0" y="1268413"/>
            <a:ext cx="6084888" cy="5473700"/>
          </a:xfrm>
        </p:spPr>
        <p:txBody>
          <a:bodyPr/>
          <a:lstStyle/>
          <a:p>
            <a:r>
              <a:rPr lang="en-US" sz="4000" b="1"/>
              <a:t>Equilibrium is when there is an equal concentration of solute on both sides of a membrane.</a:t>
            </a:r>
          </a:p>
          <a:p>
            <a:r>
              <a:rPr lang="en-US" sz="4000" b="1"/>
              <a:t>At this  point the molecules move </a:t>
            </a:r>
            <a:r>
              <a:rPr lang="en-US" sz="4000" b="1">
                <a:solidFill>
                  <a:srgbClr val="FF3300"/>
                </a:solidFill>
              </a:rPr>
              <a:t>back</a:t>
            </a:r>
            <a:r>
              <a:rPr lang="en-US" sz="4000" b="1"/>
              <a:t> and </a:t>
            </a:r>
            <a:r>
              <a:rPr lang="en-US" sz="4000" b="1">
                <a:solidFill>
                  <a:srgbClr val="FF3300"/>
                </a:solidFill>
              </a:rPr>
              <a:t>forth</a:t>
            </a:r>
            <a:r>
              <a:rPr lang="en-US" sz="4000" b="1"/>
              <a:t> at an equal rate!!!</a:t>
            </a:r>
          </a:p>
        </p:txBody>
      </p:sp>
      <p:pic>
        <p:nvPicPr>
          <p:cNvPr id="700420" name="Picture 4" descr="MCj04040410000[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56325" y="1628775"/>
            <a:ext cx="2497138" cy="2952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rrowheads="1"/>
          </p:cNvSpPr>
          <p:nvPr>
            <p:ph type="title"/>
          </p:nvPr>
        </p:nvSpPr>
        <p:spPr/>
        <p:txBody>
          <a:bodyPr/>
          <a:lstStyle/>
          <a:p>
            <a:r>
              <a:rPr lang="en-US" sz="4000" u="sng"/>
              <a:t>Facilitated Diffusion:</a:t>
            </a:r>
            <a:r>
              <a:rPr lang="en-US" sz="4000"/>
              <a:t>  </a:t>
            </a:r>
            <a:br>
              <a:rPr lang="en-US" sz="4000"/>
            </a:br>
            <a:endParaRPr lang="en-US" sz="4000"/>
          </a:p>
        </p:txBody>
      </p:sp>
      <p:sp>
        <p:nvSpPr>
          <p:cNvPr id="754691" name="Rectangle 3"/>
          <p:cNvSpPr>
            <a:spLocks noGrp="1" noChangeArrowheads="1"/>
          </p:cNvSpPr>
          <p:nvPr>
            <p:ph type="body" idx="1"/>
          </p:nvPr>
        </p:nvSpPr>
        <p:spPr>
          <a:xfrm>
            <a:off x="457200" y="1052513"/>
            <a:ext cx="8229600" cy="5040312"/>
          </a:xfrm>
        </p:spPr>
        <p:txBody>
          <a:bodyPr/>
          <a:lstStyle/>
          <a:p>
            <a:pPr>
              <a:lnSpc>
                <a:spcPct val="90000"/>
              </a:lnSpc>
            </a:pPr>
            <a:r>
              <a:rPr lang="en-US"/>
              <a:t>The use of transport proteins to aid, assist, or facilitate the diffusion of particles across the cell membrane.  </a:t>
            </a:r>
          </a:p>
          <a:p>
            <a:pPr>
              <a:lnSpc>
                <a:spcPct val="90000"/>
              </a:lnSpc>
            </a:pPr>
            <a:r>
              <a:rPr lang="en-US" b="1" i="1">
                <a:solidFill>
                  <a:srgbClr val="FF3300"/>
                </a:solidFill>
              </a:rPr>
              <a:t>Transport proteins</a:t>
            </a:r>
            <a:r>
              <a:rPr lang="en-US"/>
              <a:t> are membrane proteins that help move materials across the membrane.  There are 2 types of transport proteins and they are recognized based on their shape, size, and electrical charge:</a:t>
            </a:r>
            <a:endParaRPr lang="en-US" b="1" i="1"/>
          </a:p>
          <a:p>
            <a:pPr lvl="1">
              <a:lnSpc>
                <a:spcPct val="90000"/>
              </a:lnSpc>
            </a:pPr>
            <a:r>
              <a:rPr lang="en-US" b="1" i="1">
                <a:solidFill>
                  <a:srgbClr val="FF3300"/>
                </a:solidFill>
              </a:rPr>
              <a:t>Carrier Protein</a:t>
            </a:r>
            <a:r>
              <a:rPr lang="en-US">
                <a:solidFill>
                  <a:srgbClr val="FF3300"/>
                </a:solidFill>
              </a:rPr>
              <a:t>:</a:t>
            </a:r>
            <a:r>
              <a:rPr lang="en-US"/>
              <a:t>  this membrane protein changes shape to allow certain molecules to cross the cell membrane.</a:t>
            </a:r>
          </a:p>
          <a:p>
            <a:pPr lvl="1">
              <a:lnSpc>
                <a:spcPct val="90000"/>
              </a:lnSpc>
              <a:buFont typeface="Wingdings" pitchFamily="2" charset="2"/>
              <a:buNone/>
            </a:pPr>
            <a:endParaRPr lang="en-US"/>
          </a:p>
        </p:txBody>
      </p:sp>
      <p:grpSp>
        <p:nvGrpSpPr>
          <p:cNvPr id="754692" name="Group 4"/>
          <p:cNvGrpSpPr>
            <a:grpSpLocks/>
          </p:cNvGrpSpPr>
          <p:nvPr/>
        </p:nvGrpSpPr>
        <p:grpSpPr bwMode="auto">
          <a:xfrm>
            <a:off x="3924300" y="5661025"/>
            <a:ext cx="4191000" cy="685800"/>
            <a:chOff x="3192" y="10512"/>
            <a:chExt cx="6600" cy="1080"/>
          </a:xfrm>
        </p:grpSpPr>
        <p:sp>
          <p:nvSpPr>
            <p:cNvPr id="754693" name="Freeform 5"/>
            <p:cNvSpPr>
              <a:spLocks/>
            </p:cNvSpPr>
            <p:nvPr/>
          </p:nvSpPr>
          <p:spPr bwMode="auto">
            <a:xfrm rot="676645">
              <a:off x="3821" y="10580"/>
              <a:ext cx="1356" cy="380"/>
            </a:xfrm>
            <a:custGeom>
              <a:avLst/>
              <a:gdLst>
                <a:gd name="T0" fmla="*/ 135 w 1864"/>
                <a:gd name="T1" fmla="*/ 225 h 812"/>
                <a:gd name="T2" fmla="*/ 390 w 1864"/>
                <a:gd name="T3" fmla="*/ 90 h 812"/>
                <a:gd name="T4" fmla="*/ 765 w 1864"/>
                <a:gd name="T5" fmla="*/ 60 h 812"/>
                <a:gd name="T6" fmla="*/ 1020 w 1864"/>
                <a:gd name="T7" fmla="*/ 0 h 812"/>
                <a:gd name="T8" fmla="*/ 1410 w 1864"/>
                <a:gd name="T9" fmla="*/ 75 h 812"/>
                <a:gd name="T10" fmla="*/ 1455 w 1864"/>
                <a:gd name="T11" fmla="*/ 105 h 812"/>
                <a:gd name="T12" fmla="*/ 1590 w 1864"/>
                <a:gd name="T13" fmla="*/ 150 h 812"/>
                <a:gd name="T14" fmla="*/ 1680 w 1864"/>
                <a:gd name="T15" fmla="*/ 210 h 812"/>
                <a:gd name="T16" fmla="*/ 1710 w 1864"/>
                <a:gd name="T17" fmla="*/ 255 h 812"/>
                <a:gd name="T18" fmla="*/ 1755 w 1864"/>
                <a:gd name="T19" fmla="*/ 285 h 812"/>
                <a:gd name="T20" fmla="*/ 1770 w 1864"/>
                <a:gd name="T21" fmla="*/ 330 h 812"/>
                <a:gd name="T22" fmla="*/ 1860 w 1864"/>
                <a:gd name="T23" fmla="*/ 510 h 812"/>
                <a:gd name="T24" fmla="*/ 1755 w 1864"/>
                <a:gd name="T25" fmla="*/ 750 h 812"/>
                <a:gd name="T26" fmla="*/ 1710 w 1864"/>
                <a:gd name="T27" fmla="*/ 795 h 812"/>
                <a:gd name="T28" fmla="*/ 1515 w 1864"/>
                <a:gd name="T29" fmla="*/ 720 h 812"/>
                <a:gd name="T30" fmla="*/ 1425 w 1864"/>
                <a:gd name="T31" fmla="*/ 690 h 812"/>
                <a:gd name="T32" fmla="*/ 1380 w 1864"/>
                <a:gd name="T33" fmla="*/ 660 h 812"/>
                <a:gd name="T34" fmla="*/ 1290 w 1864"/>
                <a:gd name="T35" fmla="*/ 630 h 812"/>
                <a:gd name="T36" fmla="*/ 1215 w 1864"/>
                <a:gd name="T37" fmla="*/ 615 h 812"/>
                <a:gd name="T38" fmla="*/ 975 w 1864"/>
                <a:gd name="T39" fmla="*/ 585 h 812"/>
                <a:gd name="T40" fmla="*/ 720 w 1864"/>
                <a:gd name="T41" fmla="*/ 600 h 812"/>
                <a:gd name="T42" fmla="*/ 495 w 1864"/>
                <a:gd name="T43" fmla="*/ 690 h 812"/>
                <a:gd name="T44" fmla="*/ 390 w 1864"/>
                <a:gd name="T45" fmla="*/ 720 h 812"/>
                <a:gd name="T46" fmla="*/ 165 w 1864"/>
                <a:gd name="T47" fmla="*/ 780 h 812"/>
                <a:gd name="T48" fmla="*/ 60 w 1864"/>
                <a:gd name="T49" fmla="*/ 765 h 812"/>
                <a:gd name="T50" fmla="*/ 15 w 1864"/>
                <a:gd name="T51" fmla="*/ 630 h 812"/>
                <a:gd name="T52" fmla="*/ 0 w 1864"/>
                <a:gd name="T53" fmla="*/ 585 h 812"/>
                <a:gd name="T54" fmla="*/ 90 w 1864"/>
                <a:gd name="T55" fmla="*/ 345 h 812"/>
                <a:gd name="T56" fmla="*/ 120 w 1864"/>
                <a:gd name="T57" fmla="*/ 255 h 812"/>
                <a:gd name="T58" fmla="*/ 165 w 1864"/>
                <a:gd name="T59" fmla="*/ 225 h 812"/>
                <a:gd name="T60" fmla="*/ 135 w 1864"/>
                <a:gd name="T61" fmla="*/ 22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4" h="812">
                  <a:moveTo>
                    <a:pt x="135" y="225"/>
                  </a:moveTo>
                  <a:cubicBezTo>
                    <a:pt x="257" y="103"/>
                    <a:pt x="211" y="110"/>
                    <a:pt x="390" y="90"/>
                  </a:cubicBezTo>
                  <a:cubicBezTo>
                    <a:pt x="515" y="76"/>
                    <a:pt x="765" y="60"/>
                    <a:pt x="765" y="60"/>
                  </a:cubicBezTo>
                  <a:cubicBezTo>
                    <a:pt x="851" y="39"/>
                    <a:pt x="932" y="15"/>
                    <a:pt x="1020" y="0"/>
                  </a:cubicBezTo>
                  <a:cubicBezTo>
                    <a:pt x="1107" y="7"/>
                    <a:pt x="1321" y="16"/>
                    <a:pt x="1410" y="75"/>
                  </a:cubicBezTo>
                  <a:cubicBezTo>
                    <a:pt x="1425" y="85"/>
                    <a:pt x="1439" y="98"/>
                    <a:pt x="1455" y="105"/>
                  </a:cubicBezTo>
                  <a:cubicBezTo>
                    <a:pt x="1498" y="124"/>
                    <a:pt x="1551" y="124"/>
                    <a:pt x="1590" y="150"/>
                  </a:cubicBezTo>
                  <a:cubicBezTo>
                    <a:pt x="1620" y="170"/>
                    <a:pt x="1680" y="210"/>
                    <a:pt x="1680" y="210"/>
                  </a:cubicBezTo>
                  <a:cubicBezTo>
                    <a:pt x="1690" y="225"/>
                    <a:pt x="1697" y="242"/>
                    <a:pt x="1710" y="255"/>
                  </a:cubicBezTo>
                  <a:cubicBezTo>
                    <a:pt x="1723" y="268"/>
                    <a:pt x="1744" y="271"/>
                    <a:pt x="1755" y="285"/>
                  </a:cubicBezTo>
                  <a:cubicBezTo>
                    <a:pt x="1765" y="297"/>
                    <a:pt x="1763" y="316"/>
                    <a:pt x="1770" y="330"/>
                  </a:cubicBezTo>
                  <a:cubicBezTo>
                    <a:pt x="1800" y="390"/>
                    <a:pt x="1838" y="445"/>
                    <a:pt x="1860" y="510"/>
                  </a:cubicBezTo>
                  <a:cubicBezTo>
                    <a:pt x="1849" y="611"/>
                    <a:pt x="1864" y="714"/>
                    <a:pt x="1755" y="750"/>
                  </a:cubicBezTo>
                  <a:cubicBezTo>
                    <a:pt x="1740" y="765"/>
                    <a:pt x="1731" y="791"/>
                    <a:pt x="1710" y="795"/>
                  </a:cubicBezTo>
                  <a:cubicBezTo>
                    <a:pt x="1625" y="812"/>
                    <a:pt x="1578" y="762"/>
                    <a:pt x="1515" y="720"/>
                  </a:cubicBezTo>
                  <a:cubicBezTo>
                    <a:pt x="1489" y="702"/>
                    <a:pt x="1455" y="700"/>
                    <a:pt x="1425" y="690"/>
                  </a:cubicBezTo>
                  <a:cubicBezTo>
                    <a:pt x="1408" y="684"/>
                    <a:pt x="1396" y="667"/>
                    <a:pt x="1380" y="660"/>
                  </a:cubicBezTo>
                  <a:cubicBezTo>
                    <a:pt x="1351" y="647"/>
                    <a:pt x="1320" y="640"/>
                    <a:pt x="1290" y="630"/>
                  </a:cubicBezTo>
                  <a:cubicBezTo>
                    <a:pt x="1266" y="622"/>
                    <a:pt x="1240" y="619"/>
                    <a:pt x="1215" y="615"/>
                  </a:cubicBezTo>
                  <a:cubicBezTo>
                    <a:pt x="1135" y="604"/>
                    <a:pt x="975" y="585"/>
                    <a:pt x="975" y="585"/>
                  </a:cubicBezTo>
                  <a:cubicBezTo>
                    <a:pt x="890" y="590"/>
                    <a:pt x="804" y="589"/>
                    <a:pt x="720" y="600"/>
                  </a:cubicBezTo>
                  <a:cubicBezTo>
                    <a:pt x="639" y="611"/>
                    <a:pt x="566" y="655"/>
                    <a:pt x="495" y="690"/>
                  </a:cubicBezTo>
                  <a:cubicBezTo>
                    <a:pt x="470" y="703"/>
                    <a:pt x="414" y="713"/>
                    <a:pt x="390" y="720"/>
                  </a:cubicBezTo>
                  <a:cubicBezTo>
                    <a:pt x="313" y="743"/>
                    <a:pt x="244" y="764"/>
                    <a:pt x="165" y="780"/>
                  </a:cubicBezTo>
                  <a:cubicBezTo>
                    <a:pt x="130" y="775"/>
                    <a:pt x="88" y="787"/>
                    <a:pt x="60" y="765"/>
                  </a:cubicBezTo>
                  <a:cubicBezTo>
                    <a:pt x="23" y="736"/>
                    <a:pt x="30" y="675"/>
                    <a:pt x="15" y="630"/>
                  </a:cubicBezTo>
                  <a:cubicBezTo>
                    <a:pt x="10" y="615"/>
                    <a:pt x="0" y="585"/>
                    <a:pt x="0" y="585"/>
                  </a:cubicBezTo>
                  <a:cubicBezTo>
                    <a:pt x="17" y="464"/>
                    <a:pt x="22" y="447"/>
                    <a:pt x="90" y="345"/>
                  </a:cubicBezTo>
                  <a:cubicBezTo>
                    <a:pt x="108" y="319"/>
                    <a:pt x="94" y="273"/>
                    <a:pt x="120" y="255"/>
                  </a:cubicBezTo>
                  <a:cubicBezTo>
                    <a:pt x="135" y="245"/>
                    <a:pt x="157" y="241"/>
                    <a:pt x="165" y="225"/>
                  </a:cubicBezTo>
                  <a:cubicBezTo>
                    <a:pt x="169" y="216"/>
                    <a:pt x="145" y="225"/>
                    <a:pt x="135" y="225"/>
                  </a:cubicBezTo>
                  <a:close/>
                </a:path>
              </a:pathLst>
            </a:custGeom>
            <a:solidFill>
              <a:srgbClr val="FFFF00"/>
            </a:solidFill>
            <a:ln w="19050">
              <a:solidFill>
                <a:srgbClr val="000000"/>
              </a:solidFill>
              <a:round/>
              <a:headEnd/>
              <a:tailEnd/>
            </a:ln>
          </p:spPr>
          <p:txBody>
            <a:bodyPr/>
            <a:lstStyle/>
            <a:p>
              <a:endParaRPr lang="en-CA"/>
            </a:p>
          </p:txBody>
        </p:sp>
        <p:sp>
          <p:nvSpPr>
            <p:cNvPr id="754694" name="Freeform 6"/>
            <p:cNvSpPr>
              <a:spLocks/>
            </p:cNvSpPr>
            <p:nvPr/>
          </p:nvSpPr>
          <p:spPr bwMode="auto">
            <a:xfrm rot="20923355" flipV="1">
              <a:off x="3821" y="11120"/>
              <a:ext cx="1356" cy="380"/>
            </a:xfrm>
            <a:custGeom>
              <a:avLst/>
              <a:gdLst>
                <a:gd name="T0" fmla="*/ 135 w 1864"/>
                <a:gd name="T1" fmla="*/ 225 h 812"/>
                <a:gd name="T2" fmla="*/ 390 w 1864"/>
                <a:gd name="T3" fmla="*/ 90 h 812"/>
                <a:gd name="T4" fmla="*/ 765 w 1864"/>
                <a:gd name="T5" fmla="*/ 60 h 812"/>
                <a:gd name="T6" fmla="*/ 1020 w 1864"/>
                <a:gd name="T7" fmla="*/ 0 h 812"/>
                <a:gd name="T8" fmla="*/ 1410 w 1864"/>
                <a:gd name="T9" fmla="*/ 75 h 812"/>
                <a:gd name="T10" fmla="*/ 1455 w 1864"/>
                <a:gd name="T11" fmla="*/ 105 h 812"/>
                <a:gd name="T12" fmla="*/ 1590 w 1864"/>
                <a:gd name="T13" fmla="*/ 150 h 812"/>
                <a:gd name="T14" fmla="*/ 1680 w 1864"/>
                <a:gd name="T15" fmla="*/ 210 h 812"/>
                <a:gd name="T16" fmla="*/ 1710 w 1864"/>
                <a:gd name="T17" fmla="*/ 255 h 812"/>
                <a:gd name="T18" fmla="*/ 1755 w 1864"/>
                <a:gd name="T19" fmla="*/ 285 h 812"/>
                <a:gd name="T20" fmla="*/ 1770 w 1864"/>
                <a:gd name="T21" fmla="*/ 330 h 812"/>
                <a:gd name="T22" fmla="*/ 1860 w 1864"/>
                <a:gd name="T23" fmla="*/ 510 h 812"/>
                <a:gd name="T24" fmla="*/ 1755 w 1864"/>
                <a:gd name="T25" fmla="*/ 750 h 812"/>
                <a:gd name="T26" fmla="*/ 1710 w 1864"/>
                <a:gd name="T27" fmla="*/ 795 h 812"/>
                <a:gd name="T28" fmla="*/ 1515 w 1864"/>
                <a:gd name="T29" fmla="*/ 720 h 812"/>
                <a:gd name="T30" fmla="*/ 1425 w 1864"/>
                <a:gd name="T31" fmla="*/ 690 h 812"/>
                <a:gd name="T32" fmla="*/ 1380 w 1864"/>
                <a:gd name="T33" fmla="*/ 660 h 812"/>
                <a:gd name="T34" fmla="*/ 1290 w 1864"/>
                <a:gd name="T35" fmla="*/ 630 h 812"/>
                <a:gd name="T36" fmla="*/ 1215 w 1864"/>
                <a:gd name="T37" fmla="*/ 615 h 812"/>
                <a:gd name="T38" fmla="*/ 975 w 1864"/>
                <a:gd name="T39" fmla="*/ 585 h 812"/>
                <a:gd name="T40" fmla="*/ 720 w 1864"/>
                <a:gd name="T41" fmla="*/ 600 h 812"/>
                <a:gd name="T42" fmla="*/ 495 w 1864"/>
                <a:gd name="T43" fmla="*/ 690 h 812"/>
                <a:gd name="T44" fmla="*/ 390 w 1864"/>
                <a:gd name="T45" fmla="*/ 720 h 812"/>
                <a:gd name="T46" fmla="*/ 165 w 1864"/>
                <a:gd name="T47" fmla="*/ 780 h 812"/>
                <a:gd name="T48" fmla="*/ 60 w 1864"/>
                <a:gd name="T49" fmla="*/ 765 h 812"/>
                <a:gd name="T50" fmla="*/ 15 w 1864"/>
                <a:gd name="T51" fmla="*/ 630 h 812"/>
                <a:gd name="T52" fmla="*/ 0 w 1864"/>
                <a:gd name="T53" fmla="*/ 585 h 812"/>
                <a:gd name="T54" fmla="*/ 90 w 1864"/>
                <a:gd name="T55" fmla="*/ 345 h 812"/>
                <a:gd name="T56" fmla="*/ 120 w 1864"/>
                <a:gd name="T57" fmla="*/ 255 h 812"/>
                <a:gd name="T58" fmla="*/ 165 w 1864"/>
                <a:gd name="T59" fmla="*/ 225 h 812"/>
                <a:gd name="T60" fmla="*/ 135 w 1864"/>
                <a:gd name="T61" fmla="*/ 22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4" h="812">
                  <a:moveTo>
                    <a:pt x="135" y="225"/>
                  </a:moveTo>
                  <a:cubicBezTo>
                    <a:pt x="257" y="103"/>
                    <a:pt x="211" y="110"/>
                    <a:pt x="390" y="90"/>
                  </a:cubicBezTo>
                  <a:cubicBezTo>
                    <a:pt x="515" y="76"/>
                    <a:pt x="765" y="60"/>
                    <a:pt x="765" y="60"/>
                  </a:cubicBezTo>
                  <a:cubicBezTo>
                    <a:pt x="851" y="39"/>
                    <a:pt x="932" y="15"/>
                    <a:pt x="1020" y="0"/>
                  </a:cubicBezTo>
                  <a:cubicBezTo>
                    <a:pt x="1107" y="7"/>
                    <a:pt x="1321" y="16"/>
                    <a:pt x="1410" y="75"/>
                  </a:cubicBezTo>
                  <a:cubicBezTo>
                    <a:pt x="1425" y="85"/>
                    <a:pt x="1439" y="98"/>
                    <a:pt x="1455" y="105"/>
                  </a:cubicBezTo>
                  <a:cubicBezTo>
                    <a:pt x="1498" y="124"/>
                    <a:pt x="1551" y="124"/>
                    <a:pt x="1590" y="150"/>
                  </a:cubicBezTo>
                  <a:cubicBezTo>
                    <a:pt x="1620" y="170"/>
                    <a:pt x="1680" y="210"/>
                    <a:pt x="1680" y="210"/>
                  </a:cubicBezTo>
                  <a:cubicBezTo>
                    <a:pt x="1690" y="225"/>
                    <a:pt x="1697" y="242"/>
                    <a:pt x="1710" y="255"/>
                  </a:cubicBezTo>
                  <a:cubicBezTo>
                    <a:pt x="1723" y="268"/>
                    <a:pt x="1744" y="271"/>
                    <a:pt x="1755" y="285"/>
                  </a:cubicBezTo>
                  <a:cubicBezTo>
                    <a:pt x="1765" y="297"/>
                    <a:pt x="1763" y="316"/>
                    <a:pt x="1770" y="330"/>
                  </a:cubicBezTo>
                  <a:cubicBezTo>
                    <a:pt x="1800" y="390"/>
                    <a:pt x="1838" y="445"/>
                    <a:pt x="1860" y="510"/>
                  </a:cubicBezTo>
                  <a:cubicBezTo>
                    <a:pt x="1849" y="611"/>
                    <a:pt x="1864" y="714"/>
                    <a:pt x="1755" y="750"/>
                  </a:cubicBezTo>
                  <a:cubicBezTo>
                    <a:pt x="1740" y="765"/>
                    <a:pt x="1731" y="791"/>
                    <a:pt x="1710" y="795"/>
                  </a:cubicBezTo>
                  <a:cubicBezTo>
                    <a:pt x="1625" y="812"/>
                    <a:pt x="1578" y="762"/>
                    <a:pt x="1515" y="720"/>
                  </a:cubicBezTo>
                  <a:cubicBezTo>
                    <a:pt x="1489" y="702"/>
                    <a:pt x="1455" y="700"/>
                    <a:pt x="1425" y="690"/>
                  </a:cubicBezTo>
                  <a:cubicBezTo>
                    <a:pt x="1408" y="684"/>
                    <a:pt x="1396" y="667"/>
                    <a:pt x="1380" y="660"/>
                  </a:cubicBezTo>
                  <a:cubicBezTo>
                    <a:pt x="1351" y="647"/>
                    <a:pt x="1320" y="640"/>
                    <a:pt x="1290" y="630"/>
                  </a:cubicBezTo>
                  <a:cubicBezTo>
                    <a:pt x="1266" y="622"/>
                    <a:pt x="1240" y="619"/>
                    <a:pt x="1215" y="615"/>
                  </a:cubicBezTo>
                  <a:cubicBezTo>
                    <a:pt x="1135" y="604"/>
                    <a:pt x="975" y="585"/>
                    <a:pt x="975" y="585"/>
                  </a:cubicBezTo>
                  <a:cubicBezTo>
                    <a:pt x="890" y="590"/>
                    <a:pt x="804" y="589"/>
                    <a:pt x="720" y="600"/>
                  </a:cubicBezTo>
                  <a:cubicBezTo>
                    <a:pt x="639" y="611"/>
                    <a:pt x="566" y="655"/>
                    <a:pt x="495" y="690"/>
                  </a:cubicBezTo>
                  <a:cubicBezTo>
                    <a:pt x="470" y="703"/>
                    <a:pt x="414" y="713"/>
                    <a:pt x="390" y="720"/>
                  </a:cubicBezTo>
                  <a:cubicBezTo>
                    <a:pt x="313" y="743"/>
                    <a:pt x="244" y="764"/>
                    <a:pt x="165" y="780"/>
                  </a:cubicBezTo>
                  <a:cubicBezTo>
                    <a:pt x="130" y="775"/>
                    <a:pt x="88" y="787"/>
                    <a:pt x="60" y="765"/>
                  </a:cubicBezTo>
                  <a:cubicBezTo>
                    <a:pt x="23" y="736"/>
                    <a:pt x="30" y="675"/>
                    <a:pt x="15" y="630"/>
                  </a:cubicBezTo>
                  <a:cubicBezTo>
                    <a:pt x="10" y="615"/>
                    <a:pt x="0" y="585"/>
                    <a:pt x="0" y="585"/>
                  </a:cubicBezTo>
                  <a:cubicBezTo>
                    <a:pt x="17" y="464"/>
                    <a:pt x="22" y="447"/>
                    <a:pt x="90" y="345"/>
                  </a:cubicBezTo>
                  <a:cubicBezTo>
                    <a:pt x="108" y="319"/>
                    <a:pt x="94" y="273"/>
                    <a:pt x="120" y="255"/>
                  </a:cubicBezTo>
                  <a:cubicBezTo>
                    <a:pt x="135" y="245"/>
                    <a:pt x="157" y="241"/>
                    <a:pt x="165" y="225"/>
                  </a:cubicBezTo>
                  <a:cubicBezTo>
                    <a:pt x="169" y="216"/>
                    <a:pt x="145" y="225"/>
                    <a:pt x="135" y="225"/>
                  </a:cubicBezTo>
                  <a:close/>
                </a:path>
              </a:pathLst>
            </a:custGeom>
            <a:solidFill>
              <a:srgbClr val="FFFF00"/>
            </a:solidFill>
            <a:ln w="19050">
              <a:solidFill>
                <a:srgbClr val="000000"/>
              </a:solidFill>
              <a:round/>
              <a:headEnd/>
              <a:tailEnd/>
            </a:ln>
          </p:spPr>
          <p:txBody>
            <a:bodyPr/>
            <a:lstStyle/>
            <a:p>
              <a:endParaRPr lang="en-CA"/>
            </a:p>
          </p:txBody>
        </p:sp>
        <p:sp>
          <p:nvSpPr>
            <p:cNvPr id="754695" name="Oval 7"/>
            <p:cNvSpPr>
              <a:spLocks noChangeArrowheads="1"/>
            </p:cNvSpPr>
            <p:nvPr/>
          </p:nvSpPr>
          <p:spPr bwMode="auto">
            <a:xfrm>
              <a:off x="3716" y="10917"/>
              <a:ext cx="314" cy="203"/>
            </a:xfrm>
            <a:prstGeom prst="ellipse">
              <a:avLst/>
            </a:prstGeom>
            <a:solidFill>
              <a:srgbClr val="FF0000"/>
            </a:solidFill>
            <a:ln w="19050">
              <a:solidFill>
                <a:srgbClr val="000000"/>
              </a:solidFill>
              <a:round/>
              <a:headEnd/>
              <a:tailEnd/>
            </a:ln>
          </p:spPr>
          <p:txBody>
            <a:bodyPr/>
            <a:lstStyle/>
            <a:p>
              <a:endParaRPr lang="en-CA"/>
            </a:p>
          </p:txBody>
        </p:sp>
        <p:sp>
          <p:nvSpPr>
            <p:cNvPr id="754696" name="Line 8"/>
            <p:cNvSpPr>
              <a:spLocks noChangeShapeType="1"/>
            </p:cNvSpPr>
            <p:nvPr/>
          </p:nvSpPr>
          <p:spPr bwMode="auto">
            <a:xfrm>
              <a:off x="3192" y="10985"/>
              <a:ext cx="419" cy="0"/>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CA"/>
            </a:p>
          </p:txBody>
        </p:sp>
        <p:sp>
          <p:nvSpPr>
            <p:cNvPr id="754697" name="Line 9"/>
            <p:cNvSpPr>
              <a:spLocks noChangeShapeType="1"/>
            </p:cNvSpPr>
            <p:nvPr/>
          </p:nvSpPr>
          <p:spPr bwMode="auto">
            <a:xfrm flipH="1" flipV="1">
              <a:off x="4449" y="11390"/>
              <a:ext cx="105" cy="202"/>
            </a:xfrm>
            <a:prstGeom prst="line">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CA"/>
            </a:p>
          </p:txBody>
        </p:sp>
        <p:sp>
          <p:nvSpPr>
            <p:cNvPr id="754698" name="Freeform 10"/>
            <p:cNvSpPr>
              <a:spLocks/>
            </p:cNvSpPr>
            <p:nvPr/>
          </p:nvSpPr>
          <p:spPr bwMode="auto">
            <a:xfrm rot="-23248">
              <a:off x="5706" y="10580"/>
              <a:ext cx="1356" cy="405"/>
            </a:xfrm>
            <a:custGeom>
              <a:avLst/>
              <a:gdLst>
                <a:gd name="T0" fmla="*/ 135 w 1864"/>
                <a:gd name="T1" fmla="*/ 225 h 812"/>
                <a:gd name="T2" fmla="*/ 390 w 1864"/>
                <a:gd name="T3" fmla="*/ 90 h 812"/>
                <a:gd name="T4" fmla="*/ 765 w 1864"/>
                <a:gd name="T5" fmla="*/ 60 h 812"/>
                <a:gd name="T6" fmla="*/ 1020 w 1864"/>
                <a:gd name="T7" fmla="*/ 0 h 812"/>
                <a:gd name="T8" fmla="*/ 1410 w 1864"/>
                <a:gd name="T9" fmla="*/ 75 h 812"/>
                <a:gd name="T10" fmla="*/ 1455 w 1864"/>
                <a:gd name="T11" fmla="*/ 105 h 812"/>
                <a:gd name="T12" fmla="*/ 1590 w 1864"/>
                <a:gd name="T13" fmla="*/ 150 h 812"/>
                <a:gd name="T14" fmla="*/ 1680 w 1864"/>
                <a:gd name="T15" fmla="*/ 210 h 812"/>
                <a:gd name="T16" fmla="*/ 1710 w 1864"/>
                <a:gd name="T17" fmla="*/ 255 h 812"/>
                <a:gd name="T18" fmla="*/ 1755 w 1864"/>
                <a:gd name="T19" fmla="*/ 285 h 812"/>
                <a:gd name="T20" fmla="*/ 1770 w 1864"/>
                <a:gd name="T21" fmla="*/ 330 h 812"/>
                <a:gd name="T22" fmla="*/ 1860 w 1864"/>
                <a:gd name="T23" fmla="*/ 510 h 812"/>
                <a:gd name="T24" fmla="*/ 1755 w 1864"/>
                <a:gd name="T25" fmla="*/ 750 h 812"/>
                <a:gd name="T26" fmla="*/ 1710 w 1864"/>
                <a:gd name="T27" fmla="*/ 795 h 812"/>
                <a:gd name="T28" fmla="*/ 1515 w 1864"/>
                <a:gd name="T29" fmla="*/ 720 h 812"/>
                <a:gd name="T30" fmla="*/ 1425 w 1864"/>
                <a:gd name="T31" fmla="*/ 690 h 812"/>
                <a:gd name="T32" fmla="*/ 1380 w 1864"/>
                <a:gd name="T33" fmla="*/ 660 h 812"/>
                <a:gd name="T34" fmla="*/ 1290 w 1864"/>
                <a:gd name="T35" fmla="*/ 630 h 812"/>
                <a:gd name="T36" fmla="*/ 1215 w 1864"/>
                <a:gd name="T37" fmla="*/ 615 h 812"/>
                <a:gd name="T38" fmla="*/ 975 w 1864"/>
                <a:gd name="T39" fmla="*/ 585 h 812"/>
                <a:gd name="T40" fmla="*/ 720 w 1864"/>
                <a:gd name="T41" fmla="*/ 600 h 812"/>
                <a:gd name="T42" fmla="*/ 495 w 1864"/>
                <a:gd name="T43" fmla="*/ 690 h 812"/>
                <a:gd name="T44" fmla="*/ 390 w 1864"/>
                <a:gd name="T45" fmla="*/ 720 h 812"/>
                <a:gd name="T46" fmla="*/ 165 w 1864"/>
                <a:gd name="T47" fmla="*/ 780 h 812"/>
                <a:gd name="T48" fmla="*/ 60 w 1864"/>
                <a:gd name="T49" fmla="*/ 765 h 812"/>
                <a:gd name="T50" fmla="*/ 15 w 1864"/>
                <a:gd name="T51" fmla="*/ 630 h 812"/>
                <a:gd name="T52" fmla="*/ 0 w 1864"/>
                <a:gd name="T53" fmla="*/ 585 h 812"/>
                <a:gd name="T54" fmla="*/ 90 w 1864"/>
                <a:gd name="T55" fmla="*/ 345 h 812"/>
                <a:gd name="T56" fmla="*/ 120 w 1864"/>
                <a:gd name="T57" fmla="*/ 255 h 812"/>
                <a:gd name="T58" fmla="*/ 165 w 1864"/>
                <a:gd name="T59" fmla="*/ 225 h 812"/>
                <a:gd name="T60" fmla="*/ 135 w 1864"/>
                <a:gd name="T61" fmla="*/ 22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4" h="812">
                  <a:moveTo>
                    <a:pt x="135" y="225"/>
                  </a:moveTo>
                  <a:cubicBezTo>
                    <a:pt x="257" y="103"/>
                    <a:pt x="211" y="110"/>
                    <a:pt x="390" y="90"/>
                  </a:cubicBezTo>
                  <a:cubicBezTo>
                    <a:pt x="515" y="76"/>
                    <a:pt x="765" y="60"/>
                    <a:pt x="765" y="60"/>
                  </a:cubicBezTo>
                  <a:cubicBezTo>
                    <a:pt x="851" y="39"/>
                    <a:pt x="932" y="15"/>
                    <a:pt x="1020" y="0"/>
                  </a:cubicBezTo>
                  <a:cubicBezTo>
                    <a:pt x="1107" y="7"/>
                    <a:pt x="1321" y="16"/>
                    <a:pt x="1410" y="75"/>
                  </a:cubicBezTo>
                  <a:cubicBezTo>
                    <a:pt x="1425" y="85"/>
                    <a:pt x="1439" y="98"/>
                    <a:pt x="1455" y="105"/>
                  </a:cubicBezTo>
                  <a:cubicBezTo>
                    <a:pt x="1498" y="124"/>
                    <a:pt x="1551" y="124"/>
                    <a:pt x="1590" y="150"/>
                  </a:cubicBezTo>
                  <a:cubicBezTo>
                    <a:pt x="1620" y="170"/>
                    <a:pt x="1680" y="210"/>
                    <a:pt x="1680" y="210"/>
                  </a:cubicBezTo>
                  <a:cubicBezTo>
                    <a:pt x="1690" y="225"/>
                    <a:pt x="1697" y="242"/>
                    <a:pt x="1710" y="255"/>
                  </a:cubicBezTo>
                  <a:cubicBezTo>
                    <a:pt x="1723" y="268"/>
                    <a:pt x="1744" y="271"/>
                    <a:pt x="1755" y="285"/>
                  </a:cubicBezTo>
                  <a:cubicBezTo>
                    <a:pt x="1765" y="297"/>
                    <a:pt x="1763" y="316"/>
                    <a:pt x="1770" y="330"/>
                  </a:cubicBezTo>
                  <a:cubicBezTo>
                    <a:pt x="1800" y="390"/>
                    <a:pt x="1838" y="445"/>
                    <a:pt x="1860" y="510"/>
                  </a:cubicBezTo>
                  <a:cubicBezTo>
                    <a:pt x="1849" y="611"/>
                    <a:pt x="1864" y="714"/>
                    <a:pt x="1755" y="750"/>
                  </a:cubicBezTo>
                  <a:cubicBezTo>
                    <a:pt x="1740" y="765"/>
                    <a:pt x="1731" y="791"/>
                    <a:pt x="1710" y="795"/>
                  </a:cubicBezTo>
                  <a:cubicBezTo>
                    <a:pt x="1625" y="812"/>
                    <a:pt x="1578" y="762"/>
                    <a:pt x="1515" y="720"/>
                  </a:cubicBezTo>
                  <a:cubicBezTo>
                    <a:pt x="1489" y="702"/>
                    <a:pt x="1455" y="700"/>
                    <a:pt x="1425" y="690"/>
                  </a:cubicBezTo>
                  <a:cubicBezTo>
                    <a:pt x="1408" y="684"/>
                    <a:pt x="1396" y="667"/>
                    <a:pt x="1380" y="660"/>
                  </a:cubicBezTo>
                  <a:cubicBezTo>
                    <a:pt x="1351" y="647"/>
                    <a:pt x="1320" y="640"/>
                    <a:pt x="1290" y="630"/>
                  </a:cubicBezTo>
                  <a:cubicBezTo>
                    <a:pt x="1266" y="622"/>
                    <a:pt x="1240" y="619"/>
                    <a:pt x="1215" y="615"/>
                  </a:cubicBezTo>
                  <a:cubicBezTo>
                    <a:pt x="1135" y="604"/>
                    <a:pt x="975" y="585"/>
                    <a:pt x="975" y="585"/>
                  </a:cubicBezTo>
                  <a:cubicBezTo>
                    <a:pt x="890" y="590"/>
                    <a:pt x="804" y="589"/>
                    <a:pt x="720" y="600"/>
                  </a:cubicBezTo>
                  <a:cubicBezTo>
                    <a:pt x="639" y="611"/>
                    <a:pt x="566" y="655"/>
                    <a:pt x="495" y="690"/>
                  </a:cubicBezTo>
                  <a:cubicBezTo>
                    <a:pt x="470" y="703"/>
                    <a:pt x="414" y="713"/>
                    <a:pt x="390" y="720"/>
                  </a:cubicBezTo>
                  <a:cubicBezTo>
                    <a:pt x="313" y="743"/>
                    <a:pt x="244" y="764"/>
                    <a:pt x="165" y="780"/>
                  </a:cubicBezTo>
                  <a:cubicBezTo>
                    <a:pt x="130" y="775"/>
                    <a:pt x="88" y="787"/>
                    <a:pt x="60" y="765"/>
                  </a:cubicBezTo>
                  <a:cubicBezTo>
                    <a:pt x="23" y="736"/>
                    <a:pt x="30" y="675"/>
                    <a:pt x="15" y="630"/>
                  </a:cubicBezTo>
                  <a:cubicBezTo>
                    <a:pt x="10" y="615"/>
                    <a:pt x="0" y="585"/>
                    <a:pt x="0" y="585"/>
                  </a:cubicBezTo>
                  <a:cubicBezTo>
                    <a:pt x="17" y="464"/>
                    <a:pt x="22" y="447"/>
                    <a:pt x="90" y="345"/>
                  </a:cubicBezTo>
                  <a:cubicBezTo>
                    <a:pt x="108" y="319"/>
                    <a:pt x="94" y="273"/>
                    <a:pt x="120" y="255"/>
                  </a:cubicBezTo>
                  <a:cubicBezTo>
                    <a:pt x="135" y="245"/>
                    <a:pt x="157" y="241"/>
                    <a:pt x="165" y="225"/>
                  </a:cubicBezTo>
                  <a:cubicBezTo>
                    <a:pt x="169" y="216"/>
                    <a:pt x="145" y="225"/>
                    <a:pt x="135" y="225"/>
                  </a:cubicBezTo>
                  <a:close/>
                </a:path>
              </a:pathLst>
            </a:custGeom>
            <a:solidFill>
              <a:srgbClr val="FFFF00"/>
            </a:solidFill>
            <a:ln w="19050">
              <a:solidFill>
                <a:srgbClr val="000000"/>
              </a:solidFill>
              <a:round/>
              <a:headEnd/>
              <a:tailEnd/>
            </a:ln>
          </p:spPr>
          <p:txBody>
            <a:bodyPr/>
            <a:lstStyle/>
            <a:p>
              <a:endParaRPr lang="en-CA"/>
            </a:p>
          </p:txBody>
        </p:sp>
        <p:sp>
          <p:nvSpPr>
            <p:cNvPr id="754699" name="Freeform 11"/>
            <p:cNvSpPr>
              <a:spLocks/>
            </p:cNvSpPr>
            <p:nvPr/>
          </p:nvSpPr>
          <p:spPr bwMode="auto">
            <a:xfrm rot="23248" flipV="1">
              <a:off x="5706" y="11052"/>
              <a:ext cx="1356" cy="448"/>
            </a:xfrm>
            <a:custGeom>
              <a:avLst/>
              <a:gdLst>
                <a:gd name="T0" fmla="*/ 135 w 1864"/>
                <a:gd name="T1" fmla="*/ 225 h 812"/>
                <a:gd name="T2" fmla="*/ 390 w 1864"/>
                <a:gd name="T3" fmla="*/ 90 h 812"/>
                <a:gd name="T4" fmla="*/ 765 w 1864"/>
                <a:gd name="T5" fmla="*/ 60 h 812"/>
                <a:gd name="T6" fmla="*/ 1020 w 1864"/>
                <a:gd name="T7" fmla="*/ 0 h 812"/>
                <a:gd name="T8" fmla="*/ 1410 w 1864"/>
                <a:gd name="T9" fmla="*/ 75 h 812"/>
                <a:gd name="T10" fmla="*/ 1455 w 1864"/>
                <a:gd name="T11" fmla="*/ 105 h 812"/>
                <a:gd name="T12" fmla="*/ 1590 w 1864"/>
                <a:gd name="T13" fmla="*/ 150 h 812"/>
                <a:gd name="T14" fmla="*/ 1680 w 1864"/>
                <a:gd name="T15" fmla="*/ 210 h 812"/>
                <a:gd name="T16" fmla="*/ 1710 w 1864"/>
                <a:gd name="T17" fmla="*/ 255 h 812"/>
                <a:gd name="T18" fmla="*/ 1755 w 1864"/>
                <a:gd name="T19" fmla="*/ 285 h 812"/>
                <a:gd name="T20" fmla="*/ 1770 w 1864"/>
                <a:gd name="T21" fmla="*/ 330 h 812"/>
                <a:gd name="T22" fmla="*/ 1860 w 1864"/>
                <a:gd name="T23" fmla="*/ 510 h 812"/>
                <a:gd name="T24" fmla="*/ 1755 w 1864"/>
                <a:gd name="T25" fmla="*/ 750 h 812"/>
                <a:gd name="T26" fmla="*/ 1710 w 1864"/>
                <a:gd name="T27" fmla="*/ 795 h 812"/>
                <a:gd name="T28" fmla="*/ 1515 w 1864"/>
                <a:gd name="T29" fmla="*/ 720 h 812"/>
                <a:gd name="T30" fmla="*/ 1425 w 1864"/>
                <a:gd name="T31" fmla="*/ 690 h 812"/>
                <a:gd name="T32" fmla="*/ 1380 w 1864"/>
                <a:gd name="T33" fmla="*/ 660 h 812"/>
                <a:gd name="T34" fmla="*/ 1290 w 1864"/>
                <a:gd name="T35" fmla="*/ 630 h 812"/>
                <a:gd name="T36" fmla="*/ 1215 w 1864"/>
                <a:gd name="T37" fmla="*/ 615 h 812"/>
                <a:gd name="T38" fmla="*/ 975 w 1864"/>
                <a:gd name="T39" fmla="*/ 585 h 812"/>
                <a:gd name="T40" fmla="*/ 720 w 1864"/>
                <a:gd name="T41" fmla="*/ 600 h 812"/>
                <a:gd name="T42" fmla="*/ 495 w 1864"/>
                <a:gd name="T43" fmla="*/ 690 h 812"/>
                <a:gd name="T44" fmla="*/ 390 w 1864"/>
                <a:gd name="T45" fmla="*/ 720 h 812"/>
                <a:gd name="T46" fmla="*/ 165 w 1864"/>
                <a:gd name="T47" fmla="*/ 780 h 812"/>
                <a:gd name="T48" fmla="*/ 60 w 1864"/>
                <a:gd name="T49" fmla="*/ 765 h 812"/>
                <a:gd name="T50" fmla="*/ 15 w 1864"/>
                <a:gd name="T51" fmla="*/ 630 h 812"/>
                <a:gd name="T52" fmla="*/ 0 w 1864"/>
                <a:gd name="T53" fmla="*/ 585 h 812"/>
                <a:gd name="T54" fmla="*/ 90 w 1864"/>
                <a:gd name="T55" fmla="*/ 345 h 812"/>
                <a:gd name="T56" fmla="*/ 120 w 1864"/>
                <a:gd name="T57" fmla="*/ 255 h 812"/>
                <a:gd name="T58" fmla="*/ 165 w 1864"/>
                <a:gd name="T59" fmla="*/ 225 h 812"/>
                <a:gd name="T60" fmla="*/ 135 w 1864"/>
                <a:gd name="T61" fmla="*/ 22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4" h="812">
                  <a:moveTo>
                    <a:pt x="135" y="225"/>
                  </a:moveTo>
                  <a:cubicBezTo>
                    <a:pt x="257" y="103"/>
                    <a:pt x="211" y="110"/>
                    <a:pt x="390" y="90"/>
                  </a:cubicBezTo>
                  <a:cubicBezTo>
                    <a:pt x="515" y="76"/>
                    <a:pt x="765" y="60"/>
                    <a:pt x="765" y="60"/>
                  </a:cubicBezTo>
                  <a:cubicBezTo>
                    <a:pt x="851" y="39"/>
                    <a:pt x="932" y="15"/>
                    <a:pt x="1020" y="0"/>
                  </a:cubicBezTo>
                  <a:cubicBezTo>
                    <a:pt x="1107" y="7"/>
                    <a:pt x="1321" y="16"/>
                    <a:pt x="1410" y="75"/>
                  </a:cubicBezTo>
                  <a:cubicBezTo>
                    <a:pt x="1425" y="85"/>
                    <a:pt x="1439" y="98"/>
                    <a:pt x="1455" y="105"/>
                  </a:cubicBezTo>
                  <a:cubicBezTo>
                    <a:pt x="1498" y="124"/>
                    <a:pt x="1551" y="124"/>
                    <a:pt x="1590" y="150"/>
                  </a:cubicBezTo>
                  <a:cubicBezTo>
                    <a:pt x="1620" y="170"/>
                    <a:pt x="1680" y="210"/>
                    <a:pt x="1680" y="210"/>
                  </a:cubicBezTo>
                  <a:cubicBezTo>
                    <a:pt x="1690" y="225"/>
                    <a:pt x="1697" y="242"/>
                    <a:pt x="1710" y="255"/>
                  </a:cubicBezTo>
                  <a:cubicBezTo>
                    <a:pt x="1723" y="268"/>
                    <a:pt x="1744" y="271"/>
                    <a:pt x="1755" y="285"/>
                  </a:cubicBezTo>
                  <a:cubicBezTo>
                    <a:pt x="1765" y="297"/>
                    <a:pt x="1763" y="316"/>
                    <a:pt x="1770" y="330"/>
                  </a:cubicBezTo>
                  <a:cubicBezTo>
                    <a:pt x="1800" y="390"/>
                    <a:pt x="1838" y="445"/>
                    <a:pt x="1860" y="510"/>
                  </a:cubicBezTo>
                  <a:cubicBezTo>
                    <a:pt x="1849" y="611"/>
                    <a:pt x="1864" y="714"/>
                    <a:pt x="1755" y="750"/>
                  </a:cubicBezTo>
                  <a:cubicBezTo>
                    <a:pt x="1740" y="765"/>
                    <a:pt x="1731" y="791"/>
                    <a:pt x="1710" y="795"/>
                  </a:cubicBezTo>
                  <a:cubicBezTo>
                    <a:pt x="1625" y="812"/>
                    <a:pt x="1578" y="762"/>
                    <a:pt x="1515" y="720"/>
                  </a:cubicBezTo>
                  <a:cubicBezTo>
                    <a:pt x="1489" y="702"/>
                    <a:pt x="1455" y="700"/>
                    <a:pt x="1425" y="690"/>
                  </a:cubicBezTo>
                  <a:cubicBezTo>
                    <a:pt x="1408" y="684"/>
                    <a:pt x="1396" y="667"/>
                    <a:pt x="1380" y="660"/>
                  </a:cubicBezTo>
                  <a:cubicBezTo>
                    <a:pt x="1351" y="647"/>
                    <a:pt x="1320" y="640"/>
                    <a:pt x="1290" y="630"/>
                  </a:cubicBezTo>
                  <a:cubicBezTo>
                    <a:pt x="1266" y="622"/>
                    <a:pt x="1240" y="619"/>
                    <a:pt x="1215" y="615"/>
                  </a:cubicBezTo>
                  <a:cubicBezTo>
                    <a:pt x="1135" y="604"/>
                    <a:pt x="975" y="585"/>
                    <a:pt x="975" y="585"/>
                  </a:cubicBezTo>
                  <a:cubicBezTo>
                    <a:pt x="890" y="590"/>
                    <a:pt x="804" y="589"/>
                    <a:pt x="720" y="600"/>
                  </a:cubicBezTo>
                  <a:cubicBezTo>
                    <a:pt x="639" y="611"/>
                    <a:pt x="566" y="655"/>
                    <a:pt x="495" y="690"/>
                  </a:cubicBezTo>
                  <a:cubicBezTo>
                    <a:pt x="470" y="703"/>
                    <a:pt x="414" y="713"/>
                    <a:pt x="390" y="720"/>
                  </a:cubicBezTo>
                  <a:cubicBezTo>
                    <a:pt x="313" y="743"/>
                    <a:pt x="244" y="764"/>
                    <a:pt x="165" y="780"/>
                  </a:cubicBezTo>
                  <a:cubicBezTo>
                    <a:pt x="130" y="775"/>
                    <a:pt x="88" y="787"/>
                    <a:pt x="60" y="765"/>
                  </a:cubicBezTo>
                  <a:cubicBezTo>
                    <a:pt x="23" y="736"/>
                    <a:pt x="30" y="675"/>
                    <a:pt x="15" y="630"/>
                  </a:cubicBezTo>
                  <a:cubicBezTo>
                    <a:pt x="10" y="615"/>
                    <a:pt x="0" y="585"/>
                    <a:pt x="0" y="585"/>
                  </a:cubicBezTo>
                  <a:cubicBezTo>
                    <a:pt x="17" y="464"/>
                    <a:pt x="22" y="447"/>
                    <a:pt x="90" y="345"/>
                  </a:cubicBezTo>
                  <a:cubicBezTo>
                    <a:pt x="108" y="319"/>
                    <a:pt x="94" y="273"/>
                    <a:pt x="120" y="255"/>
                  </a:cubicBezTo>
                  <a:cubicBezTo>
                    <a:pt x="135" y="245"/>
                    <a:pt x="157" y="241"/>
                    <a:pt x="165" y="225"/>
                  </a:cubicBezTo>
                  <a:cubicBezTo>
                    <a:pt x="169" y="216"/>
                    <a:pt x="145" y="225"/>
                    <a:pt x="135" y="225"/>
                  </a:cubicBezTo>
                  <a:close/>
                </a:path>
              </a:pathLst>
            </a:custGeom>
            <a:solidFill>
              <a:srgbClr val="FFFF00"/>
            </a:solidFill>
            <a:ln w="19050">
              <a:solidFill>
                <a:srgbClr val="000000"/>
              </a:solidFill>
              <a:round/>
              <a:headEnd/>
              <a:tailEnd/>
            </a:ln>
          </p:spPr>
          <p:txBody>
            <a:bodyPr/>
            <a:lstStyle/>
            <a:p>
              <a:endParaRPr lang="en-CA"/>
            </a:p>
          </p:txBody>
        </p:sp>
        <p:sp>
          <p:nvSpPr>
            <p:cNvPr id="754700" name="Oval 12"/>
            <p:cNvSpPr>
              <a:spLocks noChangeArrowheads="1"/>
            </p:cNvSpPr>
            <p:nvPr/>
          </p:nvSpPr>
          <p:spPr bwMode="auto">
            <a:xfrm>
              <a:off x="6230" y="10917"/>
              <a:ext cx="314" cy="203"/>
            </a:xfrm>
            <a:prstGeom prst="ellipse">
              <a:avLst/>
            </a:prstGeom>
            <a:solidFill>
              <a:srgbClr val="FF0000"/>
            </a:solidFill>
            <a:ln w="19050">
              <a:solidFill>
                <a:srgbClr val="000000"/>
              </a:solidFill>
              <a:round/>
              <a:headEnd/>
              <a:tailEnd/>
            </a:ln>
          </p:spPr>
          <p:txBody>
            <a:bodyPr/>
            <a:lstStyle/>
            <a:p>
              <a:endParaRPr lang="en-CA"/>
            </a:p>
          </p:txBody>
        </p:sp>
        <p:sp>
          <p:nvSpPr>
            <p:cNvPr id="754701" name="Freeform 13"/>
            <p:cNvSpPr>
              <a:spLocks/>
            </p:cNvSpPr>
            <p:nvPr/>
          </p:nvSpPr>
          <p:spPr bwMode="auto">
            <a:xfrm rot="856468" flipV="1">
              <a:off x="7802" y="11120"/>
              <a:ext cx="1356" cy="405"/>
            </a:xfrm>
            <a:custGeom>
              <a:avLst/>
              <a:gdLst>
                <a:gd name="T0" fmla="*/ 135 w 1864"/>
                <a:gd name="T1" fmla="*/ 225 h 812"/>
                <a:gd name="T2" fmla="*/ 390 w 1864"/>
                <a:gd name="T3" fmla="*/ 90 h 812"/>
                <a:gd name="T4" fmla="*/ 765 w 1864"/>
                <a:gd name="T5" fmla="*/ 60 h 812"/>
                <a:gd name="T6" fmla="*/ 1020 w 1864"/>
                <a:gd name="T7" fmla="*/ 0 h 812"/>
                <a:gd name="T8" fmla="*/ 1410 w 1864"/>
                <a:gd name="T9" fmla="*/ 75 h 812"/>
                <a:gd name="T10" fmla="*/ 1455 w 1864"/>
                <a:gd name="T11" fmla="*/ 105 h 812"/>
                <a:gd name="T12" fmla="*/ 1590 w 1864"/>
                <a:gd name="T13" fmla="*/ 150 h 812"/>
                <a:gd name="T14" fmla="*/ 1680 w 1864"/>
                <a:gd name="T15" fmla="*/ 210 h 812"/>
                <a:gd name="T16" fmla="*/ 1710 w 1864"/>
                <a:gd name="T17" fmla="*/ 255 h 812"/>
                <a:gd name="T18" fmla="*/ 1755 w 1864"/>
                <a:gd name="T19" fmla="*/ 285 h 812"/>
                <a:gd name="T20" fmla="*/ 1770 w 1864"/>
                <a:gd name="T21" fmla="*/ 330 h 812"/>
                <a:gd name="T22" fmla="*/ 1860 w 1864"/>
                <a:gd name="T23" fmla="*/ 510 h 812"/>
                <a:gd name="T24" fmla="*/ 1755 w 1864"/>
                <a:gd name="T25" fmla="*/ 750 h 812"/>
                <a:gd name="T26" fmla="*/ 1710 w 1864"/>
                <a:gd name="T27" fmla="*/ 795 h 812"/>
                <a:gd name="T28" fmla="*/ 1515 w 1864"/>
                <a:gd name="T29" fmla="*/ 720 h 812"/>
                <a:gd name="T30" fmla="*/ 1425 w 1864"/>
                <a:gd name="T31" fmla="*/ 690 h 812"/>
                <a:gd name="T32" fmla="*/ 1380 w 1864"/>
                <a:gd name="T33" fmla="*/ 660 h 812"/>
                <a:gd name="T34" fmla="*/ 1290 w 1864"/>
                <a:gd name="T35" fmla="*/ 630 h 812"/>
                <a:gd name="T36" fmla="*/ 1215 w 1864"/>
                <a:gd name="T37" fmla="*/ 615 h 812"/>
                <a:gd name="T38" fmla="*/ 975 w 1864"/>
                <a:gd name="T39" fmla="*/ 585 h 812"/>
                <a:gd name="T40" fmla="*/ 720 w 1864"/>
                <a:gd name="T41" fmla="*/ 600 h 812"/>
                <a:gd name="T42" fmla="*/ 495 w 1864"/>
                <a:gd name="T43" fmla="*/ 690 h 812"/>
                <a:gd name="T44" fmla="*/ 390 w 1864"/>
                <a:gd name="T45" fmla="*/ 720 h 812"/>
                <a:gd name="T46" fmla="*/ 165 w 1864"/>
                <a:gd name="T47" fmla="*/ 780 h 812"/>
                <a:gd name="T48" fmla="*/ 60 w 1864"/>
                <a:gd name="T49" fmla="*/ 765 h 812"/>
                <a:gd name="T50" fmla="*/ 15 w 1864"/>
                <a:gd name="T51" fmla="*/ 630 h 812"/>
                <a:gd name="T52" fmla="*/ 0 w 1864"/>
                <a:gd name="T53" fmla="*/ 585 h 812"/>
                <a:gd name="T54" fmla="*/ 90 w 1864"/>
                <a:gd name="T55" fmla="*/ 345 h 812"/>
                <a:gd name="T56" fmla="*/ 120 w 1864"/>
                <a:gd name="T57" fmla="*/ 255 h 812"/>
                <a:gd name="T58" fmla="*/ 165 w 1864"/>
                <a:gd name="T59" fmla="*/ 225 h 812"/>
                <a:gd name="T60" fmla="*/ 135 w 1864"/>
                <a:gd name="T61" fmla="*/ 22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4" h="812">
                  <a:moveTo>
                    <a:pt x="135" y="225"/>
                  </a:moveTo>
                  <a:cubicBezTo>
                    <a:pt x="257" y="103"/>
                    <a:pt x="211" y="110"/>
                    <a:pt x="390" y="90"/>
                  </a:cubicBezTo>
                  <a:cubicBezTo>
                    <a:pt x="515" y="76"/>
                    <a:pt x="765" y="60"/>
                    <a:pt x="765" y="60"/>
                  </a:cubicBezTo>
                  <a:cubicBezTo>
                    <a:pt x="851" y="39"/>
                    <a:pt x="932" y="15"/>
                    <a:pt x="1020" y="0"/>
                  </a:cubicBezTo>
                  <a:cubicBezTo>
                    <a:pt x="1107" y="7"/>
                    <a:pt x="1321" y="16"/>
                    <a:pt x="1410" y="75"/>
                  </a:cubicBezTo>
                  <a:cubicBezTo>
                    <a:pt x="1425" y="85"/>
                    <a:pt x="1439" y="98"/>
                    <a:pt x="1455" y="105"/>
                  </a:cubicBezTo>
                  <a:cubicBezTo>
                    <a:pt x="1498" y="124"/>
                    <a:pt x="1551" y="124"/>
                    <a:pt x="1590" y="150"/>
                  </a:cubicBezTo>
                  <a:cubicBezTo>
                    <a:pt x="1620" y="170"/>
                    <a:pt x="1680" y="210"/>
                    <a:pt x="1680" y="210"/>
                  </a:cubicBezTo>
                  <a:cubicBezTo>
                    <a:pt x="1690" y="225"/>
                    <a:pt x="1697" y="242"/>
                    <a:pt x="1710" y="255"/>
                  </a:cubicBezTo>
                  <a:cubicBezTo>
                    <a:pt x="1723" y="268"/>
                    <a:pt x="1744" y="271"/>
                    <a:pt x="1755" y="285"/>
                  </a:cubicBezTo>
                  <a:cubicBezTo>
                    <a:pt x="1765" y="297"/>
                    <a:pt x="1763" y="316"/>
                    <a:pt x="1770" y="330"/>
                  </a:cubicBezTo>
                  <a:cubicBezTo>
                    <a:pt x="1800" y="390"/>
                    <a:pt x="1838" y="445"/>
                    <a:pt x="1860" y="510"/>
                  </a:cubicBezTo>
                  <a:cubicBezTo>
                    <a:pt x="1849" y="611"/>
                    <a:pt x="1864" y="714"/>
                    <a:pt x="1755" y="750"/>
                  </a:cubicBezTo>
                  <a:cubicBezTo>
                    <a:pt x="1740" y="765"/>
                    <a:pt x="1731" y="791"/>
                    <a:pt x="1710" y="795"/>
                  </a:cubicBezTo>
                  <a:cubicBezTo>
                    <a:pt x="1625" y="812"/>
                    <a:pt x="1578" y="762"/>
                    <a:pt x="1515" y="720"/>
                  </a:cubicBezTo>
                  <a:cubicBezTo>
                    <a:pt x="1489" y="702"/>
                    <a:pt x="1455" y="700"/>
                    <a:pt x="1425" y="690"/>
                  </a:cubicBezTo>
                  <a:cubicBezTo>
                    <a:pt x="1408" y="684"/>
                    <a:pt x="1396" y="667"/>
                    <a:pt x="1380" y="660"/>
                  </a:cubicBezTo>
                  <a:cubicBezTo>
                    <a:pt x="1351" y="647"/>
                    <a:pt x="1320" y="640"/>
                    <a:pt x="1290" y="630"/>
                  </a:cubicBezTo>
                  <a:cubicBezTo>
                    <a:pt x="1266" y="622"/>
                    <a:pt x="1240" y="619"/>
                    <a:pt x="1215" y="615"/>
                  </a:cubicBezTo>
                  <a:cubicBezTo>
                    <a:pt x="1135" y="604"/>
                    <a:pt x="975" y="585"/>
                    <a:pt x="975" y="585"/>
                  </a:cubicBezTo>
                  <a:cubicBezTo>
                    <a:pt x="890" y="590"/>
                    <a:pt x="804" y="589"/>
                    <a:pt x="720" y="600"/>
                  </a:cubicBezTo>
                  <a:cubicBezTo>
                    <a:pt x="639" y="611"/>
                    <a:pt x="566" y="655"/>
                    <a:pt x="495" y="690"/>
                  </a:cubicBezTo>
                  <a:cubicBezTo>
                    <a:pt x="470" y="703"/>
                    <a:pt x="414" y="713"/>
                    <a:pt x="390" y="720"/>
                  </a:cubicBezTo>
                  <a:cubicBezTo>
                    <a:pt x="313" y="743"/>
                    <a:pt x="244" y="764"/>
                    <a:pt x="165" y="780"/>
                  </a:cubicBezTo>
                  <a:cubicBezTo>
                    <a:pt x="130" y="775"/>
                    <a:pt x="88" y="787"/>
                    <a:pt x="60" y="765"/>
                  </a:cubicBezTo>
                  <a:cubicBezTo>
                    <a:pt x="23" y="736"/>
                    <a:pt x="30" y="675"/>
                    <a:pt x="15" y="630"/>
                  </a:cubicBezTo>
                  <a:cubicBezTo>
                    <a:pt x="10" y="615"/>
                    <a:pt x="0" y="585"/>
                    <a:pt x="0" y="585"/>
                  </a:cubicBezTo>
                  <a:cubicBezTo>
                    <a:pt x="17" y="464"/>
                    <a:pt x="22" y="447"/>
                    <a:pt x="90" y="345"/>
                  </a:cubicBezTo>
                  <a:cubicBezTo>
                    <a:pt x="108" y="319"/>
                    <a:pt x="94" y="273"/>
                    <a:pt x="120" y="255"/>
                  </a:cubicBezTo>
                  <a:cubicBezTo>
                    <a:pt x="135" y="245"/>
                    <a:pt x="157" y="241"/>
                    <a:pt x="165" y="225"/>
                  </a:cubicBezTo>
                  <a:cubicBezTo>
                    <a:pt x="169" y="216"/>
                    <a:pt x="145" y="225"/>
                    <a:pt x="135" y="225"/>
                  </a:cubicBezTo>
                  <a:close/>
                </a:path>
              </a:pathLst>
            </a:custGeom>
            <a:solidFill>
              <a:srgbClr val="FFFF00"/>
            </a:solidFill>
            <a:ln w="19050">
              <a:solidFill>
                <a:srgbClr val="000000"/>
              </a:solidFill>
              <a:round/>
              <a:headEnd/>
              <a:tailEnd/>
            </a:ln>
          </p:spPr>
          <p:txBody>
            <a:bodyPr/>
            <a:lstStyle/>
            <a:p>
              <a:endParaRPr lang="en-CA"/>
            </a:p>
          </p:txBody>
        </p:sp>
        <p:sp>
          <p:nvSpPr>
            <p:cNvPr id="754702" name="Freeform 14"/>
            <p:cNvSpPr>
              <a:spLocks/>
            </p:cNvSpPr>
            <p:nvPr/>
          </p:nvSpPr>
          <p:spPr bwMode="auto">
            <a:xfrm rot="-856468">
              <a:off x="7802" y="10512"/>
              <a:ext cx="1356" cy="405"/>
            </a:xfrm>
            <a:custGeom>
              <a:avLst/>
              <a:gdLst>
                <a:gd name="T0" fmla="*/ 135 w 1864"/>
                <a:gd name="T1" fmla="*/ 225 h 812"/>
                <a:gd name="T2" fmla="*/ 390 w 1864"/>
                <a:gd name="T3" fmla="*/ 90 h 812"/>
                <a:gd name="T4" fmla="*/ 765 w 1864"/>
                <a:gd name="T5" fmla="*/ 60 h 812"/>
                <a:gd name="T6" fmla="*/ 1020 w 1864"/>
                <a:gd name="T7" fmla="*/ 0 h 812"/>
                <a:gd name="T8" fmla="*/ 1410 w 1864"/>
                <a:gd name="T9" fmla="*/ 75 h 812"/>
                <a:gd name="T10" fmla="*/ 1455 w 1864"/>
                <a:gd name="T11" fmla="*/ 105 h 812"/>
                <a:gd name="T12" fmla="*/ 1590 w 1864"/>
                <a:gd name="T13" fmla="*/ 150 h 812"/>
                <a:gd name="T14" fmla="*/ 1680 w 1864"/>
                <a:gd name="T15" fmla="*/ 210 h 812"/>
                <a:gd name="T16" fmla="*/ 1710 w 1864"/>
                <a:gd name="T17" fmla="*/ 255 h 812"/>
                <a:gd name="T18" fmla="*/ 1755 w 1864"/>
                <a:gd name="T19" fmla="*/ 285 h 812"/>
                <a:gd name="T20" fmla="*/ 1770 w 1864"/>
                <a:gd name="T21" fmla="*/ 330 h 812"/>
                <a:gd name="T22" fmla="*/ 1860 w 1864"/>
                <a:gd name="T23" fmla="*/ 510 h 812"/>
                <a:gd name="T24" fmla="*/ 1755 w 1864"/>
                <a:gd name="T25" fmla="*/ 750 h 812"/>
                <a:gd name="T26" fmla="*/ 1710 w 1864"/>
                <a:gd name="T27" fmla="*/ 795 h 812"/>
                <a:gd name="T28" fmla="*/ 1515 w 1864"/>
                <a:gd name="T29" fmla="*/ 720 h 812"/>
                <a:gd name="T30" fmla="*/ 1425 w 1864"/>
                <a:gd name="T31" fmla="*/ 690 h 812"/>
                <a:gd name="T32" fmla="*/ 1380 w 1864"/>
                <a:gd name="T33" fmla="*/ 660 h 812"/>
                <a:gd name="T34" fmla="*/ 1290 w 1864"/>
                <a:gd name="T35" fmla="*/ 630 h 812"/>
                <a:gd name="T36" fmla="*/ 1215 w 1864"/>
                <a:gd name="T37" fmla="*/ 615 h 812"/>
                <a:gd name="T38" fmla="*/ 975 w 1864"/>
                <a:gd name="T39" fmla="*/ 585 h 812"/>
                <a:gd name="T40" fmla="*/ 720 w 1864"/>
                <a:gd name="T41" fmla="*/ 600 h 812"/>
                <a:gd name="T42" fmla="*/ 495 w 1864"/>
                <a:gd name="T43" fmla="*/ 690 h 812"/>
                <a:gd name="T44" fmla="*/ 390 w 1864"/>
                <a:gd name="T45" fmla="*/ 720 h 812"/>
                <a:gd name="T46" fmla="*/ 165 w 1864"/>
                <a:gd name="T47" fmla="*/ 780 h 812"/>
                <a:gd name="T48" fmla="*/ 60 w 1864"/>
                <a:gd name="T49" fmla="*/ 765 h 812"/>
                <a:gd name="T50" fmla="*/ 15 w 1864"/>
                <a:gd name="T51" fmla="*/ 630 h 812"/>
                <a:gd name="T52" fmla="*/ 0 w 1864"/>
                <a:gd name="T53" fmla="*/ 585 h 812"/>
                <a:gd name="T54" fmla="*/ 90 w 1864"/>
                <a:gd name="T55" fmla="*/ 345 h 812"/>
                <a:gd name="T56" fmla="*/ 120 w 1864"/>
                <a:gd name="T57" fmla="*/ 255 h 812"/>
                <a:gd name="T58" fmla="*/ 165 w 1864"/>
                <a:gd name="T59" fmla="*/ 225 h 812"/>
                <a:gd name="T60" fmla="*/ 135 w 1864"/>
                <a:gd name="T61" fmla="*/ 22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4" h="812">
                  <a:moveTo>
                    <a:pt x="135" y="225"/>
                  </a:moveTo>
                  <a:cubicBezTo>
                    <a:pt x="257" y="103"/>
                    <a:pt x="211" y="110"/>
                    <a:pt x="390" y="90"/>
                  </a:cubicBezTo>
                  <a:cubicBezTo>
                    <a:pt x="515" y="76"/>
                    <a:pt x="765" y="60"/>
                    <a:pt x="765" y="60"/>
                  </a:cubicBezTo>
                  <a:cubicBezTo>
                    <a:pt x="851" y="39"/>
                    <a:pt x="932" y="15"/>
                    <a:pt x="1020" y="0"/>
                  </a:cubicBezTo>
                  <a:cubicBezTo>
                    <a:pt x="1107" y="7"/>
                    <a:pt x="1321" y="16"/>
                    <a:pt x="1410" y="75"/>
                  </a:cubicBezTo>
                  <a:cubicBezTo>
                    <a:pt x="1425" y="85"/>
                    <a:pt x="1439" y="98"/>
                    <a:pt x="1455" y="105"/>
                  </a:cubicBezTo>
                  <a:cubicBezTo>
                    <a:pt x="1498" y="124"/>
                    <a:pt x="1551" y="124"/>
                    <a:pt x="1590" y="150"/>
                  </a:cubicBezTo>
                  <a:cubicBezTo>
                    <a:pt x="1620" y="170"/>
                    <a:pt x="1680" y="210"/>
                    <a:pt x="1680" y="210"/>
                  </a:cubicBezTo>
                  <a:cubicBezTo>
                    <a:pt x="1690" y="225"/>
                    <a:pt x="1697" y="242"/>
                    <a:pt x="1710" y="255"/>
                  </a:cubicBezTo>
                  <a:cubicBezTo>
                    <a:pt x="1723" y="268"/>
                    <a:pt x="1744" y="271"/>
                    <a:pt x="1755" y="285"/>
                  </a:cubicBezTo>
                  <a:cubicBezTo>
                    <a:pt x="1765" y="297"/>
                    <a:pt x="1763" y="316"/>
                    <a:pt x="1770" y="330"/>
                  </a:cubicBezTo>
                  <a:cubicBezTo>
                    <a:pt x="1800" y="390"/>
                    <a:pt x="1838" y="445"/>
                    <a:pt x="1860" y="510"/>
                  </a:cubicBezTo>
                  <a:cubicBezTo>
                    <a:pt x="1849" y="611"/>
                    <a:pt x="1864" y="714"/>
                    <a:pt x="1755" y="750"/>
                  </a:cubicBezTo>
                  <a:cubicBezTo>
                    <a:pt x="1740" y="765"/>
                    <a:pt x="1731" y="791"/>
                    <a:pt x="1710" y="795"/>
                  </a:cubicBezTo>
                  <a:cubicBezTo>
                    <a:pt x="1625" y="812"/>
                    <a:pt x="1578" y="762"/>
                    <a:pt x="1515" y="720"/>
                  </a:cubicBezTo>
                  <a:cubicBezTo>
                    <a:pt x="1489" y="702"/>
                    <a:pt x="1455" y="700"/>
                    <a:pt x="1425" y="690"/>
                  </a:cubicBezTo>
                  <a:cubicBezTo>
                    <a:pt x="1408" y="684"/>
                    <a:pt x="1396" y="667"/>
                    <a:pt x="1380" y="660"/>
                  </a:cubicBezTo>
                  <a:cubicBezTo>
                    <a:pt x="1351" y="647"/>
                    <a:pt x="1320" y="640"/>
                    <a:pt x="1290" y="630"/>
                  </a:cubicBezTo>
                  <a:cubicBezTo>
                    <a:pt x="1266" y="622"/>
                    <a:pt x="1240" y="619"/>
                    <a:pt x="1215" y="615"/>
                  </a:cubicBezTo>
                  <a:cubicBezTo>
                    <a:pt x="1135" y="604"/>
                    <a:pt x="975" y="585"/>
                    <a:pt x="975" y="585"/>
                  </a:cubicBezTo>
                  <a:cubicBezTo>
                    <a:pt x="890" y="590"/>
                    <a:pt x="804" y="589"/>
                    <a:pt x="720" y="600"/>
                  </a:cubicBezTo>
                  <a:cubicBezTo>
                    <a:pt x="639" y="611"/>
                    <a:pt x="566" y="655"/>
                    <a:pt x="495" y="690"/>
                  </a:cubicBezTo>
                  <a:cubicBezTo>
                    <a:pt x="470" y="703"/>
                    <a:pt x="414" y="713"/>
                    <a:pt x="390" y="720"/>
                  </a:cubicBezTo>
                  <a:cubicBezTo>
                    <a:pt x="313" y="743"/>
                    <a:pt x="244" y="764"/>
                    <a:pt x="165" y="780"/>
                  </a:cubicBezTo>
                  <a:cubicBezTo>
                    <a:pt x="130" y="775"/>
                    <a:pt x="88" y="787"/>
                    <a:pt x="60" y="765"/>
                  </a:cubicBezTo>
                  <a:cubicBezTo>
                    <a:pt x="23" y="736"/>
                    <a:pt x="30" y="675"/>
                    <a:pt x="15" y="630"/>
                  </a:cubicBezTo>
                  <a:cubicBezTo>
                    <a:pt x="10" y="615"/>
                    <a:pt x="0" y="585"/>
                    <a:pt x="0" y="585"/>
                  </a:cubicBezTo>
                  <a:cubicBezTo>
                    <a:pt x="17" y="464"/>
                    <a:pt x="22" y="447"/>
                    <a:pt x="90" y="345"/>
                  </a:cubicBezTo>
                  <a:cubicBezTo>
                    <a:pt x="108" y="319"/>
                    <a:pt x="94" y="273"/>
                    <a:pt x="120" y="255"/>
                  </a:cubicBezTo>
                  <a:cubicBezTo>
                    <a:pt x="135" y="245"/>
                    <a:pt x="157" y="241"/>
                    <a:pt x="165" y="225"/>
                  </a:cubicBezTo>
                  <a:cubicBezTo>
                    <a:pt x="169" y="216"/>
                    <a:pt x="145" y="225"/>
                    <a:pt x="135" y="225"/>
                  </a:cubicBezTo>
                  <a:close/>
                </a:path>
              </a:pathLst>
            </a:custGeom>
            <a:solidFill>
              <a:srgbClr val="FFFF00"/>
            </a:solidFill>
            <a:ln w="19050">
              <a:solidFill>
                <a:srgbClr val="000000"/>
              </a:solidFill>
              <a:round/>
              <a:headEnd/>
              <a:tailEnd/>
            </a:ln>
          </p:spPr>
          <p:txBody>
            <a:bodyPr/>
            <a:lstStyle/>
            <a:p>
              <a:endParaRPr lang="en-CA"/>
            </a:p>
          </p:txBody>
        </p:sp>
        <p:sp>
          <p:nvSpPr>
            <p:cNvPr id="754703" name="Oval 15"/>
            <p:cNvSpPr>
              <a:spLocks noChangeArrowheads="1"/>
            </p:cNvSpPr>
            <p:nvPr/>
          </p:nvSpPr>
          <p:spPr bwMode="auto">
            <a:xfrm>
              <a:off x="8954" y="10850"/>
              <a:ext cx="314" cy="202"/>
            </a:xfrm>
            <a:prstGeom prst="ellipse">
              <a:avLst/>
            </a:prstGeom>
            <a:solidFill>
              <a:srgbClr val="FF0000"/>
            </a:solidFill>
            <a:ln w="19050">
              <a:solidFill>
                <a:srgbClr val="000000"/>
              </a:solidFill>
              <a:round/>
              <a:headEnd/>
              <a:tailEnd/>
            </a:ln>
          </p:spPr>
          <p:txBody>
            <a:bodyPr/>
            <a:lstStyle/>
            <a:p>
              <a:endParaRPr lang="en-CA"/>
            </a:p>
          </p:txBody>
        </p:sp>
        <p:sp>
          <p:nvSpPr>
            <p:cNvPr id="754704" name="Line 16"/>
            <p:cNvSpPr>
              <a:spLocks noChangeShapeType="1"/>
            </p:cNvSpPr>
            <p:nvPr/>
          </p:nvSpPr>
          <p:spPr bwMode="auto">
            <a:xfrm>
              <a:off x="9373" y="10985"/>
              <a:ext cx="419" cy="0"/>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CA"/>
            </a:p>
          </p:txBody>
        </p:sp>
      </p:gr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rrowheads="1"/>
          </p:cNvSpPr>
          <p:nvPr>
            <p:ph type="title"/>
          </p:nvPr>
        </p:nvSpPr>
        <p:spPr/>
        <p:txBody>
          <a:bodyPr/>
          <a:lstStyle/>
          <a:p>
            <a:r>
              <a:rPr lang="en-US"/>
              <a:t>Facilitated Diffusion Con’t</a:t>
            </a:r>
          </a:p>
        </p:txBody>
      </p:sp>
      <p:sp>
        <p:nvSpPr>
          <p:cNvPr id="755715" name="Rectangle 3"/>
          <p:cNvSpPr>
            <a:spLocks noGrp="1" noChangeArrowheads="1"/>
          </p:cNvSpPr>
          <p:nvPr>
            <p:ph type="body" idx="1"/>
          </p:nvPr>
        </p:nvSpPr>
        <p:spPr/>
        <p:txBody>
          <a:bodyPr/>
          <a:lstStyle/>
          <a:p>
            <a:pPr lvl="1"/>
            <a:r>
              <a:rPr lang="en-US" b="1" i="1">
                <a:solidFill>
                  <a:srgbClr val="FF3300"/>
                </a:solidFill>
              </a:rPr>
              <a:t>Channel Protein</a:t>
            </a:r>
            <a:r>
              <a:rPr lang="en-US">
                <a:solidFill>
                  <a:srgbClr val="FF3300"/>
                </a:solidFill>
              </a:rPr>
              <a:t>:</a:t>
            </a:r>
            <a:r>
              <a:rPr lang="en-US"/>
              <a:t>  this membrane protein forms tunnel-like pores in the cell membrane, allowing electrically charged ions in and out of the cell.</a:t>
            </a:r>
          </a:p>
          <a:p>
            <a:endParaRPr lang="en-US"/>
          </a:p>
        </p:txBody>
      </p:sp>
      <p:grpSp>
        <p:nvGrpSpPr>
          <p:cNvPr id="755716" name="Group 4"/>
          <p:cNvGrpSpPr>
            <a:grpSpLocks/>
          </p:cNvGrpSpPr>
          <p:nvPr/>
        </p:nvGrpSpPr>
        <p:grpSpPr bwMode="auto">
          <a:xfrm>
            <a:off x="2843213" y="3429000"/>
            <a:ext cx="4598987" cy="627063"/>
            <a:chOff x="2788" y="11952"/>
            <a:chExt cx="7242" cy="988"/>
          </a:xfrm>
        </p:grpSpPr>
        <p:sp>
          <p:nvSpPr>
            <p:cNvPr id="755717" name="Freeform 5"/>
            <p:cNvSpPr>
              <a:spLocks/>
            </p:cNvSpPr>
            <p:nvPr/>
          </p:nvSpPr>
          <p:spPr bwMode="auto">
            <a:xfrm rot="-23248">
              <a:off x="3792" y="11952"/>
              <a:ext cx="1356" cy="405"/>
            </a:xfrm>
            <a:custGeom>
              <a:avLst/>
              <a:gdLst>
                <a:gd name="T0" fmla="*/ 135 w 1864"/>
                <a:gd name="T1" fmla="*/ 225 h 812"/>
                <a:gd name="T2" fmla="*/ 390 w 1864"/>
                <a:gd name="T3" fmla="*/ 90 h 812"/>
                <a:gd name="T4" fmla="*/ 765 w 1864"/>
                <a:gd name="T5" fmla="*/ 60 h 812"/>
                <a:gd name="T6" fmla="*/ 1020 w 1864"/>
                <a:gd name="T7" fmla="*/ 0 h 812"/>
                <a:gd name="T8" fmla="*/ 1410 w 1864"/>
                <a:gd name="T9" fmla="*/ 75 h 812"/>
                <a:gd name="T10" fmla="*/ 1455 w 1864"/>
                <a:gd name="T11" fmla="*/ 105 h 812"/>
                <a:gd name="T12" fmla="*/ 1590 w 1864"/>
                <a:gd name="T13" fmla="*/ 150 h 812"/>
                <a:gd name="T14" fmla="*/ 1680 w 1864"/>
                <a:gd name="T15" fmla="*/ 210 h 812"/>
                <a:gd name="T16" fmla="*/ 1710 w 1864"/>
                <a:gd name="T17" fmla="*/ 255 h 812"/>
                <a:gd name="T18" fmla="*/ 1755 w 1864"/>
                <a:gd name="T19" fmla="*/ 285 h 812"/>
                <a:gd name="T20" fmla="*/ 1770 w 1864"/>
                <a:gd name="T21" fmla="*/ 330 h 812"/>
                <a:gd name="T22" fmla="*/ 1860 w 1864"/>
                <a:gd name="T23" fmla="*/ 510 h 812"/>
                <a:gd name="T24" fmla="*/ 1755 w 1864"/>
                <a:gd name="T25" fmla="*/ 750 h 812"/>
                <a:gd name="T26" fmla="*/ 1710 w 1864"/>
                <a:gd name="T27" fmla="*/ 795 h 812"/>
                <a:gd name="T28" fmla="*/ 1515 w 1864"/>
                <a:gd name="T29" fmla="*/ 720 h 812"/>
                <a:gd name="T30" fmla="*/ 1425 w 1864"/>
                <a:gd name="T31" fmla="*/ 690 h 812"/>
                <a:gd name="T32" fmla="*/ 1380 w 1864"/>
                <a:gd name="T33" fmla="*/ 660 h 812"/>
                <a:gd name="T34" fmla="*/ 1290 w 1864"/>
                <a:gd name="T35" fmla="*/ 630 h 812"/>
                <a:gd name="T36" fmla="*/ 1215 w 1864"/>
                <a:gd name="T37" fmla="*/ 615 h 812"/>
                <a:gd name="T38" fmla="*/ 975 w 1864"/>
                <a:gd name="T39" fmla="*/ 585 h 812"/>
                <a:gd name="T40" fmla="*/ 720 w 1864"/>
                <a:gd name="T41" fmla="*/ 600 h 812"/>
                <a:gd name="T42" fmla="*/ 495 w 1864"/>
                <a:gd name="T43" fmla="*/ 690 h 812"/>
                <a:gd name="T44" fmla="*/ 390 w 1864"/>
                <a:gd name="T45" fmla="*/ 720 h 812"/>
                <a:gd name="T46" fmla="*/ 165 w 1864"/>
                <a:gd name="T47" fmla="*/ 780 h 812"/>
                <a:gd name="T48" fmla="*/ 60 w 1864"/>
                <a:gd name="T49" fmla="*/ 765 h 812"/>
                <a:gd name="T50" fmla="*/ 15 w 1864"/>
                <a:gd name="T51" fmla="*/ 630 h 812"/>
                <a:gd name="T52" fmla="*/ 0 w 1864"/>
                <a:gd name="T53" fmla="*/ 585 h 812"/>
                <a:gd name="T54" fmla="*/ 90 w 1864"/>
                <a:gd name="T55" fmla="*/ 345 h 812"/>
                <a:gd name="T56" fmla="*/ 120 w 1864"/>
                <a:gd name="T57" fmla="*/ 255 h 812"/>
                <a:gd name="T58" fmla="*/ 165 w 1864"/>
                <a:gd name="T59" fmla="*/ 225 h 812"/>
                <a:gd name="T60" fmla="*/ 135 w 1864"/>
                <a:gd name="T61" fmla="*/ 22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4" h="812">
                  <a:moveTo>
                    <a:pt x="135" y="225"/>
                  </a:moveTo>
                  <a:cubicBezTo>
                    <a:pt x="257" y="103"/>
                    <a:pt x="211" y="110"/>
                    <a:pt x="390" y="90"/>
                  </a:cubicBezTo>
                  <a:cubicBezTo>
                    <a:pt x="515" y="76"/>
                    <a:pt x="765" y="60"/>
                    <a:pt x="765" y="60"/>
                  </a:cubicBezTo>
                  <a:cubicBezTo>
                    <a:pt x="851" y="39"/>
                    <a:pt x="932" y="15"/>
                    <a:pt x="1020" y="0"/>
                  </a:cubicBezTo>
                  <a:cubicBezTo>
                    <a:pt x="1107" y="7"/>
                    <a:pt x="1321" y="16"/>
                    <a:pt x="1410" y="75"/>
                  </a:cubicBezTo>
                  <a:cubicBezTo>
                    <a:pt x="1425" y="85"/>
                    <a:pt x="1439" y="98"/>
                    <a:pt x="1455" y="105"/>
                  </a:cubicBezTo>
                  <a:cubicBezTo>
                    <a:pt x="1498" y="124"/>
                    <a:pt x="1551" y="124"/>
                    <a:pt x="1590" y="150"/>
                  </a:cubicBezTo>
                  <a:cubicBezTo>
                    <a:pt x="1620" y="170"/>
                    <a:pt x="1680" y="210"/>
                    <a:pt x="1680" y="210"/>
                  </a:cubicBezTo>
                  <a:cubicBezTo>
                    <a:pt x="1690" y="225"/>
                    <a:pt x="1697" y="242"/>
                    <a:pt x="1710" y="255"/>
                  </a:cubicBezTo>
                  <a:cubicBezTo>
                    <a:pt x="1723" y="268"/>
                    <a:pt x="1744" y="271"/>
                    <a:pt x="1755" y="285"/>
                  </a:cubicBezTo>
                  <a:cubicBezTo>
                    <a:pt x="1765" y="297"/>
                    <a:pt x="1763" y="316"/>
                    <a:pt x="1770" y="330"/>
                  </a:cubicBezTo>
                  <a:cubicBezTo>
                    <a:pt x="1800" y="390"/>
                    <a:pt x="1838" y="445"/>
                    <a:pt x="1860" y="510"/>
                  </a:cubicBezTo>
                  <a:cubicBezTo>
                    <a:pt x="1849" y="611"/>
                    <a:pt x="1864" y="714"/>
                    <a:pt x="1755" y="750"/>
                  </a:cubicBezTo>
                  <a:cubicBezTo>
                    <a:pt x="1740" y="765"/>
                    <a:pt x="1731" y="791"/>
                    <a:pt x="1710" y="795"/>
                  </a:cubicBezTo>
                  <a:cubicBezTo>
                    <a:pt x="1625" y="812"/>
                    <a:pt x="1578" y="762"/>
                    <a:pt x="1515" y="720"/>
                  </a:cubicBezTo>
                  <a:cubicBezTo>
                    <a:pt x="1489" y="702"/>
                    <a:pt x="1455" y="700"/>
                    <a:pt x="1425" y="690"/>
                  </a:cubicBezTo>
                  <a:cubicBezTo>
                    <a:pt x="1408" y="684"/>
                    <a:pt x="1396" y="667"/>
                    <a:pt x="1380" y="660"/>
                  </a:cubicBezTo>
                  <a:cubicBezTo>
                    <a:pt x="1351" y="647"/>
                    <a:pt x="1320" y="640"/>
                    <a:pt x="1290" y="630"/>
                  </a:cubicBezTo>
                  <a:cubicBezTo>
                    <a:pt x="1266" y="622"/>
                    <a:pt x="1240" y="619"/>
                    <a:pt x="1215" y="615"/>
                  </a:cubicBezTo>
                  <a:cubicBezTo>
                    <a:pt x="1135" y="604"/>
                    <a:pt x="975" y="585"/>
                    <a:pt x="975" y="585"/>
                  </a:cubicBezTo>
                  <a:cubicBezTo>
                    <a:pt x="890" y="590"/>
                    <a:pt x="804" y="589"/>
                    <a:pt x="720" y="600"/>
                  </a:cubicBezTo>
                  <a:cubicBezTo>
                    <a:pt x="639" y="611"/>
                    <a:pt x="566" y="655"/>
                    <a:pt x="495" y="690"/>
                  </a:cubicBezTo>
                  <a:cubicBezTo>
                    <a:pt x="470" y="703"/>
                    <a:pt x="414" y="713"/>
                    <a:pt x="390" y="720"/>
                  </a:cubicBezTo>
                  <a:cubicBezTo>
                    <a:pt x="313" y="743"/>
                    <a:pt x="244" y="764"/>
                    <a:pt x="165" y="780"/>
                  </a:cubicBezTo>
                  <a:cubicBezTo>
                    <a:pt x="130" y="775"/>
                    <a:pt x="88" y="787"/>
                    <a:pt x="60" y="765"/>
                  </a:cubicBezTo>
                  <a:cubicBezTo>
                    <a:pt x="23" y="736"/>
                    <a:pt x="30" y="675"/>
                    <a:pt x="15" y="630"/>
                  </a:cubicBezTo>
                  <a:cubicBezTo>
                    <a:pt x="10" y="615"/>
                    <a:pt x="0" y="585"/>
                    <a:pt x="0" y="585"/>
                  </a:cubicBezTo>
                  <a:cubicBezTo>
                    <a:pt x="17" y="464"/>
                    <a:pt x="22" y="447"/>
                    <a:pt x="90" y="345"/>
                  </a:cubicBezTo>
                  <a:cubicBezTo>
                    <a:pt x="108" y="319"/>
                    <a:pt x="94" y="273"/>
                    <a:pt x="120" y="255"/>
                  </a:cubicBezTo>
                  <a:cubicBezTo>
                    <a:pt x="135" y="245"/>
                    <a:pt x="157" y="241"/>
                    <a:pt x="165" y="225"/>
                  </a:cubicBezTo>
                  <a:cubicBezTo>
                    <a:pt x="169" y="216"/>
                    <a:pt x="145" y="225"/>
                    <a:pt x="135" y="225"/>
                  </a:cubicBezTo>
                  <a:close/>
                </a:path>
              </a:pathLst>
            </a:custGeom>
            <a:solidFill>
              <a:srgbClr val="FFFF00"/>
            </a:solidFill>
            <a:ln w="19050">
              <a:solidFill>
                <a:srgbClr val="000000"/>
              </a:solidFill>
              <a:round/>
              <a:headEnd/>
              <a:tailEnd/>
            </a:ln>
          </p:spPr>
          <p:txBody>
            <a:bodyPr/>
            <a:lstStyle/>
            <a:p>
              <a:endParaRPr lang="en-CA"/>
            </a:p>
          </p:txBody>
        </p:sp>
        <p:sp>
          <p:nvSpPr>
            <p:cNvPr id="755718" name="Freeform 6"/>
            <p:cNvSpPr>
              <a:spLocks/>
            </p:cNvSpPr>
            <p:nvPr/>
          </p:nvSpPr>
          <p:spPr bwMode="auto">
            <a:xfrm rot="23248" flipV="1">
              <a:off x="3792" y="12492"/>
              <a:ext cx="1356" cy="448"/>
            </a:xfrm>
            <a:custGeom>
              <a:avLst/>
              <a:gdLst>
                <a:gd name="T0" fmla="*/ 135 w 1864"/>
                <a:gd name="T1" fmla="*/ 225 h 812"/>
                <a:gd name="T2" fmla="*/ 390 w 1864"/>
                <a:gd name="T3" fmla="*/ 90 h 812"/>
                <a:gd name="T4" fmla="*/ 765 w 1864"/>
                <a:gd name="T5" fmla="*/ 60 h 812"/>
                <a:gd name="T6" fmla="*/ 1020 w 1864"/>
                <a:gd name="T7" fmla="*/ 0 h 812"/>
                <a:gd name="T8" fmla="*/ 1410 w 1864"/>
                <a:gd name="T9" fmla="*/ 75 h 812"/>
                <a:gd name="T10" fmla="*/ 1455 w 1864"/>
                <a:gd name="T11" fmla="*/ 105 h 812"/>
                <a:gd name="T12" fmla="*/ 1590 w 1864"/>
                <a:gd name="T13" fmla="*/ 150 h 812"/>
                <a:gd name="T14" fmla="*/ 1680 w 1864"/>
                <a:gd name="T15" fmla="*/ 210 h 812"/>
                <a:gd name="T16" fmla="*/ 1710 w 1864"/>
                <a:gd name="T17" fmla="*/ 255 h 812"/>
                <a:gd name="T18" fmla="*/ 1755 w 1864"/>
                <a:gd name="T19" fmla="*/ 285 h 812"/>
                <a:gd name="T20" fmla="*/ 1770 w 1864"/>
                <a:gd name="T21" fmla="*/ 330 h 812"/>
                <a:gd name="T22" fmla="*/ 1860 w 1864"/>
                <a:gd name="T23" fmla="*/ 510 h 812"/>
                <a:gd name="T24" fmla="*/ 1755 w 1864"/>
                <a:gd name="T25" fmla="*/ 750 h 812"/>
                <a:gd name="T26" fmla="*/ 1710 w 1864"/>
                <a:gd name="T27" fmla="*/ 795 h 812"/>
                <a:gd name="T28" fmla="*/ 1515 w 1864"/>
                <a:gd name="T29" fmla="*/ 720 h 812"/>
                <a:gd name="T30" fmla="*/ 1425 w 1864"/>
                <a:gd name="T31" fmla="*/ 690 h 812"/>
                <a:gd name="T32" fmla="*/ 1380 w 1864"/>
                <a:gd name="T33" fmla="*/ 660 h 812"/>
                <a:gd name="T34" fmla="*/ 1290 w 1864"/>
                <a:gd name="T35" fmla="*/ 630 h 812"/>
                <a:gd name="T36" fmla="*/ 1215 w 1864"/>
                <a:gd name="T37" fmla="*/ 615 h 812"/>
                <a:gd name="T38" fmla="*/ 975 w 1864"/>
                <a:gd name="T39" fmla="*/ 585 h 812"/>
                <a:gd name="T40" fmla="*/ 720 w 1864"/>
                <a:gd name="T41" fmla="*/ 600 h 812"/>
                <a:gd name="T42" fmla="*/ 495 w 1864"/>
                <a:gd name="T43" fmla="*/ 690 h 812"/>
                <a:gd name="T44" fmla="*/ 390 w 1864"/>
                <a:gd name="T45" fmla="*/ 720 h 812"/>
                <a:gd name="T46" fmla="*/ 165 w 1864"/>
                <a:gd name="T47" fmla="*/ 780 h 812"/>
                <a:gd name="T48" fmla="*/ 60 w 1864"/>
                <a:gd name="T49" fmla="*/ 765 h 812"/>
                <a:gd name="T50" fmla="*/ 15 w 1864"/>
                <a:gd name="T51" fmla="*/ 630 h 812"/>
                <a:gd name="T52" fmla="*/ 0 w 1864"/>
                <a:gd name="T53" fmla="*/ 585 h 812"/>
                <a:gd name="T54" fmla="*/ 90 w 1864"/>
                <a:gd name="T55" fmla="*/ 345 h 812"/>
                <a:gd name="T56" fmla="*/ 120 w 1864"/>
                <a:gd name="T57" fmla="*/ 255 h 812"/>
                <a:gd name="T58" fmla="*/ 165 w 1864"/>
                <a:gd name="T59" fmla="*/ 225 h 812"/>
                <a:gd name="T60" fmla="*/ 135 w 1864"/>
                <a:gd name="T61" fmla="*/ 22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4" h="812">
                  <a:moveTo>
                    <a:pt x="135" y="225"/>
                  </a:moveTo>
                  <a:cubicBezTo>
                    <a:pt x="257" y="103"/>
                    <a:pt x="211" y="110"/>
                    <a:pt x="390" y="90"/>
                  </a:cubicBezTo>
                  <a:cubicBezTo>
                    <a:pt x="515" y="76"/>
                    <a:pt x="765" y="60"/>
                    <a:pt x="765" y="60"/>
                  </a:cubicBezTo>
                  <a:cubicBezTo>
                    <a:pt x="851" y="39"/>
                    <a:pt x="932" y="15"/>
                    <a:pt x="1020" y="0"/>
                  </a:cubicBezTo>
                  <a:cubicBezTo>
                    <a:pt x="1107" y="7"/>
                    <a:pt x="1321" y="16"/>
                    <a:pt x="1410" y="75"/>
                  </a:cubicBezTo>
                  <a:cubicBezTo>
                    <a:pt x="1425" y="85"/>
                    <a:pt x="1439" y="98"/>
                    <a:pt x="1455" y="105"/>
                  </a:cubicBezTo>
                  <a:cubicBezTo>
                    <a:pt x="1498" y="124"/>
                    <a:pt x="1551" y="124"/>
                    <a:pt x="1590" y="150"/>
                  </a:cubicBezTo>
                  <a:cubicBezTo>
                    <a:pt x="1620" y="170"/>
                    <a:pt x="1680" y="210"/>
                    <a:pt x="1680" y="210"/>
                  </a:cubicBezTo>
                  <a:cubicBezTo>
                    <a:pt x="1690" y="225"/>
                    <a:pt x="1697" y="242"/>
                    <a:pt x="1710" y="255"/>
                  </a:cubicBezTo>
                  <a:cubicBezTo>
                    <a:pt x="1723" y="268"/>
                    <a:pt x="1744" y="271"/>
                    <a:pt x="1755" y="285"/>
                  </a:cubicBezTo>
                  <a:cubicBezTo>
                    <a:pt x="1765" y="297"/>
                    <a:pt x="1763" y="316"/>
                    <a:pt x="1770" y="330"/>
                  </a:cubicBezTo>
                  <a:cubicBezTo>
                    <a:pt x="1800" y="390"/>
                    <a:pt x="1838" y="445"/>
                    <a:pt x="1860" y="510"/>
                  </a:cubicBezTo>
                  <a:cubicBezTo>
                    <a:pt x="1849" y="611"/>
                    <a:pt x="1864" y="714"/>
                    <a:pt x="1755" y="750"/>
                  </a:cubicBezTo>
                  <a:cubicBezTo>
                    <a:pt x="1740" y="765"/>
                    <a:pt x="1731" y="791"/>
                    <a:pt x="1710" y="795"/>
                  </a:cubicBezTo>
                  <a:cubicBezTo>
                    <a:pt x="1625" y="812"/>
                    <a:pt x="1578" y="762"/>
                    <a:pt x="1515" y="720"/>
                  </a:cubicBezTo>
                  <a:cubicBezTo>
                    <a:pt x="1489" y="702"/>
                    <a:pt x="1455" y="700"/>
                    <a:pt x="1425" y="690"/>
                  </a:cubicBezTo>
                  <a:cubicBezTo>
                    <a:pt x="1408" y="684"/>
                    <a:pt x="1396" y="667"/>
                    <a:pt x="1380" y="660"/>
                  </a:cubicBezTo>
                  <a:cubicBezTo>
                    <a:pt x="1351" y="647"/>
                    <a:pt x="1320" y="640"/>
                    <a:pt x="1290" y="630"/>
                  </a:cubicBezTo>
                  <a:cubicBezTo>
                    <a:pt x="1266" y="622"/>
                    <a:pt x="1240" y="619"/>
                    <a:pt x="1215" y="615"/>
                  </a:cubicBezTo>
                  <a:cubicBezTo>
                    <a:pt x="1135" y="604"/>
                    <a:pt x="975" y="585"/>
                    <a:pt x="975" y="585"/>
                  </a:cubicBezTo>
                  <a:cubicBezTo>
                    <a:pt x="890" y="590"/>
                    <a:pt x="804" y="589"/>
                    <a:pt x="720" y="600"/>
                  </a:cubicBezTo>
                  <a:cubicBezTo>
                    <a:pt x="639" y="611"/>
                    <a:pt x="566" y="655"/>
                    <a:pt x="495" y="690"/>
                  </a:cubicBezTo>
                  <a:cubicBezTo>
                    <a:pt x="470" y="703"/>
                    <a:pt x="414" y="713"/>
                    <a:pt x="390" y="720"/>
                  </a:cubicBezTo>
                  <a:cubicBezTo>
                    <a:pt x="313" y="743"/>
                    <a:pt x="244" y="764"/>
                    <a:pt x="165" y="780"/>
                  </a:cubicBezTo>
                  <a:cubicBezTo>
                    <a:pt x="130" y="775"/>
                    <a:pt x="88" y="787"/>
                    <a:pt x="60" y="765"/>
                  </a:cubicBezTo>
                  <a:cubicBezTo>
                    <a:pt x="23" y="736"/>
                    <a:pt x="30" y="675"/>
                    <a:pt x="15" y="630"/>
                  </a:cubicBezTo>
                  <a:cubicBezTo>
                    <a:pt x="10" y="615"/>
                    <a:pt x="0" y="585"/>
                    <a:pt x="0" y="585"/>
                  </a:cubicBezTo>
                  <a:cubicBezTo>
                    <a:pt x="17" y="464"/>
                    <a:pt x="22" y="447"/>
                    <a:pt x="90" y="345"/>
                  </a:cubicBezTo>
                  <a:cubicBezTo>
                    <a:pt x="108" y="319"/>
                    <a:pt x="94" y="273"/>
                    <a:pt x="120" y="255"/>
                  </a:cubicBezTo>
                  <a:cubicBezTo>
                    <a:pt x="135" y="245"/>
                    <a:pt x="157" y="241"/>
                    <a:pt x="165" y="225"/>
                  </a:cubicBezTo>
                  <a:cubicBezTo>
                    <a:pt x="169" y="216"/>
                    <a:pt x="145" y="225"/>
                    <a:pt x="135" y="225"/>
                  </a:cubicBezTo>
                  <a:close/>
                </a:path>
              </a:pathLst>
            </a:custGeom>
            <a:solidFill>
              <a:srgbClr val="FFFF00"/>
            </a:solidFill>
            <a:ln w="19050">
              <a:solidFill>
                <a:srgbClr val="000000"/>
              </a:solidFill>
              <a:round/>
              <a:headEnd/>
              <a:tailEnd/>
            </a:ln>
          </p:spPr>
          <p:txBody>
            <a:bodyPr/>
            <a:lstStyle/>
            <a:p>
              <a:endParaRPr lang="en-CA"/>
            </a:p>
          </p:txBody>
        </p:sp>
        <p:sp>
          <p:nvSpPr>
            <p:cNvPr id="755719" name="Freeform 7"/>
            <p:cNvSpPr>
              <a:spLocks/>
            </p:cNvSpPr>
            <p:nvPr/>
          </p:nvSpPr>
          <p:spPr bwMode="auto">
            <a:xfrm rot="-23248">
              <a:off x="5712" y="11952"/>
              <a:ext cx="1356" cy="405"/>
            </a:xfrm>
            <a:custGeom>
              <a:avLst/>
              <a:gdLst>
                <a:gd name="T0" fmla="*/ 135 w 1864"/>
                <a:gd name="T1" fmla="*/ 225 h 812"/>
                <a:gd name="T2" fmla="*/ 390 w 1864"/>
                <a:gd name="T3" fmla="*/ 90 h 812"/>
                <a:gd name="T4" fmla="*/ 765 w 1864"/>
                <a:gd name="T5" fmla="*/ 60 h 812"/>
                <a:gd name="T6" fmla="*/ 1020 w 1864"/>
                <a:gd name="T7" fmla="*/ 0 h 812"/>
                <a:gd name="T8" fmla="*/ 1410 w 1864"/>
                <a:gd name="T9" fmla="*/ 75 h 812"/>
                <a:gd name="T10" fmla="*/ 1455 w 1864"/>
                <a:gd name="T11" fmla="*/ 105 h 812"/>
                <a:gd name="T12" fmla="*/ 1590 w 1864"/>
                <a:gd name="T13" fmla="*/ 150 h 812"/>
                <a:gd name="T14" fmla="*/ 1680 w 1864"/>
                <a:gd name="T15" fmla="*/ 210 h 812"/>
                <a:gd name="T16" fmla="*/ 1710 w 1864"/>
                <a:gd name="T17" fmla="*/ 255 h 812"/>
                <a:gd name="T18" fmla="*/ 1755 w 1864"/>
                <a:gd name="T19" fmla="*/ 285 h 812"/>
                <a:gd name="T20" fmla="*/ 1770 w 1864"/>
                <a:gd name="T21" fmla="*/ 330 h 812"/>
                <a:gd name="T22" fmla="*/ 1860 w 1864"/>
                <a:gd name="T23" fmla="*/ 510 h 812"/>
                <a:gd name="T24" fmla="*/ 1755 w 1864"/>
                <a:gd name="T25" fmla="*/ 750 h 812"/>
                <a:gd name="T26" fmla="*/ 1710 w 1864"/>
                <a:gd name="T27" fmla="*/ 795 h 812"/>
                <a:gd name="T28" fmla="*/ 1515 w 1864"/>
                <a:gd name="T29" fmla="*/ 720 h 812"/>
                <a:gd name="T30" fmla="*/ 1425 w 1864"/>
                <a:gd name="T31" fmla="*/ 690 h 812"/>
                <a:gd name="T32" fmla="*/ 1380 w 1864"/>
                <a:gd name="T33" fmla="*/ 660 h 812"/>
                <a:gd name="T34" fmla="*/ 1290 w 1864"/>
                <a:gd name="T35" fmla="*/ 630 h 812"/>
                <a:gd name="T36" fmla="*/ 1215 w 1864"/>
                <a:gd name="T37" fmla="*/ 615 h 812"/>
                <a:gd name="T38" fmla="*/ 975 w 1864"/>
                <a:gd name="T39" fmla="*/ 585 h 812"/>
                <a:gd name="T40" fmla="*/ 720 w 1864"/>
                <a:gd name="T41" fmla="*/ 600 h 812"/>
                <a:gd name="T42" fmla="*/ 495 w 1864"/>
                <a:gd name="T43" fmla="*/ 690 h 812"/>
                <a:gd name="T44" fmla="*/ 390 w 1864"/>
                <a:gd name="T45" fmla="*/ 720 h 812"/>
                <a:gd name="T46" fmla="*/ 165 w 1864"/>
                <a:gd name="T47" fmla="*/ 780 h 812"/>
                <a:gd name="T48" fmla="*/ 60 w 1864"/>
                <a:gd name="T49" fmla="*/ 765 h 812"/>
                <a:gd name="T50" fmla="*/ 15 w 1864"/>
                <a:gd name="T51" fmla="*/ 630 h 812"/>
                <a:gd name="T52" fmla="*/ 0 w 1864"/>
                <a:gd name="T53" fmla="*/ 585 h 812"/>
                <a:gd name="T54" fmla="*/ 90 w 1864"/>
                <a:gd name="T55" fmla="*/ 345 h 812"/>
                <a:gd name="T56" fmla="*/ 120 w 1864"/>
                <a:gd name="T57" fmla="*/ 255 h 812"/>
                <a:gd name="T58" fmla="*/ 165 w 1864"/>
                <a:gd name="T59" fmla="*/ 225 h 812"/>
                <a:gd name="T60" fmla="*/ 135 w 1864"/>
                <a:gd name="T61" fmla="*/ 22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4" h="812">
                  <a:moveTo>
                    <a:pt x="135" y="225"/>
                  </a:moveTo>
                  <a:cubicBezTo>
                    <a:pt x="257" y="103"/>
                    <a:pt x="211" y="110"/>
                    <a:pt x="390" y="90"/>
                  </a:cubicBezTo>
                  <a:cubicBezTo>
                    <a:pt x="515" y="76"/>
                    <a:pt x="765" y="60"/>
                    <a:pt x="765" y="60"/>
                  </a:cubicBezTo>
                  <a:cubicBezTo>
                    <a:pt x="851" y="39"/>
                    <a:pt x="932" y="15"/>
                    <a:pt x="1020" y="0"/>
                  </a:cubicBezTo>
                  <a:cubicBezTo>
                    <a:pt x="1107" y="7"/>
                    <a:pt x="1321" y="16"/>
                    <a:pt x="1410" y="75"/>
                  </a:cubicBezTo>
                  <a:cubicBezTo>
                    <a:pt x="1425" y="85"/>
                    <a:pt x="1439" y="98"/>
                    <a:pt x="1455" y="105"/>
                  </a:cubicBezTo>
                  <a:cubicBezTo>
                    <a:pt x="1498" y="124"/>
                    <a:pt x="1551" y="124"/>
                    <a:pt x="1590" y="150"/>
                  </a:cubicBezTo>
                  <a:cubicBezTo>
                    <a:pt x="1620" y="170"/>
                    <a:pt x="1680" y="210"/>
                    <a:pt x="1680" y="210"/>
                  </a:cubicBezTo>
                  <a:cubicBezTo>
                    <a:pt x="1690" y="225"/>
                    <a:pt x="1697" y="242"/>
                    <a:pt x="1710" y="255"/>
                  </a:cubicBezTo>
                  <a:cubicBezTo>
                    <a:pt x="1723" y="268"/>
                    <a:pt x="1744" y="271"/>
                    <a:pt x="1755" y="285"/>
                  </a:cubicBezTo>
                  <a:cubicBezTo>
                    <a:pt x="1765" y="297"/>
                    <a:pt x="1763" y="316"/>
                    <a:pt x="1770" y="330"/>
                  </a:cubicBezTo>
                  <a:cubicBezTo>
                    <a:pt x="1800" y="390"/>
                    <a:pt x="1838" y="445"/>
                    <a:pt x="1860" y="510"/>
                  </a:cubicBezTo>
                  <a:cubicBezTo>
                    <a:pt x="1849" y="611"/>
                    <a:pt x="1864" y="714"/>
                    <a:pt x="1755" y="750"/>
                  </a:cubicBezTo>
                  <a:cubicBezTo>
                    <a:pt x="1740" y="765"/>
                    <a:pt x="1731" y="791"/>
                    <a:pt x="1710" y="795"/>
                  </a:cubicBezTo>
                  <a:cubicBezTo>
                    <a:pt x="1625" y="812"/>
                    <a:pt x="1578" y="762"/>
                    <a:pt x="1515" y="720"/>
                  </a:cubicBezTo>
                  <a:cubicBezTo>
                    <a:pt x="1489" y="702"/>
                    <a:pt x="1455" y="700"/>
                    <a:pt x="1425" y="690"/>
                  </a:cubicBezTo>
                  <a:cubicBezTo>
                    <a:pt x="1408" y="684"/>
                    <a:pt x="1396" y="667"/>
                    <a:pt x="1380" y="660"/>
                  </a:cubicBezTo>
                  <a:cubicBezTo>
                    <a:pt x="1351" y="647"/>
                    <a:pt x="1320" y="640"/>
                    <a:pt x="1290" y="630"/>
                  </a:cubicBezTo>
                  <a:cubicBezTo>
                    <a:pt x="1266" y="622"/>
                    <a:pt x="1240" y="619"/>
                    <a:pt x="1215" y="615"/>
                  </a:cubicBezTo>
                  <a:cubicBezTo>
                    <a:pt x="1135" y="604"/>
                    <a:pt x="975" y="585"/>
                    <a:pt x="975" y="585"/>
                  </a:cubicBezTo>
                  <a:cubicBezTo>
                    <a:pt x="890" y="590"/>
                    <a:pt x="804" y="589"/>
                    <a:pt x="720" y="600"/>
                  </a:cubicBezTo>
                  <a:cubicBezTo>
                    <a:pt x="639" y="611"/>
                    <a:pt x="566" y="655"/>
                    <a:pt x="495" y="690"/>
                  </a:cubicBezTo>
                  <a:cubicBezTo>
                    <a:pt x="470" y="703"/>
                    <a:pt x="414" y="713"/>
                    <a:pt x="390" y="720"/>
                  </a:cubicBezTo>
                  <a:cubicBezTo>
                    <a:pt x="313" y="743"/>
                    <a:pt x="244" y="764"/>
                    <a:pt x="165" y="780"/>
                  </a:cubicBezTo>
                  <a:cubicBezTo>
                    <a:pt x="130" y="775"/>
                    <a:pt x="88" y="787"/>
                    <a:pt x="60" y="765"/>
                  </a:cubicBezTo>
                  <a:cubicBezTo>
                    <a:pt x="23" y="736"/>
                    <a:pt x="30" y="675"/>
                    <a:pt x="15" y="630"/>
                  </a:cubicBezTo>
                  <a:cubicBezTo>
                    <a:pt x="10" y="615"/>
                    <a:pt x="0" y="585"/>
                    <a:pt x="0" y="585"/>
                  </a:cubicBezTo>
                  <a:cubicBezTo>
                    <a:pt x="17" y="464"/>
                    <a:pt x="22" y="447"/>
                    <a:pt x="90" y="345"/>
                  </a:cubicBezTo>
                  <a:cubicBezTo>
                    <a:pt x="108" y="319"/>
                    <a:pt x="94" y="273"/>
                    <a:pt x="120" y="255"/>
                  </a:cubicBezTo>
                  <a:cubicBezTo>
                    <a:pt x="135" y="245"/>
                    <a:pt x="157" y="241"/>
                    <a:pt x="165" y="225"/>
                  </a:cubicBezTo>
                  <a:cubicBezTo>
                    <a:pt x="169" y="216"/>
                    <a:pt x="145" y="225"/>
                    <a:pt x="135" y="225"/>
                  </a:cubicBezTo>
                  <a:close/>
                </a:path>
              </a:pathLst>
            </a:custGeom>
            <a:solidFill>
              <a:srgbClr val="FFFF00"/>
            </a:solidFill>
            <a:ln w="19050">
              <a:solidFill>
                <a:srgbClr val="000000"/>
              </a:solidFill>
              <a:round/>
              <a:headEnd/>
              <a:tailEnd/>
            </a:ln>
          </p:spPr>
          <p:txBody>
            <a:bodyPr/>
            <a:lstStyle/>
            <a:p>
              <a:endParaRPr lang="en-CA"/>
            </a:p>
          </p:txBody>
        </p:sp>
        <p:sp>
          <p:nvSpPr>
            <p:cNvPr id="755720" name="Freeform 8"/>
            <p:cNvSpPr>
              <a:spLocks/>
            </p:cNvSpPr>
            <p:nvPr/>
          </p:nvSpPr>
          <p:spPr bwMode="auto">
            <a:xfrm rot="23248" flipV="1">
              <a:off x="5712" y="12492"/>
              <a:ext cx="1356" cy="448"/>
            </a:xfrm>
            <a:custGeom>
              <a:avLst/>
              <a:gdLst>
                <a:gd name="T0" fmla="*/ 135 w 1864"/>
                <a:gd name="T1" fmla="*/ 225 h 812"/>
                <a:gd name="T2" fmla="*/ 390 w 1864"/>
                <a:gd name="T3" fmla="*/ 90 h 812"/>
                <a:gd name="T4" fmla="*/ 765 w 1864"/>
                <a:gd name="T5" fmla="*/ 60 h 812"/>
                <a:gd name="T6" fmla="*/ 1020 w 1864"/>
                <a:gd name="T7" fmla="*/ 0 h 812"/>
                <a:gd name="T8" fmla="*/ 1410 w 1864"/>
                <a:gd name="T9" fmla="*/ 75 h 812"/>
                <a:gd name="T10" fmla="*/ 1455 w 1864"/>
                <a:gd name="T11" fmla="*/ 105 h 812"/>
                <a:gd name="T12" fmla="*/ 1590 w 1864"/>
                <a:gd name="T13" fmla="*/ 150 h 812"/>
                <a:gd name="T14" fmla="*/ 1680 w 1864"/>
                <a:gd name="T15" fmla="*/ 210 h 812"/>
                <a:gd name="T16" fmla="*/ 1710 w 1864"/>
                <a:gd name="T17" fmla="*/ 255 h 812"/>
                <a:gd name="T18" fmla="*/ 1755 w 1864"/>
                <a:gd name="T19" fmla="*/ 285 h 812"/>
                <a:gd name="T20" fmla="*/ 1770 w 1864"/>
                <a:gd name="T21" fmla="*/ 330 h 812"/>
                <a:gd name="T22" fmla="*/ 1860 w 1864"/>
                <a:gd name="T23" fmla="*/ 510 h 812"/>
                <a:gd name="T24" fmla="*/ 1755 w 1864"/>
                <a:gd name="T25" fmla="*/ 750 h 812"/>
                <a:gd name="T26" fmla="*/ 1710 w 1864"/>
                <a:gd name="T27" fmla="*/ 795 h 812"/>
                <a:gd name="T28" fmla="*/ 1515 w 1864"/>
                <a:gd name="T29" fmla="*/ 720 h 812"/>
                <a:gd name="T30" fmla="*/ 1425 w 1864"/>
                <a:gd name="T31" fmla="*/ 690 h 812"/>
                <a:gd name="T32" fmla="*/ 1380 w 1864"/>
                <a:gd name="T33" fmla="*/ 660 h 812"/>
                <a:gd name="T34" fmla="*/ 1290 w 1864"/>
                <a:gd name="T35" fmla="*/ 630 h 812"/>
                <a:gd name="T36" fmla="*/ 1215 w 1864"/>
                <a:gd name="T37" fmla="*/ 615 h 812"/>
                <a:gd name="T38" fmla="*/ 975 w 1864"/>
                <a:gd name="T39" fmla="*/ 585 h 812"/>
                <a:gd name="T40" fmla="*/ 720 w 1864"/>
                <a:gd name="T41" fmla="*/ 600 h 812"/>
                <a:gd name="T42" fmla="*/ 495 w 1864"/>
                <a:gd name="T43" fmla="*/ 690 h 812"/>
                <a:gd name="T44" fmla="*/ 390 w 1864"/>
                <a:gd name="T45" fmla="*/ 720 h 812"/>
                <a:gd name="T46" fmla="*/ 165 w 1864"/>
                <a:gd name="T47" fmla="*/ 780 h 812"/>
                <a:gd name="T48" fmla="*/ 60 w 1864"/>
                <a:gd name="T49" fmla="*/ 765 h 812"/>
                <a:gd name="T50" fmla="*/ 15 w 1864"/>
                <a:gd name="T51" fmla="*/ 630 h 812"/>
                <a:gd name="T52" fmla="*/ 0 w 1864"/>
                <a:gd name="T53" fmla="*/ 585 h 812"/>
                <a:gd name="T54" fmla="*/ 90 w 1864"/>
                <a:gd name="T55" fmla="*/ 345 h 812"/>
                <a:gd name="T56" fmla="*/ 120 w 1864"/>
                <a:gd name="T57" fmla="*/ 255 h 812"/>
                <a:gd name="T58" fmla="*/ 165 w 1864"/>
                <a:gd name="T59" fmla="*/ 225 h 812"/>
                <a:gd name="T60" fmla="*/ 135 w 1864"/>
                <a:gd name="T61" fmla="*/ 22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4" h="812">
                  <a:moveTo>
                    <a:pt x="135" y="225"/>
                  </a:moveTo>
                  <a:cubicBezTo>
                    <a:pt x="257" y="103"/>
                    <a:pt x="211" y="110"/>
                    <a:pt x="390" y="90"/>
                  </a:cubicBezTo>
                  <a:cubicBezTo>
                    <a:pt x="515" y="76"/>
                    <a:pt x="765" y="60"/>
                    <a:pt x="765" y="60"/>
                  </a:cubicBezTo>
                  <a:cubicBezTo>
                    <a:pt x="851" y="39"/>
                    <a:pt x="932" y="15"/>
                    <a:pt x="1020" y="0"/>
                  </a:cubicBezTo>
                  <a:cubicBezTo>
                    <a:pt x="1107" y="7"/>
                    <a:pt x="1321" y="16"/>
                    <a:pt x="1410" y="75"/>
                  </a:cubicBezTo>
                  <a:cubicBezTo>
                    <a:pt x="1425" y="85"/>
                    <a:pt x="1439" y="98"/>
                    <a:pt x="1455" y="105"/>
                  </a:cubicBezTo>
                  <a:cubicBezTo>
                    <a:pt x="1498" y="124"/>
                    <a:pt x="1551" y="124"/>
                    <a:pt x="1590" y="150"/>
                  </a:cubicBezTo>
                  <a:cubicBezTo>
                    <a:pt x="1620" y="170"/>
                    <a:pt x="1680" y="210"/>
                    <a:pt x="1680" y="210"/>
                  </a:cubicBezTo>
                  <a:cubicBezTo>
                    <a:pt x="1690" y="225"/>
                    <a:pt x="1697" y="242"/>
                    <a:pt x="1710" y="255"/>
                  </a:cubicBezTo>
                  <a:cubicBezTo>
                    <a:pt x="1723" y="268"/>
                    <a:pt x="1744" y="271"/>
                    <a:pt x="1755" y="285"/>
                  </a:cubicBezTo>
                  <a:cubicBezTo>
                    <a:pt x="1765" y="297"/>
                    <a:pt x="1763" y="316"/>
                    <a:pt x="1770" y="330"/>
                  </a:cubicBezTo>
                  <a:cubicBezTo>
                    <a:pt x="1800" y="390"/>
                    <a:pt x="1838" y="445"/>
                    <a:pt x="1860" y="510"/>
                  </a:cubicBezTo>
                  <a:cubicBezTo>
                    <a:pt x="1849" y="611"/>
                    <a:pt x="1864" y="714"/>
                    <a:pt x="1755" y="750"/>
                  </a:cubicBezTo>
                  <a:cubicBezTo>
                    <a:pt x="1740" y="765"/>
                    <a:pt x="1731" y="791"/>
                    <a:pt x="1710" y="795"/>
                  </a:cubicBezTo>
                  <a:cubicBezTo>
                    <a:pt x="1625" y="812"/>
                    <a:pt x="1578" y="762"/>
                    <a:pt x="1515" y="720"/>
                  </a:cubicBezTo>
                  <a:cubicBezTo>
                    <a:pt x="1489" y="702"/>
                    <a:pt x="1455" y="700"/>
                    <a:pt x="1425" y="690"/>
                  </a:cubicBezTo>
                  <a:cubicBezTo>
                    <a:pt x="1408" y="684"/>
                    <a:pt x="1396" y="667"/>
                    <a:pt x="1380" y="660"/>
                  </a:cubicBezTo>
                  <a:cubicBezTo>
                    <a:pt x="1351" y="647"/>
                    <a:pt x="1320" y="640"/>
                    <a:pt x="1290" y="630"/>
                  </a:cubicBezTo>
                  <a:cubicBezTo>
                    <a:pt x="1266" y="622"/>
                    <a:pt x="1240" y="619"/>
                    <a:pt x="1215" y="615"/>
                  </a:cubicBezTo>
                  <a:cubicBezTo>
                    <a:pt x="1135" y="604"/>
                    <a:pt x="975" y="585"/>
                    <a:pt x="975" y="585"/>
                  </a:cubicBezTo>
                  <a:cubicBezTo>
                    <a:pt x="890" y="590"/>
                    <a:pt x="804" y="589"/>
                    <a:pt x="720" y="600"/>
                  </a:cubicBezTo>
                  <a:cubicBezTo>
                    <a:pt x="639" y="611"/>
                    <a:pt x="566" y="655"/>
                    <a:pt x="495" y="690"/>
                  </a:cubicBezTo>
                  <a:cubicBezTo>
                    <a:pt x="470" y="703"/>
                    <a:pt x="414" y="713"/>
                    <a:pt x="390" y="720"/>
                  </a:cubicBezTo>
                  <a:cubicBezTo>
                    <a:pt x="313" y="743"/>
                    <a:pt x="244" y="764"/>
                    <a:pt x="165" y="780"/>
                  </a:cubicBezTo>
                  <a:cubicBezTo>
                    <a:pt x="130" y="775"/>
                    <a:pt x="88" y="787"/>
                    <a:pt x="60" y="765"/>
                  </a:cubicBezTo>
                  <a:cubicBezTo>
                    <a:pt x="23" y="736"/>
                    <a:pt x="30" y="675"/>
                    <a:pt x="15" y="630"/>
                  </a:cubicBezTo>
                  <a:cubicBezTo>
                    <a:pt x="10" y="615"/>
                    <a:pt x="0" y="585"/>
                    <a:pt x="0" y="585"/>
                  </a:cubicBezTo>
                  <a:cubicBezTo>
                    <a:pt x="17" y="464"/>
                    <a:pt x="22" y="447"/>
                    <a:pt x="90" y="345"/>
                  </a:cubicBezTo>
                  <a:cubicBezTo>
                    <a:pt x="108" y="319"/>
                    <a:pt x="94" y="273"/>
                    <a:pt x="120" y="255"/>
                  </a:cubicBezTo>
                  <a:cubicBezTo>
                    <a:pt x="135" y="245"/>
                    <a:pt x="157" y="241"/>
                    <a:pt x="165" y="225"/>
                  </a:cubicBezTo>
                  <a:cubicBezTo>
                    <a:pt x="169" y="216"/>
                    <a:pt x="145" y="225"/>
                    <a:pt x="135" y="225"/>
                  </a:cubicBezTo>
                  <a:close/>
                </a:path>
              </a:pathLst>
            </a:custGeom>
            <a:solidFill>
              <a:srgbClr val="FFFF00"/>
            </a:solidFill>
            <a:ln w="19050">
              <a:solidFill>
                <a:srgbClr val="000000"/>
              </a:solidFill>
              <a:round/>
              <a:headEnd/>
              <a:tailEnd/>
            </a:ln>
          </p:spPr>
          <p:txBody>
            <a:bodyPr/>
            <a:lstStyle/>
            <a:p>
              <a:endParaRPr lang="en-CA"/>
            </a:p>
          </p:txBody>
        </p:sp>
        <p:sp>
          <p:nvSpPr>
            <p:cNvPr id="755721" name="Oval 9"/>
            <p:cNvSpPr>
              <a:spLocks noChangeArrowheads="1"/>
            </p:cNvSpPr>
            <p:nvPr/>
          </p:nvSpPr>
          <p:spPr bwMode="auto">
            <a:xfrm>
              <a:off x="6312" y="12312"/>
              <a:ext cx="314" cy="203"/>
            </a:xfrm>
            <a:prstGeom prst="ellipse">
              <a:avLst/>
            </a:prstGeom>
            <a:solidFill>
              <a:srgbClr val="FF0000"/>
            </a:solidFill>
            <a:ln w="19050">
              <a:solidFill>
                <a:srgbClr val="000000"/>
              </a:solidFill>
              <a:round/>
              <a:headEnd/>
              <a:tailEnd/>
            </a:ln>
          </p:spPr>
          <p:txBody>
            <a:bodyPr/>
            <a:lstStyle/>
            <a:p>
              <a:endParaRPr lang="en-CA"/>
            </a:p>
          </p:txBody>
        </p:sp>
        <p:sp>
          <p:nvSpPr>
            <p:cNvPr id="755722" name="Freeform 10"/>
            <p:cNvSpPr>
              <a:spLocks/>
            </p:cNvSpPr>
            <p:nvPr/>
          </p:nvSpPr>
          <p:spPr bwMode="auto">
            <a:xfrm rot="-23248">
              <a:off x="7752" y="11952"/>
              <a:ext cx="1356" cy="405"/>
            </a:xfrm>
            <a:custGeom>
              <a:avLst/>
              <a:gdLst>
                <a:gd name="T0" fmla="*/ 135 w 1864"/>
                <a:gd name="T1" fmla="*/ 225 h 812"/>
                <a:gd name="T2" fmla="*/ 390 w 1864"/>
                <a:gd name="T3" fmla="*/ 90 h 812"/>
                <a:gd name="T4" fmla="*/ 765 w 1864"/>
                <a:gd name="T5" fmla="*/ 60 h 812"/>
                <a:gd name="T6" fmla="*/ 1020 w 1864"/>
                <a:gd name="T7" fmla="*/ 0 h 812"/>
                <a:gd name="T8" fmla="*/ 1410 w 1864"/>
                <a:gd name="T9" fmla="*/ 75 h 812"/>
                <a:gd name="T10" fmla="*/ 1455 w 1864"/>
                <a:gd name="T11" fmla="*/ 105 h 812"/>
                <a:gd name="T12" fmla="*/ 1590 w 1864"/>
                <a:gd name="T13" fmla="*/ 150 h 812"/>
                <a:gd name="T14" fmla="*/ 1680 w 1864"/>
                <a:gd name="T15" fmla="*/ 210 h 812"/>
                <a:gd name="T16" fmla="*/ 1710 w 1864"/>
                <a:gd name="T17" fmla="*/ 255 h 812"/>
                <a:gd name="T18" fmla="*/ 1755 w 1864"/>
                <a:gd name="T19" fmla="*/ 285 h 812"/>
                <a:gd name="T20" fmla="*/ 1770 w 1864"/>
                <a:gd name="T21" fmla="*/ 330 h 812"/>
                <a:gd name="T22" fmla="*/ 1860 w 1864"/>
                <a:gd name="T23" fmla="*/ 510 h 812"/>
                <a:gd name="T24" fmla="*/ 1755 w 1864"/>
                <a:gd name="T25" fmla="*/ 750 h 812"/>
                <a:gd name="T26" fmla="*/ 1710 w 1864"/>
                <a:gd name="T27" fmla="*/ 795 h 812"/>
                <a:gd name="T28" fmla="*/ 1515 w 1864"/>
                <a:gd name="T29" fmla="*/ 720 h 812"/>
                <a:gd name="T30" fmla="*/ 1425 w 1864"/>
                <a:gd name="T31" fmla="*/ 690 h 812"/>
                <a:gd name="T32" fmla="*/ 1380 w 1864"/>
                <a:gd name="T33" fmla="*/ 660 h 812"/>
                <a:gd name="T34" fmla="*/ 1290 w 1864"/>
                <a:gd name="T35" fmla="*/ 630 h 812"/>
                <a:gd name="T36" fmla="*/ 1215 w 1864"/>
                <a:gd name="T37" fmla="*/ 615 h 812"/>
                <a:gd name="T38" fmla="*/ 975 w 1864"/>
                <a:gd name="T39" fmla="*/ 585 h 812"/>
                <a:gd name="T40" fmla="*/ 720 w 1864"/>
                <a:gd name="T41" fmla="*/ 600 h 812"/>
                <a:gd name="T42" fmla="*/ 495 w 1864"/>
                <a:gd name="T43" fmla="*/ 690 h 812"/>
                <a:gd name="T44" fmla="*/ 390 w 1864"/>
                <a:gd name="T45" fmla="*/ 720 h 812"/>
                <a:gd name="T46" fmla="*/ 165 w 1864"/>
                <a:gd name="T47" fmla="*/ 780 h 812"/>
                <a:gd name="T48" fmla="*/ 60 w 1864"/>
                <a:gd name="T49" fmla="*/ 765 h 812"/>
                <a:gd name="T50" fmla="*/ 15 w 1864"/>
                <a:gd name="T51" fmla="*/ 630 h 812"/>
                <a:gd name="T52" fmla="*/ 0 w 1864"/>
                <a:gd name="T53" fmla="*/ 585 h 812"/>
                <a:gd name="T54" fmla="*/ 90 w 1864"/>
                <a:gd name="T55" fmla="*/ 345 h 812"/>
                <a:gd name="T56" fmla="*/ 120 w 1864"/>
                <a:gd name="T57" fmla="*/ 255 h 812"/>
                <a:gd name="T58" fmla="*/ 165 w 1864"/>
                <a:gd name="T59" fmla="*/ 225 h 812"/>
                <a:gd name="T60" fmla="*/ 135 w 1864"/>
                <a:gd name="T61" fmla="*/ 22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4" h="812">
                  <a:moveTo>
                    <a:pt x="135" y="225"/>
                  </a:moveTo>
                  <a:cubicBezTo>
                    <a:pt x="257" y="103"/>
                    <a:pt x="211" y="110"/>
                    <a:pt x="390" y="90"/>
                  </a:cubicBezTo>
                  <a:cubicBezTo>
                    <a:pt x="515" y="76"/>
                    <a:pt x="765" y="60"/>
                    <a:pt x="765" y="60"/>
                  </a:cubicBezTo>
                  <a:cubicBezTo>
                    <a:pt x="851" y="39"/>
                    <a:pt x="932" y="15"/>
                    <a:pt x="1020" y="0"/>
                  </a:cubicBezTo>
                  <a:cubicBezTo>
                    <a:pt x="1107" y="7"/>
                    <a:pt x="1321" y="16"/>
                    <a:pt x="1410" y="75"/>
                  </a:cubicBezTo>
                  <a:cubicBezTo>
                    <a:pt x="1425" y="85"/>
                    <a:pt x="1439" y="98"/>
                    <a:pt x="1455" y="105"/>
                  </a:cubicBezTo>
                  <a:cubicBezTo>
                    <a:pt x="1498" y="124"/>
                    <a:pt x="1551" y="124"/>
                    <a:pt x="1590" y="150"/>
                  </a:cubicBezTo>
                  <a:cubicBezTo>
                    <a:pt x="1620" y="170"/>
                    <a:pt x="1680" y="210"/>
                    <a:pt x="1680" y="210"/>
                  </a:cubicBezTo>
                  <a:cubicBezTo>
                    <a:pt x="1690" y="225"/>
                    <a:pt x="1697" y="242"/>
                    <a:pt x="1710" y="255"/>
                  </a:cubicBezTo>
                  <a:cubicBezTo>
                    <a:pt x="1723" y="268"/>
                    <a:pt x="1744" y="271"/>
                    <a:pt x="1755" y="285"/>
                  </a:cubicBezTo>
                  <a:cubicBezTo>
                    <a:pt x="1765" y="297"/>
                    <a:pt x="1763" y="316"/>
                    <a:pt x="1770" y="330"/>
                  </a:cubicBezTo>
                  <a:cubicBezTo>
                    <a:pt x="1800" y="390"/>
                    <a:pt x="1838" y="445"/>
                    <a:pt x="1860" y="510"/>
                  </a:cubicBezTo>
                  <a:cubicBezTo>
                    <a:pt x="1849" y="611"/>
                    <a:pt x="1864" y="714"/>
                    <a:pt x="1755" y="750"/>
                  </a:cubicBezTo>
                  <a:cubicBezTo>
                    <a:pt x="1740" y="765"/>
                    <a:pt x="1731" y="791"/>
                    <a:pt x="1710" y="795"/>
                  </a:cubicBezTo>
                  <a:cubicBezTo>
                    <a:pt x="1625" y="812"/>
                    <a:pt x="1578" y="762"/>
                    <a:pt x="1515" y="720"/>
                  </a:cubicBezTo>
                  <a:cubicBezTo>
                    <a:pt x="1489" y="702"/>
                    <a:pt x="1455" y="700"/>
                    <a:pt x="1425" y="690"/>
                  </a:cubicBezTo>
                  <a:cubicBezTo>
                    <a:pt x="1408" y="684"/>
                    <a:pt x="1396" y="667"/>
                    <a:pt x="1380" y="660"/>
                  </a:cubicBezTo>
                  <a:cubicBezTo>
                    <a:pt x="1351" y="647"/>
                    <a:pt x="1320" y="640"/>
                    <a:pt x="1290" y="630"/>
                  </a:cubicBezTo>
                  <a:cubicBezTo>
                    <a:pt x="1266" y="622"/>
                    <a:pt x="1240" y="619"/>
                    <a:pt x="1215" y="615"/>
                  </a:cubicBezTo>
                  <a:cubicBezTo>
                    <a:pt x="1135" y="604"/>
                    <a:pt x="975" y="585"/>
                    <a:pt x="975" y="585"/>
                  </a:cubicBezTo>
                  <a:cubicBezTo>
                    <a:pt x="890" y="590"/>
                    <a:pt x="804" y="589"/>
                    <a:pt x="720" y="600"/>
                  </a:cubicBezTo>
                  <a:cubicBezTo>
                    <a:pt x="639" y="611"/>
                    <a:pt x="566" y="655"/>
                    <a:pt x="495" y="690"/>
                  </a:cubicBezTo>
                  <a:cubicBezTo>
                    <a:pt x="470" y="703"/>
                    <a:pt x="414" y="713"/>
                    <a:pt x="390" y="720"/>
                  </a:cubicBezTo>
                  <a:cubicBezTo>
                    <a:pt x="313" y="743"/>
                    <a:pt x="244" y="764"/>
                    <a:pt x="165" y="780"/>
                  </a:cubicBezTo>
                  <a:cubicBezTo>
                    <a:pt x="130" y="775"/>
                    <a:pt x="88" y="787"/>
                    <a:pt x="60" y="765"/>
                  </a:cubicBezTo>
                  <a:cubicBezTo>
                    <a:pt x="23" y="736"/>
                    <a:pt x="30" y="675"/>
                    <a:pt x="15" y="630"/>
                  </a:cubicBezTo>
                  <a:cubicBezTo>
                    <a:pt x="10" y="615"/>
                    <a:pt x="0" y="585"/>
                    <a:pt x="0" y="585"/>
                  </a:cubicBezTo>
                  <a:cubicBezTo>
                    <a:pt x="17" y="464"/>
                    <a:pt x="22" y="447"/>
                    <a:pt x="90" y="345"/>
                  </a:cubicBezTo>
                  <a:cubicBezTo>
                    <a:pt x="108" y="319"/>
                    <a:pt x="94" y="273"/>
                    <a:pt x="120" y="255"/>
                  </a:cubicBezTo>
                  <a:cubicBezTo>
                    <a:pt x="135" y="245"/>
                    <a:pt x="157" y="241"/>
                    <a:pt x="165" y="225"/>
                  </a:cubicBezTo>
                  <a:cubicBezTo>
                    <a:pt x="169" y="216"/>
                    <a:pt x="145" y="225"/>
                    <a:pt x="135" y="225"/>
                  </a:cubicBezTo>
                  <a:close/>
                </a:path>
              </a:pathLst>
            </a:custGeom>
            <a:solidFill>
              <a:srgbClr val="FFFF00"/>
            </a:solidFill>
            <a:ln w="19050">
              <a:solidFill>
                <a:srgbClr val="000000"/>
              </a:solidFill>
              <a:round/>
              <a:headEnd/>
              <a:tailEnd/>
            </a:ln>
          </p:spPr>
          <p:txBody>
            <a:bodyPr/>
            <a:lstStyle/>
            <a:p>
              <a:endParaRPr lang="en-CA"/>
            </a:p>
          </p:txBody>
        </p:sp>
        <p:sp>
          <p:nvSpPr>
            <p:cNvPr id="755723" name="Freeform 11"/>
            <p:cNvSpPr>
              <a:spLocks/>
            </p:cNvSpPr>
            <p:nvPr/>
          </p:nvSpPr>
          <p:spPr bwMode="auto">
            <a:xfrm rot="23248" flipV="1">
              <a:off x="7752" y="12492"/>
              <a:ext cx="1356" cy="448"/>
            </a:xfrm>
            <a:custGeom>
              <a:avLst/>
              <a:gdLst>
                <a:gd name="T0" fmla="*/ 135 w 1864"/>
                <a:gd name="T1" fmla="*/ 225 h 812"/>
                <a:gd name="T2" fmla="*/ 390 w 1864"/>
                <a:gd name="T3" fmla="*/ 90 h 812"/>
                <a:gd name="T4" fmla="*/ 765 w 1864"/>
                <a:gd name="T5" fmla="*/ 60 h 812"/>
                <a:gd name="T6" fmla="*/ 1020 w 1864"/>
                <a:gd name="T7" fmla="*/ 0 h 812"/>
                <a:gd name="T8" fmla="*/ 1410 w 1864"/>
                <a:gd name="T9" fmla="*/ 75 h 812"/>
                <a:gd name="T10" fmla="*/ 1455 w 1864"/>
                <a:gd name="T11" fmla="*/ 105 h 812"/>
                <a:gd name="T12" fmla="*/ 1590 w 1864"/>
                <a:gd name="T13" fmla="*/ 150 h 812"/>
                <a:gd name="T14" fmla="*/ 1680 w 1864"/>
                <a:gd name="T15" fmla="*/ 210 h 812"/>
                <a:gd name="T16" fmla="*/ 1710 w 1864"/>
                <a:gd name="T17" fmla="*/ 255 h 812"/>
                <a:gd name="T18" fmla="*/ 1755 w 1864"/>
                <a:gd name="T19" fmla="*/ 285 h 812"/>
                <a:gd name="T20" fmla="*/ 1770 w 1864"/>
                <a:gd name="T21" fmla="*/ 330 h 812"/>
                <a:gd name="T22" fmla="*/ 1860 w 1864"/>
                <a:gd name="T23" fmla="*/ 510 h 812"/>
                <a:gd name="T24" fmla="*/ 1755 w 1864"/>
                <a:gd name="T25" fmla="*/ 750 h 812"/>
                <a:gd name="T26" fmla="*/ 1710 w 1864"/>
                <a:gd name="T27" fmla="*/ 795 h 812"/>
                <a:gd name="T28" fmla="*/ 1515 w 1864"/>
                <a:gd name="T29" fmla="*/ 720 h 812"/>
                <a:gd name="T30" fmla="*/ 1425 w 1864"/>
                <a:gd name="T31" fmla="*/ 690 h 812"/>
                <a:gd name="T32" fmla="*/ 1380 w 1864"/>
                <a:gd name="T33" fmla="*/ 660 h 812"/>
                <a:gd name="T34" fmla="*/ 1290 w 1864"/>
                <a:gd name="T35" fmla="*/ 630 h 812"/>
                <a:gd name="T36" fmla="*/ 1215 w 1864"/>
                <a:gd name="T37" fmla="*/ 615 h 812"/>
                <a:gd name="T38" fmla="*/ 975 w 1864"/>
                <a:gd name="T39" fmla="*/ 585 h 812"/>
                <a:gd name="T40" fmla="*/ 720 w 1864"/>
                <a:gd name="T41" fmla="*/ 600 h 812"/>
                <a:gd name="T42" fmla="*/ 495 w 1864"/>
                <a:gd name="T43" fmla="*/ 690 h 812"/>
                <a:gd name="T44" fmla="*/ 390 w 1864"/>
                <a:gd name="T45" fmla="*/ 720 h 812"/>
                <a:gd name="T46" fmla="*/ 165 w 1864"/>
                <a:gd name="T47" fmla="*/ 780 h 812"/>
                <a:gd name="T48" fmla="*/ 60 w 1864"/>
                <a:gd name="T49" fmla="*/ 765 h 812"/>
                <a:gd name="T50" fmla="*/ 15 w 1864"/>
                <a:gd name="T51" fmla="*/ 630 h 812"/>
                <a:gd name="T52" fmla="*/ 0 w 1864"/>
                <a:gd name="T53" fmla="*/ 585 h 812"/>
                <a:gd name="T54" fmla="*/ 90 w 1864"/>
                <a:gd name="T55" fmla="*/ 345 h 812"/>
                <a:gd name="T56" fmla="*/ 120 w 1864"/>
                <a:gd name="T57" fmla="*/ 255 h 812"/>
                <a:gd name="T58" fmla="*/ 165 w 1864"/>
                <a:gd name="T59" fmla="*/ 225 h 812"/>
                <a:gd name="T60" fmla="*/ 135 w 1864"/>
                <a:gd name="T61" fmla="*/ 22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4" h="812">
                  <a:moveTo>
                    <a:pt x="135" y="225"/>
                  </a:moveTo>
                  <a:cubicBezTo>
                    <a:pt x="257" y="103"/>
                    <a:pt x="211" y="110"/>
                    <a:pt x="390" y="90"/>
                  </a:cubicBezTo>
                  <a:cubicBezTo>
                    <a:pt x="515" y="76"/>
                    <a:pt x="765" y="60"/>
                    <a:pt x="765" y="60"/>
                  </a:cubicBezTo>
                  <a:cubicBezTo>
                    <a:pt x="851" y="39"/>
                    <a:pt x="932" y="15"/>
                    <a:pt x="1020" y="0"/>
                  </a:cubicBezTo>
                  <a:cubicBezTo>
                    <a:pt x="1107" y="7"/>
                    <a:pt x="1321" y="16"/>
                    <a:pt x="1410" y="75"/>
                  </a:cubicBezTo>
                  <a:cubicBezTo>
                    <a:pt x="1425" y="85"/>
                    <a:pt x="1439" y="98"/>
                    <a:pt x="1455" y="105"/>
                  </a:cubicBezTo>
                  <a:cubicBezTo>
                    <a:pt x="1498" y="124"/>
                    <a:pt x="1551" y="124"/>
                    <a:pt x="1590" y="150"/>
                  </a:cubicBezTo>
                  <a:cubicBezTo>
                    <a:pt x="1620" y="170"/>
                    <a:pt x="1680" y="210"/>
                    <a:pt x="1680" y="210"/>
                  </a:cubicBezTo>
                  <a:cubicBezTo>
                    <a:pt x="1690" y="225"/>
                    <a:pt x="1697" y="242"/>
                    <a:pt x="1710" y="255"/>
                  </a:cubicBezTo>
                  <a:cubicBezTo>
                    <a:pt x="1723" y="268"/>
                    <a:pt x="1744" y="271"/>
                    <a:pt x="1755" y="285"/>
                  </a:cubicBezTo>
                  <a:cubicBezTo>
                    <a:pt x="1765" y="297"/>
                    <a:pt x="1763" y="316"/>
                    <a:pt x="1770" y="330"/>
                  </a:cubicBezTo>
                  <a:cubicBezTo>
                    <a:pt x="1800" y="390"/>
                    <a:pt x="1838" y="445"/>
                    <a:pt x="1860" y="510"/>
                  </a:cubicBezTo>
                  <a:cubicBezTo>
                    <a:pt x="1849" y="611"/>
                    <a:pt x="1864" y="714"/>
                    <a:pt x="1755" y="750"/>
                  </a:cubicBezTo>
                  <a:cubicBezTo>
                    <a:pt x="1740" y="765"/>
                    <a:pt x="1731" y="791"/>
                    <a:pt x="1710" y="795"/>
                  </a:cubicBezTo>
                  <a:cubicBezTo>
                    <a:pt x="1625" y="812"/>
                    <a:pt x="1578" y="762"/>
                    <a:pt x="1515" y="720"/>
                  </a:cubicBezTo>
                  <a:cubicBezTo>
                    <a:pt x="1489" y="702"/>
                    <a:pt x="1455" y="700"/>
                    <a:pt x="1425" y="690"/>
                  </a:cubicBezTo>
                  <a:cubicBezTo>
                    <a:pt x="1408" y="684"/>
                    <a:pt x="1396" y="667"/>
                    <a:pt x="1380" y="660"/>
                  </a:cubicBezTo>
                  <a:cubicBezTo>
                    <a:pt x="1351" y="647"/>
                    <a:pt x="1320" y="640"/>
                    <a:pt x="1290" y="630"/>
                  </a:cubicBezTo>
                  <a:cubicBezTo>
                    <a:pt x="1266" y="622"/>
                    <a:pt x="1240" y="619"/>
                    <a:pt x="1215" y="615"/>
                  </a:cubicBezTo>
                  <a:cubicBezTo>
                    <a:pt x="1135" y="604"/>
                    <a:pt x="975" y="585"/>
                    <a:pt x="975" y="585"/>
                  </a:cubicBezTo>
                  <a:cubicBezTo>
                    <a:pt x="890" y="590"/>
                    <a:pt x="804" y="589"/>
                    <a:pt x="720" y="600"/>
                  </a:cubicBezTo>
                  <a:cubicBezTo>
                    <a:pt x="639" y="611"/>
                    <a:pt x="566" y="655"/>
                    <a:pt x="495" y="690"/>
                  </a:cubicBezTo>
                  <a:cubicBezTo>
                    <a:pt x="470" y="703"/>
                    <a:pt x="414" y="713"/>
                    <a:pt x="390" y="720"/>
                  </a:cubicBezTo>
                  <a:cubicBezTo>
                    <a:pt x="313" y="743"/>
                    <a:pt x="244" y="764"/>
                    <a:pt x="165" y="780"/>
                  </a:cubicBezTo>
                  <a:cubicBezTo>
                    <a:pt x="130" y="775"/>
                    <a:pt x="88" y="787"/>
                    <a:pt x="60" y="765"/>
                  </a:cubicBezTo>
                  <a:cubicBezTo>
                    <a:pt x="23" y="736"/>
                    <a:pt x="30" y="675"/>
                    <a:pt x="15" y="630"/>
                  </a:cubicBezTo>
                  <a:cubicBezTo>
                    <a:pt x="10" y="615"/>
                    <a:pt x="0" y="585"/>
                    <a:pt x="0" y="585"/>
                  </a:cubicBezTo>
                  <a:cubicBezTo>
                    <a:pt x="17" y="464"/>
                    <a:pt x="22" y="447"/>
                    <a:pt x="90" y="345"/>
                  </a:cubicBezTo>
                  <a:cubicBezTo>
                    <a:pt x="108" y="319"/>
                    <a:pt x="94" y="273"/>
                    <a:pt x="120" y="255"/>
                  </a:cubicBezTo>
                  <a:cubicBezTo>
                    <a:pt x="135" y="245"/>
                    <a:pt x="157" y="241"/>
                    <a:pt x="165" y="225"/>
                  </a:cubicBezTo>
                  <a:cubicBezTo>
                    <a:pt x="169" y="216"/>
                    <a:pt x="145" y="225"/>
                    <a:pt x="135" y="225"/>
                  </a:cubicBezTo>
                  <a:close/>
                </a:path>
              </a:pathLst>
            </a:custGeom>
            <a:solidFill>
              <a:srgbClr val="FFFF00"/>
            </a:solidFill>
            <a:ln w="19050">
              <a:solidFill>
                <a:srgbClr val="000000"/>
              </a:solidFill>
              <a:round/>
              <a:headEnd/>
              <a:tailEnd/>
            </a:ln>
          </p:spPr>
          <p:txBody>
            <a:bodyPr/>
            <a:lstStyle/>
            <a:p>
              <a:endParaRPr lang="en-CA"/>
            </a:p>
          </p:txBody>
        </p:sp>
        <p:sp>
          <p:nvSpPr>
            <p:cNvPr id="755724" name="Oval 12"/>
            <p:cNvSpPr>
              <a:spLocks noChangeArrowheads="1"/>
            </p:cNvSpPr>
            <p:nvPr/>
          </p:nvSpPr>
          <p:spPr bwMode="auto">
            <a:xfrm>
              <a:off x="3312" y="12312"/>
              <a:ext cx="314" cy="203"/>
            </a:xfrm>
            <a:prstGeom prst="ellipse">
              <a:avLst/>
            </a:prstGeom>
            <a:solidFill>
              <a:srgbClr val="FF0000"/>
            </a:solidFill>
            <a:ln w="19050">
              <a:solidFill>
                <a:srgbClr val="000000"/>
              </a:solidFill>
              <a:round/>
              <a:headEnd/>
              <a:tailEnd/>
            </a:ln>
          </p:spPr>
          <p:txBody>
            <a:bodyPr/>
            <a:lstStyle/>
            <a:p>
              <a:endParaRPr lang="en-CA"/>
            </a:p>
          </p:txBody>
        </p:sp>
        <p:sp>
          <p:nvSpPr>
            <p:cNvPr id="755725" name="Line 13"/>
            <p:cNvSpPr>
              <a:spLocks noChangeShapeType="1"/>
            </p:cNvSpPr>
            <p:nvPr/>
          </p:nvSpPr>
          <p:spPr bwMode="auto">
            <a:xfrm>
              <a:off x="2788" y="12380"/>
              <a:ext cx="419" cy="0"/>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CA"/>
            </a:p>
          </p:txBody>
        </p:sp>
        <p:sp>
          <p:nvSpPr>
            <p:cNvPr id="755726" name="Oval 14"/>
            <p:cNvSpPr>
              <a:spLocks noChangeArrowheads="1"/>
            </p:cNvSpPr>
            <p:nvPr/>
          </p:nvSpPr>
          <p:spPr bwMode="auto">
            <a:xfrm>
              <a:off x="9192" y="12312"/>
              <a:ext cx="314" cy="202"/>
            </a:xfrm>
            <a:prstGeom prst="ellipse">
              <a:avLst/>
            </a:prstGeom>
            <a:solidFill>
              <a:srgbClr val="FF0000"/>
            </a:solidFill>
            <a:ln w="19050">
              <a:solidFill>
                <a:srgbClr val="000000"/>
              </a:solidFill>
              <a:round/>
              <a:headEnd/>
              <a:tailEnd/>
            </a:ln>
          </p:spPr>
          <p:txBody>
            <a:bodyPr/>
            <a:lstStyle/>
            <a:p>
              <a:endParaRPr lang="en-CA"/>
            </a:p>
          </p:txBody>
        </p:sp>
        <p:sp>
          <p:nvSpPr>
            <p:cNvPr id="755727" name="Line 15"/>
            <p:cNvSpPr>
              <a:spLocks noChangeShapeType="1"/>
            </p:cNvSpPr>
            <p:nvPr/>
          </p:nvSpPr>
          <p:spPr bwMode="auto">
            <a:xfrm>
              <a:off x="9611" y="12447"/>
              <a:ext cx="419" cy="0"/>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CA"/>
            </a:p>
          </p:txBody>
        </p:sp>
      </p:gr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Rot="1" noChangeArrowheads="1"/>
          </p:cNvSpPr>
          <p:nvPr>
            <p:ph type="title"/>
          </p:nvPr>
        </p:nvSpPr>
        <p:spPr>
          <a:xfrm>
            <a:off x="0" y="0"/>
            <a:ext cx="9144000" cy="908050"/>
          </a:xfrm>
          <a:solidFill>
            <a:srgbClr val="000080"/>
          </a:solidFill>
        </p:spPr>
        <p:txBody>
          <a:bodyPr/>
          <a:lstStyle/>
          <a:p>
            <a:r>
              <a:rPr lang="en-US" sz="4800">
                <a:solidFill>
                  <a:schemeClr val="tx1"/>
                </a:solidFill>
                <a:effectLst/>
              </a:rPr>
              <a:t>Passive Transport: Osmosis</a:t>
            </a:r>
          </a:p>
        </p:txBody>
      </p:sp>
      <p:sp>
        <p:nvSpPr>
          <p:cNvPr id="618499" name="Rectangle 3"/>
          <p:cNvSpPr>
            <a:spLocks noGrp="1" noChangeArrowheads="1"/>
          </p:cNvSpPr>
          <p:nvPr>
            <p:ph type="body" idx="1"/>
          </p:nvPr>
        </p:nvSpPr>
        <p:spPr>
          <a:xfrm>
            <a:off x="0" y="908050"/>
            <a:ext cx="9144000" cy="5041900"/>
          </a:xfrm>
        </p:spPr>
        <p:txBody>
          <a:bodyPr/>
          <a:lstStyle/>
          <a:p>
            <a:r>
              <a:rPr lang="en-US" sz="3600" b="1">
                <a:solidFill>
                  <a:srgbClr val="FFFF00"/>
                </a:solidFill>
              </a:rPr>
              <a:t>Osmosis Definition</a:t>
            </a:r>
          </a:p>
          <a:p>
            <a:pPr lvl="1"/>
            <a:r>
              <a:rPr lang="en-US" sz="3200" b="1"/>
              <a:t>The diffusion of </a:t>
            </a:r>
            <a:r>
              <a:rPr lang="en-US" sz="3200" b="1">
                <a:solidFill>
                  <a:schemeClr val="hlink"/>
                </a:solidFill>
              </a:rPr>
              <a:t>water </a:t>
            </a:r>
            <a:r>
              <a:rPr lang="en-US" sz="3200" b="1"/>
              <a:t>through a </a:t>
            </a:r>
            <a:r>
              <a:rPr lang="en-US" sz="3200" b="1">
                <a:solidFill>
                  <a:srgbClr val="FF3300"/>
                </a:solidFill>
              </a:rPr>
              <a:t>selectively permeable membrane</a:t>
            </a:r>
            <a:r>
              <a:rPr lang="en-US" sz="3200" b="1"/>
              <a:t> from an area of greater concentration of water to an area of lesser concentration.</a:t>
            </a:r>
          </a:p>
          <a:p>
            <a:r>
              <a:rPr lang="en-US" sz="3600" b="1">
                <a:solidFill>
                  <a:srgbClr val="FFFF00"/>
                </a:solidFill>
                <a:effectLst/>
              </a:rPr>
              <a:t>Selectively permeable</a:t>
            </a:r>
          </a:p>
          <a:p>
            <a:pPr lvl="1"/>
            <a:r>
              <a:rPr lang="en-US" sz="3200" b="1"/>
              <a:t>The ability of a cell’s membrane to allow certain substance to pass through more readily than others</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Rot="1" noChangeArrowheads="1"/>
          </p:cNvSpPr>
          <p:nvPr>
            <p:ph type="title"/>
          </p:nvPr>
        </p:nvSpPr>
        <p:spPr>
          <a:xfrm>
            <a:off x="0" y="0"/>
            <a:ext cx="9144000" cy="981075"/>
          </a:xfrm>
          <a:solidFill>
            <a:srgbClr val="000080"/>
          </a:solidFill>
        </p:spPr>
        <p:txBody>
          <a:bodyPr/>
          <a:lstStyle/>
          <a:p>
            <a:r>
              <a:rPr lang="en-US">
                <a:solidFill>
                  <a:schemeClr val="tx1"/>
                </a:solidFill>
              </a:rPr>
              <a:t>Terms Related to Osmosis:</a:t>
            </a:r>
          </a:p>
        </p:txBody>
      </p:sp>
      <p:sp>
        <p:nvSpPr>
          <p:cNvPr id="619523" name="Rectangle 3"/>
          <p:cNvSpPr>
            <a:spLocks noGrp="1" noChangeArrowheads="1"/>
          </p:cNvSpPr>
          <p:nvPr>
            <p:ph type="body" idx="1"/>
          </p:nvPr>
        </p:nvSpPr>
        <p:spPr>
          <a:xfrm>
            <a:off x="0" y="1052513"/>
            <a:ext cx="9144000" cy="5472112"/>
          </a:xfrm>
        </p:spPr>
        <p:txBody>
          <a:bodyPr/>
          <a:lstStyle/>
          <a:p>
            <a:r>
              <a:rPr lang="en-US" sz="4000" b="1">
                <a:solidFill>
                  <a:srgbClr val="FFFF00"/>
                </a:solidFill>
              </a:rPr>
              <a:t>Solute:  </a:t>
            </a:r>
          </a:p>
          <a:p>
            <a:pPr lvl="1"/>
            <a:r>
              <a:rPr lang="en-US" sz="3600" b="1"/>
              <a:t>molecules that are dissolved in a solvent</a:t>
            </a:r>
          </a:p>
          <a:p>
            <a:r>
              <a:rPr lang="en-US" sz="4000" b="1">
                <a:solidFill>
                  <a:srgbClr val="FFFF00"/>
                </a:solidFill>
              </a:rPr>
              <a:t>Solvent:  </a:t>
            </a:r>
          </a:p>
          <a:p>
            <a:pPr lvl="1"/>
            <a:r>
              <a:rPr lang="en-US" sz="3600" b="1"/>
              <a:t>substance that dissolves a solute – in the case of osmosis – water!!</a:t>
            </a:r>
          </a:p>
          <a:p>
            <a:r>
              <a:rPr lang="en-US" sz="4000" b="1">
                <a:solidFill>
                  <a:srgbClr val="FFFF00"/>
                </a:solidFill>
              </a:rPr>
              <a:t>Dialysis membrane:</a:t>
            </a:r>
            <a:r>
              <a:rPr lang="en-US" sz="3600" b="1"/>
              <a:t>  </a:t>
            </a:r>
          </a:p>
          <a:p>
            <a:pPr lvl="1"/>
            <a:r>
              <a:rPr lang="en-US" sz="3600" b="1"/>
              <a:t>a membrane that allow the movement of molecules based on size</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Rot="1" noChangeArrowheads="1"/>
          </p:cNvSpPr>
          <p:nvPr>
            <p:ph type="title"/>
          </p:nvPr>
        </p:nvSpPr>
        <p:spPr>
          <a:xfrm>
            <a:off x="0" y="0"/>
            <a:ext cx="9144000" cy="908050"/>
          </a:xfrm>
          <a:solidFill>
            <a:srgbClr val="000080"/>
          </a:solidFill>
        </p:spPr>
        <p:txBody>
          <a:bodyPr/>
          <a:lstStyle/>
          <a:p>
            <a:r>
              <a:rPr lang="en-US">
                <a:solidFill>
                  <a:schemeClr val="tx1"/>
                </a:solidFill>
              </a:rPr>
              <a:t>Solutions cont...</a:t>
            </a:r>
          </a:p>
        </p:txBody>
      </p:sp>
      <p:sp>
        <p:nvSpPr>
          <p:cNvPr id="702467" name="Rectangle 3"/>
          <p:cNvSpPr>
            <a:spLocks noGrp="1" noChangeArrowheads="1"/>
          </p:cNvSpPr>
          <p:nvPr>
            <p:ph type="body" idx="1"/>
          </p:nvPr>
        </p:nvSpPr>
        <p:spPr>
          <a:xfrm>
            <a:off x="0" y="908050"/>
            <a:ext cx="9144000" cy="4608513"/>
          </a:xfrm>
        </p:spPr>
        <p:txBody>
          <a:bodyPr/>
          <a:lstStyle/>
          <a:p>
            <a:pPr>
              <a:lnSpc>
                <a:spcPct val="90000"/>
              </a:lnSpc>
            </a:pPr>
            <a:r>
              <a:rPr lang="en-US" b="1"/>
              <a:t>The cytoplasm of a cell never contains water alone and neither does a cell’s exterior (i.e. the extracellular fluid)</a:t>
            </a:r>
          </a:p>
          <a:p>
            <a:pPr>
              <a:lnSpc>
                <a:spcPct val="90000"/>
              </a:lnSpc>
            </a:pPr>
            <a:r>
              <a:rPr lang="en-US" b="1"/>
              <a:t>Cells contain other molecules dissolved in the water called solutes</a:t>
            </a:r>
          </a:p>
          <a:p>
            <a:pPr>
              <a:lnSpc>
                <a:spcPct val="90000"/>
              </a:lnSpc>
            </a:pPr>
            <a:r>
              <a:rPr lang="en-US" b="1"/>
              <a:t>There are three types of solutions:</a:t>
            </a:r>
          </a:p>
          <a:p>
            <a:pPr lvl="1">
              <a:lnSpc>
                <a:spcPct val="90000"/>
              </a:lnSpc>
            </a:pPr>
            <a:r>
              <a:rPr lang="en-US" sz="3200" b="1"/>
              <a:t>Hypotonic</a:t>
            </a:r>
          </a:p>
          <a:p>
            <a:pPr lvl="1">
              <a:lnSpc>
                <a:spcPct val="90000"/>
              </a:lnSpc>
            </a:pPr>
            <a:r>
              <a:rPr lang="en-US" sz="3200" b="1"/>
              <a:t>Hypertonic</a:t>
            </a:r>
          </a:p>
          <a:p>
            <a:pPr lvl="1">
              <a:lnSpc>
                <a:spcPct val="90000"/>
              </a:lnSpc>
            </a:pPr>
            <a:r>
              <a:rPr lang="en-US" sz="3200" b="1"/>
              <a:t>Isotonic</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rrowheads="1"/>
          </p:cNvSpPr>
          <p:nvPr>
            <p:ph type="title"/>
          </p:nvPr>
        </p:nvSpPr>
        <p:spPr>
          <a:xfrm>
            <a:off x="0" y="0"/>
            <a:ext cx="9144000" cy="908050"/>
          </a:xfrm>
          <a:solidFill>
            <a:srgbClr val="000080"/>
          </a:solidFill>
        </p:spPr>
        <p:txBody>
          <a:bodyPr/>
          <a:lstStyle/>
          <a:p>
            <a:r>
              <a:rPr lang="en-US" sz="5400">
                <a:solidFill>
                  <a:srgbClr val="FFFF00"/>
                </a:solidFill>
              </a:rPr>
              <a:t>Cell Membrane</a:t>
            </a:r>
          </a:p>
        </p:txBody>
      </p:sp>
      <p:pic>
        <p:nvPicPr>
          <p:cNvPr id="369667" name="Picture 3" descr="cellmemb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body" idx="1"/>
          </p:nvPr>
        </p:nvSpPr>
        <p:spPr>
          <a:xfrm>
            <a:off x="0" y="836613"/>
            <a:ext cx="9144000" cy="3241675"/>
          </a:xfrm>
        </p:spPr>
        <p:txBody>
          <a:bodyPr/>
          <a:lstStyle/>
          <a:p>
            <a:pPr>
              <a:lnSpc>
                <a:spcPct val="90000"/>
              </a:lnSpc>
            </a:pPr>
            <a:r>
              <a:rPr lang="en-US" b="1"/>
              <a:t>Greater solute concentration outside of cell than inside</a:t>
            </a:r>
          </a:p>
          <a:p>
            <a:pPr>
              <a:lnSpc>
                <a:spcPct val="90000"/>
              </a:lnSpc>
            </a:pPr>
            <a:r>
              <a:rPr lang="en-US" b="1"/>
              <a:t>(Solutes = molecules dissolved in water)</a:t>
            </a:r>
          </a:p>
          <a:p>
            <a:pPr>
              <a:lnSpc>
                <a:spcPct val="90000"/>
              </a:lnSpc>
            </a:pPr>
            <a:r>
              <a:rPr lang="en-US" b="1"/>
              <a:t>Solutes outside of cell draw water out</a:t>
            </a:r>
          </a:p>
          <a:p>
            <a:pPr>
              <a:lnSpc>
                <a:spcPct val="90000"/>
              </a:lnSpc>
            </a:pPr>
            <a:r>
              <a:rPr lang="en-US" b="1"/>
              <a:t>Cell will shrink</a:t>
            </a:r>
          </a:p>
          <a:p>
            <a:pPr algn="ctr">
              <a:lnSpc>
                <a:spcPct val="90000"/>
              </a:lnSpc>
            </a:pPr>
            <a:r>
              <a:rPr lang="en-US" b="1" u="sng">
                <a:solidFill>
                  <a:srgbClr val="FFFF00"/>
                </a:solidFill>
              </a:rPr>
              <a:t>Movement of Water</a:t>
            </a:r>
            <a:r>
              <a:rPr lang="en-US"/>
              <a:t>  </a:t>
            </a:r>
          </a:p>
        </p:txBody>
      </p:sp>
      <p:grpSp>
        <p:nvGrpSpPr>
          <p:cNvPr id="621586" name="Group 18"/>
          <p:cNvGrpSpPr>
            <a:grpSpLocks/>
          </p:cNvGrpSpPr>
          <p:nvPr/>
        </p:nvGrpSpPr>
        <p:grpSpPr bwMode="auto">
          <a:xfrm>
            <a:off x="1763713" y="4149725"/>
            <a:ext cx="2514600" cy="2286000"/>
            <a:chOff x="1008" y="2736"/>
            <a:chExt cx="1584" cy="1440"/>
          </a:xfrm>
        </p:grpSpPr>
        <p:sp>
          <p:nvSpPr>
            <p:cNvPr id="621587" name="Rectangle 19"/>
            <p:cNvSpPr>
              <a:spLocks noChangeArrowheads="1"/>
            </p:cNvSpPr>
            <p:nvPr/>
          </p:nvSpPr>
          <p:spPr bwMode="auto">
            <a:xfrm>
              <a:off x="1008" y="2736"/>
              <a:ext cx="1584" cy="1440"/>
            </a:xfrm>
            <a:prstGeom prst="rect">
              <a:avLst/>
            </a:prstGeom>
            <a:solidFill>
              <a:schemeClr val="tx2"/>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588" name="Oval 20"/>
            <p:cNvSpPr>
              <a:spLocks noChangeArrowheads="1"/>
            </p:cNvSpPr>
            <p:nvPr/>
          </p:nvSpPr>
          <p:spPr bwMode="auto">
            <a:xfrm>
              <a:off x="1248" y="3024"/>
              <a:ext cx="1104" cy="912"/>
            </a:xfrm>
            <a:prstGeom prst="ellipse">
              <a:avLst/>
            </a:prstGeom>
            <a:solidFill>
              <a:schemeClr val="hlink"/>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589" name="Oval 21"/>
            <p:cNvSpPr>
              <a:spLocks noChangeArrowheads="1"/>
            </p:cNvSpPr>
            <p:nvPr/>
          </p:nvSpPr>
          <p:spPr bwMode="auto">
            <a:xfrm>
              <a:off x="1104" y="3120"/>
              <a:ext cx="4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590" name="Oval 22"/>
            <p:cNvSpPr>
              <a:spLocks noChangeArrowheads="1"/>
            </p:cNvSpPr>
            <p:nvPr/>
          </p:nvSpPr>
          <p:spPr bwMode="auto">
            <a:xfrm>
              <a:off x="2400" y="3216"/>
              <a:ext cx="4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591" name="Oval 23"/>
            <p:cNvSpPr>
              <a:spLocks noChangeArrowheads="1"/>
            </p:cNvSpPr>
            <p:nvPr/>
          </p:nvSpPr>
          <p:spPr bwMode="auto">
            <a:xfrm>
              <a:off x="1776" y="3312"/>
              <a:ext cx="4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592" name="Oval 24"/>
            <p:cNvSpPr>
              <a:spLocks noChangeArrowheads="1"/>
            </p:cNvSpPr>
            <p:nvPr/>
          </p:nvSpPr>
          <p:spPr bwMode="auto">
            <a:xfrm>
              <a:off x="1632" y="3504"/>
              <a:ext cx="4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593" name="Oval 25"/>
            <p:cNvSpPr>
              <a:spLocks noChangeArrowheads="1"/>
            </p:cNvSpPr>
            <p:nvPr/>
          </p:nvSpPr>
          <p:spPr bwMode="auto">
            <a:xfrm>
              <a:off x="2016" y="3600"/>
              <a:ext cx="4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594" name="Oval 26"/>
            <p:cNvSpPr>
              <a:spLocks noChangeArrowheads="1"/>
            </p:cNvSpPr>
            <p:nvPr/>
          </p:nvSpPr>
          <p:spPr bwMode="auto">
            <a:xfrm>
              <a:off x="1728" y="2832"/>
              <a:ext cx="4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595" name="Oval 27"/>
            <p:cNvSpPr>
              <a:spLocks noChangeArrowheads="1"/>
            </p:cNvSpPr>
            <p:nvPr/>
          </p:nvSpPr>
          <p:spPr bwMode="auto">
            <a:xfrm>
              <a:off x="1248" y="3984"/>
              <a:ext cx="4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596" name="Oval 28"/>
            <p:cNvSpPr>
              <a:spLocks noChangeArrowheads="1"/>
            </p:cNvSpPr>
            <p:nvPr/>
          </p:nvSpPr>
          <p:spPr bwMode="auto">
            <a:xfrm>
              <a:off x="2400" y="3696"/>
              <a:ext cx="4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597" name="Oval 29"/>
            <p:cNvSpPr>
              <a:spLocks noChangeArrowheads="1"/>
            </p:cNvSpPr>
            <p:nvPr/>
          </p:nvSpPr>
          <p:spPr bwMode="auto">
            <a:xfrm>
              <a:off x="1824" y="4032"/>
              <a:ext cx="4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598" name="Oval 30"/>
            <p:cNvSpPr>
              <a:spLocks noChangeArrowheads="1"/>
            </p:cNvSpPr>
            <p:nvPr/>
          </p:nvSpPr>
          <p:spPr bwMode="auto">
            <a:xfrm>
              <a:off x="2352" y="2928"/>
              <a:ext cx="4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599" name="Oval 31"/>
            <p:cNvSpPr>
              <a:spLocks noChangeArrowheads="1"/>
            </p:cNvSpPr>
            <p:nvPr/>
          </p:nvSpPr>
          <p:spPr bwMode="auto">
            <a:xfrm>
              <a:off x="2400" y="3984"/>
              <a:ext cx="4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00" name="Oval 32"/>
            <p:cNvSpPr>
              <a:spLocks noChangeArrowheads="1"/>
            </p:cNvSpPr>
            <p:nvPr/>
          </p:nvSpPr>
          <p:spPr bwMode="auto">
            <a:xfrm>
              <a:off x="1200" y="2832"/>
              <a:ext cx="4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01" name="Line 33"/>
            <p:cNvSpPr>
              <a:spLocks noChangeShapeType="1"/>
            </p:cNvSpPr>
            <p:nvPr/>
          </p:nvSpPr>
          <p:spPr bwMode="auto">
            <a:xfrm flipV="1">
              <a:off x="2112" y="2976"/>
              <a:ext cx="0" cy="384"/>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21602" name="Line 34"/>
            <p:cNvSpPr>
              <a:spLocks noChangeShapeType="1"/>
            </p:cNvSpPr>
            <p:nvPr/>
          </p:nvSpPr>
          <p:spPr bwMode="auto">
            <a:xfrm flipV="1">
              <a:off x="1440" y="2976"/>
              <a:ext cx="0" cy="384"/>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21603" name="Oval 35"/>
            <p:cNvSpPr>
              <a:spLocks noChangeArrowheads="1"/>
            </p:cNvSpPr>
            <p:nvPr/>
          </p:nvSpPr>
          <p:spPr bwMode="auto">
            <a:xfrm>
              <a:off x="1104" y="3648"/>
              <a:ext cx="4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04" name="Line 36"/>
            <p:cNvSpPr>
              <a:spLocks noChangeShapeType="1"/>
            </p:cNvSpPr>
            <p:nvPr/>
          </p:nvSpPr>
          <p:spPr bwMode="auto">
            <a:xfrm>
              <a:off x="1824" y="3696"/>
              <a:ext cx="0" cy="43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21605" name="Line 37"/>
          <p:cNvSpPr>
            <a:spLocks noChangeShapeType="1"/>
          </p:cNvSpPr>
          <p:nvPr/>
        </p:nvSpPr>
        <p:spPr bwMode="auto">
          <a:xfrm>
            <a:off x="4356100" y="5300663"/>
            <a:ext cx="5334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21606" name="Oval 38"/>
          <p:cNvSpPr>
            <a:spLocks noChangeArrowheads="1"/>
          </p:cNvSpPr>
          <p:nvPr/>
        </p:nvSpPr>
        <p:spPr bwMode="auto">
          <a:xfrm>
            <a:off x="6400800" y="5486400"/>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07" name="Oval 39"/>
          <p:cNvSpPr>
            <a:spLocks noChangeArrowheads="1"/>
          </p:cNvSpPr>
          <p:nvPr/>
        </p:nvSpPr>
        <p:spPr bwMode="auto">
          <a:xfrm>
            <a:off x="6248400" y="5105400"/>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08" name="Oval 40"/>
          <p:cNvSpPr>
            <a:spLocks noChangeArrowheads="1"/>
          </p:cNvSpPr>
          <p:nvPr/>
        </p:nvSpPr>
        <p:spPr bwMode="auto">
          <a:xfrm>
            <a:off x="5638800" y="5867400"/>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09" name="Oval 41"/>
          <p:cNvSpPr>
            <a:spLocks noChangeArrowheads="1"/>
          </p:cNvSpPr>
          <p:nvPr/>
        </p:nvSpPr>
        <p:spPr bwMode="auto">
          <a:xfrm>
            <a:off x="5638800" y="5257800"/>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10" name="Oval 42"/>
          <p:cNvSpPr>
            <a:spLocks noChangeArrowheads="1"/>
          </p:cNvSpPr>
          <p:nvPr/>
        </p:nvSpPr>
        <p:spPr bwMode="auto">
          <a:xfrm>
            <a:off x="5486400" y="4648200"/>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11" name="Oval 43"/>
          <p:cNvSpPr>
            <a:spLocks noChangeArrowheads="1"/>
          </p:cNvSpPr>
          <p:nvPr/>
        </p:nvSpPr>
        <p:spPr bwMode="auto">
          <a:xfrm>
            <a:off x="6324600" y="4648200"/>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12" name="Oval 44"/>
          <p:cNvSpPr>
            <a:spLocks noChangeArrowheads="1"/>
          </p:cNvSpPr>
          <p:nvPr/>
        </p:nvSpPr>
        <p:spPr bwMode="auto">
          <a:xfrm>
            <a:off x="6553200" y="6096000"/>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13" name="Oval 45"/>
          <p:cNvSpPr>
            <a:spLocks noChangeArrowheads="1"/>
          </p:cNvSpPr>
          <p:nvPr/>
        </p:nvSpPr>
        <p:spPr bwMode="auto">
          <a:xfrm>
            <a:off x="7391400" y="5257800"/>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14" name="AutoShape 46"/>
          <p:cNvSpPr>
            <a:spLocks noChangeArrowheads="1"/>
          </p:cNvSpPr>
          <p:nvPr/>
        </p:nvSpPr>
        <p:spPr bwMode="auto">
          <a:xfrm>
            <a:off x="2220913" y="4454525"/>
            <a:ext cx="457200" cy="609600"/>
          </a:xfrm>
          <a:prstGeom prst="upArrow">
            <a:avLst>
              <a:gd name="adj1" fmla="val 50000"/>
              <a:gd name="adj2" fmla="val 33333"/>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15" name="AutoShape 47"/>
          <p:cNvSpPr>
            <a:spLocks noChangeArrowheads="1"/>
          </p:cNvSpPr>
          <p:nvPr/>
        </p:nvSpPr>
        <p:spPr bwMode="auto">
          <a:xfrm>
            <a:off x="3287713" y="4454525"/>
            <a:ext cx="457200" cy="609600"/>
          </a:xfrm>
          <a:prstGeom prst="upArrow">
            <a:avLst>
              <a:gd name="adj1" fmla="val 50000"/>
              <a:gd name="adj2" fmla="val 33333"/>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16" name="AutoShape 48"/>
          <p:cNvSpPr>
            <a:spLocks noChangeArrowheads="1"/>
          </p:cNvSpPr>
          <p:nvPr/>
        </p:nvSpPr>
        <p:spPr bwMode="auto">
          <a:xfrm>
            <a:off x="2830513" y="5749925"/>
            <a:ext cx="457200" cy="609600"/>
          </a:xfrm>
          <a:prstGeom prst="downArrow">
            <a:avLst>
              <a:gd name="adj1" fmla="val 50000"/>
              <a:gd name="adj2" fmla="val 33333"/>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1617" name="Rectangle 49"/>
          <p:cNvSpPr>
            <a:spLocks noGrp="1" noRot="1" noChangeArrowheads="1"/>
          </p:cNvSpPr>
          <p:nvPr>
            <p:ph type="title"/>
          </p:nvPr>
        </p:nvSpPr>
        <p:spPr>
          <a:xfrm>
            <a:off x="0" y="0"/>
            <a:ext cx="9144000" cy="908050"/>
          </a:xfrm>
          <a:solidFill>
            <a:srgbClr val="000080"/>
          </a:solidFill>
        </p:spPr>
        <p:txBody>
          <a:bodyPr/>
          <a:lstStyle/>
          <a:p>
            <a:r>
              <a:rPr lang="en-US" sz="4800">
                <a:solidFill>
                  <a:schemeClr val="tx1"/>
                </a:solidFill>
              </a:rPr>
              <a:t>Hypertonic Solutions</a:t>
            </a:r>
          </a:p>
        </p:txBody>
      </p:sp>
      <p:sp>
        <p:nvSpPr>
          <p:cNvPr id="621620" name="Text Box 52"/>
          <p:cNvSpPr txBox="1">
            <a:spLocks noChangeArrowheads="1"/>
          </p:cNvSpPr>
          <p:nvPr/>
        </p:nvSpPr>
        <p:spPr bwMode="auto">
          <a:xfrm>
            <a:off x="5076825" y="5084763"/>
            <a:ext cx="2160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Cell Shrinks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21586"/>
                                        </p:tgtEl>
                                        <p:attrNameLst>
                                          <p:attrName>style.visibility</p:attrName>
                                        </p:attrNameLst>
                                      </p:cBhvr>
                                      <p:to>
                                        <p:strVal val="visible"/>
                                      </p:to>
                                    </p:set>
                                    <p:animEffect transition="in" filter="dissolve">
                                      <p:cBhvr>
                                        <p:cTn id="7" dur="500"/>
                                        <p:tgtEl>
                                          <p:spTgt spid="621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1605"/>
                                        </p:tgtEl>
                                        <p:attrNameLst>
                                          <p:attrName>style.visibility</p:attrName>
                                        </p:attrNameLst>
                                      </p:cBhvr>
                                      <p:to>
                                        <p:strVal val="visible"/>
                                      </p:to>
                                    </p:set>
                                    <p:animEffect transition="in" filter="dissolve">
                                      <p:cBhvr>
                                        <p:cTn id="12" dur="500"/>
                                        <p:tgtEl>
                                          <p:spTgt spid="621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60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body" idx="1"/>
          </p:nvPr>
        </p:nvSpPr>
        <p:spPr>
          <a:xfrm>
            <a:off x="0" y="1052513"/>
            <a:ext cx="9144000" cy="2232025"/>
          </a:xfrm>
        </p:spPr>
        <p:txBody>
          <a:bodyPr/>
          <a:lstStyle/>
          <a:p>
            <a:r>
              <a:rPr lang="en-US" sz="2800" b="1"/>
              <a:t>Lower solute concentration outside of cell</a:t>
            </a:r>
          </a:p>
          <a:p>
            <a:r>
              <a:rPr lang="en-US" sz="2800" b="1"/>
              <a:t>Water molecules move from area of high concentration to area of low concentration</a:t>
            </a:r>
          </a:p>
          <a:p>
            <a:r>
              <a:rPr lang="en-US" sz="2800" b="1"/>
              <a:t>Cell will expand.  </a:t>
            </a:r>
          </a:p>
        </p:txBody>
      </p:sp>
      <p:sp>
        <p:nvSpPr>
          <p:cNvPr id="622632" name="Text Box 40"/>
          <p:cNvSpPr txBox="1">
            <a:spLocks noChangeArrowheads="1"/>
          </p:cNvSpPr>
          <p:nvPr/>
        </p:nvSpPr>
        <p:spPr bwMode="auto">
          <a:xfrm>
            <a:off x="2987675" y="3357563"/>
            <a:ext cx="37449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800" b="1" u="sng">
                <a:solidFill>
                  <a:srgbClr val="FFFF00"/>
                </a:solidFill>
                <a:latin typeface="Tahoma" pitchFamily="34" charset="0"/>
              </a:rPr>
              <a:t>Movement of Water</a:t>
            </a:r>
          </a:p>
        </p:txBody>
      </p:sp>
      <p:sp>
        <p:nvSpPr>
          <p:cNvPr id="622635" name="Rectangle 43"/>
          <p:cNvSpPr>
            <a:spLocks noGrp="1" noRot="1" noChangeArrowheads="1"/>
          </p:cNvSpPr>
          <p:nvPr>
            <p:ph type="title"/>
          </p:nvPr>
        </p:nvSpPr>
        <p:spPr>
          <a:xfrm>
            <a:off x="0" y="0"/>
            <a:ext cx="9144000" cy="836613"/>
          </a:xfrm>
          <a:solidFill>
            <a:srgbClr val="000080"/>
          </a:solidFill>
        </p:spPr>
        <p:txBody>
          <a:bodyPr/>
          <a:lstStyle/>
          <a:p>
            <a:r>
              <a:rPr lang="en-US" sz="4800"/>
              <a:t>Hypotonic Solutions:</a:t>
            </a:r>
          </a:p>
        </p:txBody>
      </p:sp>
      <p:grpSp>
        <p:nvGrpSpPr>
          <p:cNvPr id="622639" name="Group 47"/>
          <p:cNvGrpSpPr>
            <a:grpSpLocks/>
          </p:cNvGrpSpPr>
          <p:nvPr/>
        </p:nvGrpSpPr>
        <p:grpSpPr bwMode="auto">
          <a:xfrm>
            <a:off x="3276600" y="3933825"/>
            <a:ext cx="2990850" cy="2303463"/>
            <a:chOff x="3083" y="2478"/>
            <a:chExt cx="1884" cy="1451"/>
          </a:xfrm>
        </p:grpSpPr>
        <p:sp>
          <p:nvSpPr>
            <p:cNvPr id="622612" name="Rectangle 20"/>
            <p:cNvSpPr>
              <a:spLocks noChangeArrowheads="1"/>
            </p:cNvSpPr>
            <p:nvPr/>
          </p:nvSpPr>
          <p:spPr bwMode="auto">
            <a:xfrm>
              <a:off x="3083" y="2478"/>
              <a:ext cx="1884" cy="1451"/>
            </a:xfrm>
            <a:prstGeom prst="rect">
              <a:avLst/>
            </a:prstGeom>
            <a:solidFill>
              <a:schemeClr val="tx2"/>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13" name="Oval 21"/>
            <p:cNvSpPr>
              <a:spLocks noChangeArrowheads="1"/>
            </p:cNvSpPr>
            <p:nvPr/>
          </p:nvSpPr>
          <p:spPr bwMode="auto">
            <a:xfrm>
              <a:off x="3218" y="2720"/>
              <a:ext cx="1480" cy="1028"/>
            </a:xfrm>
            <a:prstGeom prst="ellipse">
              <a:avLst/>
            </a:prstGeom>
            <a:solidFill>
              <a:schemeClr val="hlink"/>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14" name="Oval 22"/>
            <p:cNvSpPr>
              <a:spLocks noChangeArrowheads="1"/>
            </p:cNvSpPr>
            <p:nvPr/>
          </p:nvSpPr>
          <p:spPr bwMode="auto">
            <a:xfrm>
              <a:off x="3198" y="3702"/>
              <a:ext cx="57" cy="49"/>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15" name="Oval 23"/>
            <p:cNvSpPr>
              <a:spLocks noChangeArrowheads="1"/>
            </p:cNvSpPr>
            <p:nvPr/>
          </p:nvSpPr>
          <p:spPr bwMode="auto">
            <a:xfrm>
              <a:off x="4785" y="3203"/>
              <a:ext cx="57"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16" name="Oval 24"/>
            <p:cNvSpPr>
              <a:spLocks noChangeArrowheads="1"/>
            </p:cNvSpPr>
            <p:nvPr/>
          </p:nvSpPr>
          <p:spPr bwMode="auto">
            <a:xfrm>
              <a:off x="3997" y="3059"/>
              <a:ext cx="56"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17" name="Oval 25"/>
            <p:cNvSpPr>
              <a:spLocks noChangeArrowheads="1"/>
            </p:cNvSpPr>
            <p:nvPr/>
          </p:nvSpPr>
          <p:spPr bwMode="auto">
            <a:xfrm>
              <a:off x="3825" y="3251"/>
              <a:ext cx="57" cy="49"/>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18" name="Oval 26"/>
            <p:cNvSpPr>
              <a:spLocks noChangeArrowheads="1"/>
            </p:cNvSpPr>
            <p:nvPr/>
          </p:nvSpPr>
          <p:spPr bwMode="auto">
            <a:xfrm>
              <a:off x="4282" y="3348"/>
              <a:ext cx="57" cy="49"/>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19" name="Oval 27"/>
            <p:cNvSpPr>
              <a:spLocks noChangeArrowheads="1"/>
            </p:cNvSpPr>
            <p:nvPr/>
          </p:nvSpPr>
          <p:spPr bwMode="auto">
            <a:xfrm>
              <a:off x="3939" y="2575"/>
              <a:ext cx="5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20" name="Oval 28"/>
            <p:cNvSpPr>
              <a:spLocks noChangeArrowheads="1"/>
            </p:cNvSpPr>
            <p:nvPr/>
          </p:nvSpPr>
          <p:spPr bwMode="auto">
            <a:xfrm>
              <a:off x="4160" y="3143"/>
              <a:ext cx="56" cy="49"/>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21" name="Oval 29"/>
            <p:cNvSpPr>
              <a:spLocks noChangeArrowheads="1"/>
            </p:cNvSpPr>
            <p:nvPr/>
          </p:nvSpPr>
          <p:spPr bwMode="auto">
            <a:xfrm>
              <a:off x="4496" y="3204"/>
              <a:ext cx="57" cy="47"/>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22" name="Oval 30"/>
            <p:cNvSpPr>
              <a:spLocks noChangeArrowheads="1"/>
            </p:cNvSpPr>
            <p:nvPr/>
          </p:nvSpPr>
          <p:spPr bwMode="auto">
            <a:xfrm>
              <a:off x="4053" y="3784"/>
              <a:ext cx="5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23" name="Oval 31"/>
            <p:cNvSpPr>
              <a:spLocks noChangeArrowheads="1"/>
            </p:cNvSpPr>
            <p:nvPr/>
          </p:nvSpPr>
          <p:spPr bwMode="auto">
            <a:xfrm>
              <a:off x="4681" y="2672"/>
              <a:ext cx="5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24" name="Oval 32"/>
            <p:cNvSpPr>
              <a:spLocks noChangeArrowheads="1"/>
            </p:cNvSpPr>
            <p:nvPr/>
          </p:nvSpPr>
          <p:spPr bwMode="auto">
            <a:xfrm>
              <a:off x="4160" y="3445"/>
              <a:ext cx="57" cy="49"/>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25" name="Oval 33"/>
            <p:cNvSpPr>
              <a:spLocks noChangeArrowheads="1"/>
            </p:cNvSpPr>
            <p:nvPr/>
          </p:nvSpPr>
          <p:spPr bwMode="auto">
            <a:xfrm>
              <a:off x="3243" y="2704"/>
              <a:ext cx="58"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26" name="Line 34"/>
            <p:cNvSpPr>
              <a:spLocks noChangeShapeType="1"/>
            </p:cNvSpPr>
            <p:nvPr/>
          </p:nvSpPr>
          <p:spPr bwMode="auto">
            <a:xfrm flipH="1">
              <a:off x="4294" y="2538"/>
              <a:ext cx="404" cy="484"/>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22627" name="Line 35"/>
            <p:cNvSpPr>
              <a:spLocks noChangeShapeType="1"/>
            </p:cNvSpPr>
            <p:nvPr/>
          </p:nvSpPr>
          <p:spPr bwMode="auto">
            <a:xfrm>
              <a:off x="3554" y="2720"/>
              <a:ext cx="269" cy="42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22628" name="Oval 36"/>
            <p:cNvSpPr>
              <a:spLocks noChangeArrowheads="1"/>
            </p:cNvSpPr>
            <p:nvPr/>
          </p:nvSpPr>
          <p:spPr bwMode="auto">
            <a:xfrm>
              <a:off x="3689" y="3385"/>
              <a:ext cx="57"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29" name="Line 37"/>
            <p:cNvSpPr>
              <a:spLocks noChangeShapeType="1"/>
            </p:cNvSpPr>
            <p:nvPr/>
          </p:nvSpPr>
          <p:spPr bwMode="auto">
            <a:xfrm flipH="1" flipV="1">
              <a:off x="3890" y="3506"/>
              <a:ext cx="28" cy="42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22630" name="Oval 38"/>
            <p:cNvSpPr>
              <a:spLocks noChangeArrowheads="1"/>
            </p:cNvSpPr>
            <p:nvPr/>
          </p:nvSpPr>
          <p:spPr bwMode="auto">
            <a:xfrm>
              <a:off x="4563" y="3748"/>
              <a:ext cx="58" cy="47"/>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36" name="Oval 44"/>
            <p:cNvSpPr>
              <a:spLocks noChangeArrowheads="1"/>
            </p:cNvSpPr>
            <p:nvPr/>
          </p:nvSpPr>
          <p:spPr bwMode="auto">
            <a:xfrm>
              <a:off x="3560" y="3113"/>
              <a:ext cx="56"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37" name="Oval 45"/>
            <p:cNvSpPr>
              <a:spLocks noChangeArrowheads="1"/>
            </p:cNvSpPr>
            <p:nvPr/>
          </p:nvSpPr>
          <p:spPr bwMode="auto">
            <a:xfrm>
              <a:off x="4150" y="2931"/>
              <a:ext cx="56"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2638" name="Oval 46"/>
            <p:cNvSpPr>
              <a:spLocks noChangeArrowheads="1"/>
            </p:cNvSpPr>
            <p:nvPr/>
          </p:nvSpPr>
          <p:spPr bwMode="auto">
            <a:xfrm>
              <a:off x="4014" y="3294"/>
              <a:ext cx="56" cy="4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body" idx="1"/>
          </p:nvPr>
        </p:nvSpPr>
        <p:spPr>
          <a:xfrm>
            <a:off x="0" y="836613"/>
            <a:ext cx="9144000" cy="2808287"/>
          </a:xfrm>
        </p:spPr>
        <p:txBody>
          <a:bodyPr/>
          <a:lstStyle/>
          <a:p>
            <a:pPr>
              <a:lnSpc>
                <a:spcPct val="90000"/>
              </a:lnSpc>
            </a:pPr>
            <a:r>
              <a:rPr lang="en-US" b="1"/>
              <a:t>Ideal situation</a:t>
            </a:r>
          </a:p>
          <a:p>
            <a:pPr>
              <a:lnSpc>
                <a:spcPct val="90000"/>
              </a:lnSpc>
            </a:pPr>
            <a:r>
              <a:rPr lang="en-US" b="1"/>
              <a:t>Concentration of molecules is the same inside and outside of the cell</a:t>
            </a:r>
          </a:p>
          <a:p>
            <a:pPr>
              <a:lnSpc>
                <a:spcPct val="90000"/>
              </a:lnSpc>
            </a:pPr>
            <a:r>
              <a:rPr lang="en-US" b="1"/>
              <a:t>Results in balanced water movement</a:t>
            </a:r>
          </a:p>
          <a:p>
            <a:pPr>
              <a:lnSpc>
                <a:spcPct val="90000"/>
              </a:lnSpc>
            </a:pPr>
            <a:r>
              <a:rPr lang="en-US" b="1"/>
              <a:t>Water in = Water out</a:t>
            </a:r>
          </a:p>
        </p:txBody>
      </p:sp>
      <p:sp>
        <p:nvSpPr>
          <p:cNvPr id="624653" name="Oval 13"/>
          <p:cNvSpPr>
            <a:spLocks noChangeArrowheads="1"/>
          </p:cNvSpPr>
          <p:nvPr/>
        </p:nvSpPr>
        <p:spPr bwMode="auto">
          <a:xfrm>
            <a:off x="5364163" y="5157788"/>
            <a:ext cx="114300" cy="103187"/>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66" name="Rectangle 26"/>
          <p:cNvSpPr>
            <a:spLocks noGrp="1" noRot="1" noChangeArrowheads="1"/>
          </p:cNvSpPr>
          <p:nvPr>
            <p:ph type="title"/>
          </p:nvPr>
        </p:nvSpPr>
        <p:spPr>
          <a:xfrm>
            <a:off x="0" y="0"/>
            <a:ext cx="9144000" cy="836613"/>
          </a:xfrm>
          <a:solidFill>
            <a:srgbClr val="000080"/>
          </a:solidFill>
        </p:spPr>
        <p:txBody>
          <a:bodyPr/>
          <a:lstStyle/>
          <a:p>
            <a:r>
              <a:rPr lang="en-US" sz="4800">
                <a:solidFill>
                  <a:schemeClr val="tx1"/>
                </a:solidFill>
              </a:rPr>
              <a:t>Isotonic solutions</a:t>
            </a:r>
          </a:p>
        </p:txBody>
      </p:sp>
      <p:sp>
        <p:nvSpPr>
          <p:cNvPr id="624644" name="Rectangle 4"/>
          <p:cNvSpPr>
            <a:spLocks noChangeArrowheads="1"/>
          </p:cNvSpPr>
          <p:nvPr/>
        </p:nvSpPr>
        <p:spPr bwMode="auto">
          <a:xfrm>
            <a:off x="2771775" y="3500438"/>
            <a:ext cx="3744913" cy="3097212"/>
          </a:xfrm>
          <a:prstGeom prst="rect">
            <a:avLst/>
          </a:prstGeom>
          <a:solidFill>
            <a:schemeClr val="tx2"/>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45" name="Oval 5"/>
          <p:cNvSpPr>
            <a:spLocks noChangeArrowheads="1"/>
          </p:cNvSpPr>
          <p:nvPr/>
        </p:nvSpPr>
        <p:spPr bwMode="auto">
          <a:xfrm>
            <a:off x="3338513" y="4119563"/>
            <a:ext cx="2611437" cy="1962150"/>
          </a:xfrm>
          <a:prstGeom prst="ellipse">
            <a:avLst/>
          </a:prstGeom>
          <a:solidFill>
            <a:schemeClr val="hlink"/>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46" name="Oval 6"/>
          <p:cNvSpPr>
            <a:spLocks noChangeArrowheads="1"/>
          </p:cNvSpPr>
          <p:nvPr/>
        </p:nvSpPr>
        <p:spPr bwMode="auto">
          <a:xfrm>
            <a:off x="3924300" y="4652963"/>
            <a:ext cx="114300" cy="103187"/>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47" name="Oval 7"/>
          <p:cNvSpPr>
            <a:spLocks noChangeArrowheads="1"/>
          </p:cNvSpPr>
          <p:nvPr/>
        </p:nvSpPr>
        <p:spPr bwMode="auto">
          <a:xfrm>
            <a:off x="4473575" y="4738688"/>
            <a:ext cx="114300" cy="103187"/>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48" name="Oval 8"/>
          <p:cNvSpPr>
            <a:spLocks noChangeArrowheads="1"/>
          </p:cNvSpPr>
          <p:nvPr/>
        </p:nvSpPr>
        <p:spPr bwMode="auto">
          <a:xfrm>
            <a:off x="4932363" y="4652963"/>
            <a:ext cx="114300" cy="104775"/>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49" name="Oval 9"/>
          <p:cNvSpPr>
            <a:spLocks noChangeArrowheads="1"/>
          </p:cNvSpPr>
          <p:nvPr/>
        </p:nvSpPr>
        <p:spPr bwMode="auto">
          <a:xfrm>
            <a:off x="4211638" y="5229225"/>
            <a:ext cx="114300" cy="10318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50" name="Oval 10"/>
          <p:cNvSpPr>
            <a:spLocks noChangeArrowheads="1"/>
          </p:cNvSpPr>
          <p:nvPr/>
        </p:nvSpPr>
        <p:spPr bwMode="auto">
          <a:xfrm>
            <a:off x="4787900" y="5157788"/>
            <a:ext cx="114300" cy="103187"/>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51" name="Oval 11"/>
          <p:cNvSpPr>
            <a:spLocks noChangeArrowheads="1"/>
          </p:cNvSpPr>
          <p:nvPr/>
        </p:nvSpPr>
        <p:spPr bwMode="auto">
          <a:xfrm>
            <a:off x="4643438" y="3789363"/>
            <a:ext cx="114300" cy="103187"/>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52" name="Oval 12"/>
          <p:cNvSpPr>
            <a:spLocks noChangeArrowheads="1"/>
          </p:cNvSpPr>
          <p:nvPr/>
        </p:nvSpPr>
        <p:spPr bwMode="auto">
          <a:xfrm>
            <a:off x="3132138" y="5229225"/>
            <a:ext cx="114300" cy="10318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54" name="Oval 14"/>
          <p:cNvSpPr>
            <a:spLocks noChangeArrowheads="1"/>
          </p:cNvSpPr>
          <p:nvPr/>
        </p:nvSpPr>
        <p:spPr bwMode="auto">
          <a:xfrm>
            <a:off x="4643438" y="6165850"/>
            <a:ext cx="114300" cy="10318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55" name="Oval 15"/>
          <p:cNvSpPr>
            <a:spLocks noChangeArrowheads="1"/>
          </p:cNvSpPr>
          <p:nvPr/>
        </p:nvSpPr>
        <p:spPr bwMode="auto">
          <a:xfrm>
            <a:off x="5949950" y="3913188"/>
            <a:ext cx="112713" cy="103187"/>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56" name="Oval 16"/>
          <p:cNvSpPr>
            <a:spLocks noChangeArrowheads="1"/>
          </p:cNvSpPr>
          <p:nvPr/>
        </p:nvSpPr>
        <p:spPr bwMode="auto">
          <a:xfrm>
            <a:off x="6156325" y="5229225"/>
            <a:ext cx="114300" cy="10318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57" name="Oval 17"/>
          <p:cNvSpPr>
            <a:spLocks noChangeArrowheads="1"/>
          </p:cNvSpPr>
          <p:nvPr/>
        </p:nvSpPr>
        <p:spPr bwMode="auto">
          <a:xfrm>
            <a:off x="3203575" y="4005263"/>
            <a:ext cx="112713" cy="103187"/>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62" name="AutoShape 22"/>
          <p:cNvSpPr>
            <a:spLocks noChangeArrowheads="1"/>
          </p:cNvSpPr>
          <p:nvPr/>
        </p:nvSpPr>
        <p:spPr bwMode="auto">
          <a:xfrm>
            <a:off x="4068763" y="3933825"/>
            <a:ext cx="339725" cy="825500"/>
          </a:xfrm>
          <a:prstGeom prst="upArrow">
            <a:avLst>
              <a:gd name="adj1" fmla="val 50000"/>
              <a:gd name="adj2" fmla="val 60748"/>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63" name="AutoShape 23"/>
          <p:cNvSpPr>
            <a:spLocks noChangeArrowheads="1"/>
          </p:cNvSpPr>
          <p:nvPr/>
        </p:nvSpPr>
        <p:spPr bwMode="auto">
          <a:xfrm>
            <a:off x="5219700" y="3933825"/>
            <a:ext cx="339725" cy="825500"/>
          </a:xfrm>
          <a:prstGeom prst="upArrow">
            <a:avLst>
              <a:gd name="adj1" fmla="val 50000"/>
              <a:gd name="adj2" fmla="val 60748"/>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64" name="AutoShape 24"/>
          <p:cNvSpPr>
            <a:spLocks noChangeArrowheads="1"/>
          </p:cNvSpPr>
          <p:nvPr/>
        </p:nvSpPr>
        <p:spPr bwMode="auto">
          <a:xfrm>
            <a:off x="3635375" y="5589588"/>
            <a:ext cx="339725" cy="825500"/>
          </a:xfrm>
          <a:prstGeom prst="upArrow">
            <a:avLst>
              <a:gd name="adj1" fmla="val 50000"/>
              <a:gd name="adj2" fmla="val 60748"/>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65" name="AutoShape 25"/>
          <p:cNvSpPr>
            <a:spLocks noChangeArrowheads="1"/>
          </p:cNvSpPr>
          <p:nvPr/>
        </p:nvSpPr>
        <p:spPr bwMode="auto">
          <a:xfrm>
            <a:off x="5435600" y="5516563"/>
            <a:ext cx="339725" cy="825500"/>
          </a:xfrm>
          <a:prstGeom prst="upArrow">
            <a:avLst>
              <a:gd name="adj1" fmla="val 50000"/>
              <a:gd name="adj2" fmla="val 60748"/>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67" name="Oval 27"/>
          <p:cNvSpPr>
            <a:spLocks noChangeArrowheads="1"/>
          </p:cNvSpPr>
          <p:nvPr/>
        </p:nvSpPr>
        <p:spPr bwMode="auto">
          <a:xfrm>
            <a:off x="5940425" y="6092825"/>
            <a:ext cx="114300" cy="10318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69" name="Oval 29"/>
          <p:cNvSpPr>
            <a:spLocks noChangeArrowheads="1"/>
          </p:cNvSpPr>
          <p:nvPr/>
        </p:nvSpPr>
        <p:spPr bwMode="auto">
          <a:xfrm>
            <a:off x="5003800" y="5373688"/>
            <a:ext cx="114300" cy="103187"/>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24670" name="Oval 30"/>
          <p:cNvSpPr>
            <a:spLocks noChangeArrowheads="1"/>
          </p:cNvSpPr>
          <p:nvPr/>
        </p:nvSpPr>
        <p:spPr bwMode="auto">
          <a:xfrm>
            <a:off x="5219700" y="5013325"/>
            <a:ext cx="114300" cy="103188"/>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Rot="1" noChangeArrowheads="1"/>
          </p:cNvSpPr>
          <p:nvPr>
            <p:ph type="title"/>
          </p:nvPr>
        </p:nvSpPr>
        <p:spPr>
          <a:xfrm>
            <a:off x="0" y="0"/>
            <a:ext cx="9144000" cy="908050"/>
          </a:xfrm>
          <a:solidFill>
            <a:srgbClr val="000080"/>
          </a:solidFill>
        </p:spPr>
        <p:txBody>
          <a:bodyPr/>
          <a:lstStyle/>
          <a:p>
            <a:r>
              <a:rPr lang="en-US"/>
              <a:t>Osmosis &amp; </a:t>
            </a:r>
            <a:r>
              <a:rPr lang="en-US">
                <a:solidFill>
                  <a:srgbClr val="FFFF00"/>
                </a:solidFill>
              </a:rPr>
              <a:t>Turgor</a:t>
            </a:r>
            <a:r>
              <a:rPr lang="en-US"/>
              <a:t> Pressure:</a:t>
            </a:r>
          </a:p>
        </p:txBody>
      </p:sp>
      <p:sp>
        <p:nvSpPr>
          <p:cNvPr id="703491" name="Rectangle 3"/>
          <p:cNvSpPr>
            <a:spLocks noGrp="1" noChangeArrowheads="1"/>
          </p:cNvSpPr>
          <p:nvPr>
            <p:ph type="body" sz="half" idx="1"/>
          </p:nvPr>
        </p:nvSpPr>
        <p:spPr>
          <a:xfrm>
            <a:off x="0" y="908050"/>
            <a:ext cx="6732588" cy="5949950"/>
          </a:xfrm>
        </p:spPr>
        <p:txBody>
          <a:bodyPr/>
          <a:lstStyle/>
          <a:p>
            <a:r>
              <a:rPr lang="en-US" sz="3000" b="1"/>
              <a:t>Osmosis is what keeps plant cells plump and full of water so that plants don’t look wilted</a:t>
            </a:r>
          </a:p>
          <a:p>
            <a:r>
              <a:rPr lang="en-US" sz="3000" b="1"/>
              <a:t>Water pressure inside a plant cell pushes against the rigid cell wall causing turgor pressure</a:t>
            </a:r>
          </a:p>
          <a:p>
            <a:r>
              <a:rPr lang="en-US" sz="3000" b="1"/>
              <a:t>The walls of plant cells are able to withstand a great deal of turgor pressure (function of the vacuole)</a:t>
            </a:r>
          </a:p>
          <a:p>
            <a:r>
              <a:rPr lang="en-US" sz="3000" b="1"/>
              <a:t>This is not the case with animal cells... If an animal cell gets too much water by osmosis, it will burst!!!</a:t>
            </a:r>
          </a:p>
        </p:txBody>
      </p:sp>
      <p:pic>
        <p:nvPicPr>
          <p:cNvPr id="703498" name="Picture 10" descr="MCj02900800000[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56325" y="2366963"/>
            <a:ext cx="2987675" cy="2808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739" name="Picture 3" descr="0072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28738" name="Rectangle 2"/>
          <p:cNvSpPr>
            <a:spLocks noGrp="1" noRot="1" noChangeArrowheads="1"/>
          </p:cNvSpPr>
          <p:nvPr>
            <p:ph type="title"/>
          </p:nvPr>
        </p:nvSpPr>
        <p:spPr>
          <a:xfrm>
            <a:off x="0" y="0"/>
            <a:ext cx="9144000" cy="692150"/>
          </a:xfrm>
          <a:solidFill>
            <a:srgbClr val="000080"/>
          </a:solidFill>
        </p:spPr>
        <p:txBody>
          <a:bodyPr/>
          <a:lstStyle/>
          <a:p>
            <a:r>
              <a:rPr lang="en-CA" sz="4000"/>
              <a:t>Turgor Pressure in Plant Cells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6691" name="Picture 3" descr="0070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26690" name="Rectangle 2"/>
          <p:cNvSpPr>
            <a:spLocks noGrp="1" noRot="1" noChangeArrowheads="1"/>
          </p:cNvSpPr>
          <p:nvPr>
            <p:ph type="title"/>
          </p:nvPr>
        </p:nvSpPr>
        <p:spPr>
          <a:xfrm>
            <a:off x="0" y="0"/>
            <a:ext cx="9144000" cy="836613"/>
          </a:xfrm>
          <a:solidFill>
            <a:srgbClr val="000080"/>
          </a:solidFill>
        </p:spPr>
        <p:txBody>
          <a:bodyPr/>
          <a:lstStyle/>
          <a:p>
            <a:r>
              <a:rPr lang="en-CA"/>
              <a:t>Osmosis and Blood Cells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Rot="1" noChangeArrowheads="1"/>
          </p:cNvSpPr>
          <p:nvPr>
            <p:ph type="title"/>
          </p:nvPr>
        </p:nvSpPr>
        <p:spPr>
          <a:xfrm>
            <a:off x="0" y="0"/>
            <a:ext cx="9144000" cy="2636838"/>
          </a:xfrm>
          <a:solidFill>
            <a:srgbClr val="000080"/>
          </a:solidFill>
        </p:spPr>
        <p:txBody>
          <a:bodyPr/>
          <a:lstStyle/>
          <a:p>
            <a:pPr algn="l">
              <a:lnSpc>
                <a:spcPct val="80000"/>
              </a:lnSpc>
            </a:pPr>
            <a:r>
              <a:rPr lang="en-US" sz="2400"/>
              <a:t>Below are three diagrams that show three identical cells in three separate beakers of solution. The relative concentration of water and solute molecules is given for the cell in each beaker. Complete the diagrams by drawing the molecules of water and solution required to make the external fluid in each beaker hypertonic, isotonic, or hypotonic, as indicated. Use arrows to show the direction of water flow, with a thicker arrow indicating more molecules moving in one direction.</a:t>
            </a:r>
            <a:r>
              <a:rPr lang="en-US" sz="1800"/>
              <a:t> </a:t>
            </a:r>
          </a:p>
        </p:txBody>
      </p:sp>
      <p:pic>
        <p:nvPicPr>
          <p:cNvPr id="709639" name="Picture 7" descr="Fig8-4"/>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8313" y="2708275"/>
            <a:ext cx="8207375" cy="399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Rot="1" noChangeArrowheads="1"/>
          </p:cNvSpPr>
          <p:nvPr>
            <p:ph type="title"/>
          </p:nvPr>
        </p:nvSpPr>
        <p:spPr/>
        <p:txBody>
          <a:bodyPr/>
          <a:lstStyle/>
          <a:p>
            <a:r>
              <a:rPr lang="en-US"/>
              <a:t>Assignment</a:t>
            </a:r>
          </a:p>
        </p:txBody>
      </p:sp>
      <p:sp>
        <p:nvSpPr>
          <p:cNvPr id="759811" name="Rectangle 3"/>
          <p:cNvSpPr>
            <a:spLocks noGrp="1" noChangeArrowheads="1"/>
          </p:cNvSpPr>
          <p:nvPr>
            <p:ph type="body" idx="1"/>
          </p:nvPr>
        </p:nvSpPr>
        <p:spPr/>
        <p:txBody>
          <a:bodyPr/>
          <a:lstStyle/>
          <a:p>
            <a:r>
              <a:rPr lang="en-US" dirty="0"/>
              <a:t>Answer the three questions in your </a:t>
            </a:r>
            <a:r>
              <a:rPr lang="en-US" dirty="0" smtClean="0"/>
              <a:t>notes</a:t>
            </a:r>
            <a:endParaRPr lang="en-US"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Rectangle 2"/>
          <p:cNvSpPr>
            <a:spLocks noGrp="1" noRot="1" noChangeArrowheads="1"/>
          </p:cNvSpPr>
          <p:nvPr>
            <p:ph type="title"/>
          </p:nvPr>
        </p:nvSpPr>
        <p:spPr>
          <a:xfrm>
            <a:off x="0" y="188913"/>
            <a:ext cx="9144000" cy="1655762"/>
          </a:xfrm>
          <a:solidFill>
            <a:srgbClr val="000080"/>
          </a:solidFill>
        </p:spPr>
        <p:txBody>
          <a:bodyPr/>
          <a:lstStyle/>
          <a:p>
            <a:r>
              <a:rPr lang="en-US" sz="5400">
                <a:solidFill>
                  <a:schemeClr val="tx1"/>
                </a:solidFill>
                <a:effectLst/>
              </a:rPr>
              <a:t>Active Transport</a:t>
            </a:r>
            <a:br>
              <a:rPr lang="en-US" sz="5400">
                <a:solidFill>
                  <a:schemeClr val="tx1"/>
                </a:solidFill>
                <a:effectLst/>
              </a:rPr>
            </a:br>
            <a:r>
              <a:rPr lang="en-US" sz="3600">
                <a:solidFill>
                  <a:schemeClr val="tx1"/>
                </a:solidFill>
                <a:effectLst/>
              </a:rPr>
              <a:t>Cell uses ATP (Energy)</a:t>
            </a:r>
            <a:br>
              <a:rPr lang="en-US" sz="3600">
                <a:solidFill>
                  <a:schemeClr val="tx1"/>
                </a:solidFill>
                <a:effectLst/>
              </a:rPr>
            </a:br>
            <a:r>
              <a:rPr lang="en-US" sz="3600">
                <a:solidFill>
                  <a:schemeClr val="tx1"/>
                </a:solidFill>
                <a:effectLst/>
              </a:rPr>
              <a:t>From </a:t>
            </a:r>
            <a:r>
              <a:rPr lang="en-US" sz="3600">
                <a:solidFill>
                  <a:srgbClr val="FF3300"/>
                </a:solidFill>
                <a:effectLst/>
              </a:rPr>
              <a:t>LOW </a:t>
            </a:r>
            <a:r>
              <a:rPr lang="en-US" sz="3600">
                <a:solidFill>
                  <a:schemeClr val="tx1"/>
                </a:solidFill>
                <a:effectLst/>
              </a:rPr>
              <a:t>to </a:t>
            </a:r>
            <a:r>
              <a:rPr lang="en-US" sz="3600">
                <a:solidFill>
                  <a:srgbClr val="FF3300"/>
                </a:solidFill>
                <a:effectLst/>
              </a:rPr>
              <a:t>HIGH</a:t>
            </a:r>
            <a:r>
              <a:rPr lang="en-US" sz="3600">
                <a:solidFill>
                  <a:schemeClr val="tx1"/>
                </a:solidFill>
                <a:effectLst/>
              </a:rPr>
              <a:t> concentration</a:t>
            </a:r>
            <a:endParaRPr lang="en-US" sz="5400">
              <a:solidFill>
                <a:schemeClr val="tx1"/>
              </a:solidFill>
              <a:effectLst/>
            </a:endParaRPr>
          </a:p>
        </p:txBody>
      </p:sp>
      <p:sp>
        <p:nvSpPr>
          <p:cNvPr id="752643" name="Line 3"/>
          <p:cNvSpPr>
            <a:spLocks noChangeShapeType="1"/>
          </p:cNvSpPr>
          <p:nvPr/>
        </p:nvSpPr>
        <p:spPr bwMode="auto">
          <a:xfrm flipH="1">
            <a:off x="2700338" y="1773238"/>
            <a:ext cx="1295400" cy="1295400"/>
          </a:xfrm>
          <a:prstGeom prst="line">
            <a:avLst/>
          </a:prstGeom>
          <a:noFill/>
          <a:ln w="762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52644" name="Text Box 4"/>
          <p:cNvSpPr txBox="1">
            <a:spLocks noChangeArrowheads="1"/>
          </p:cNvSpPr>
          <p:nvPr/>
        </p:nvSpPr>
        <p:spPr bwMode="auto">
          <a:xfrm>
            <a:off x="1042988" y="3141663"/>
            <a:ext cx="2667000" cy="1104900"/>
          </a:xfrm>
          <a:prstGeom prst="rect">
            <a:avLst/>
          </a:prstGeom>
          <a:solidFill>
            <a:srgbClr val="00008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a:solidFill>
                  <a:srgbClr val="FFFF00"/>
                </a:solidFill>
                <a:latin typeface="Times New Roman" pitchFamily="18" charset="0"/>
              </a:rPr>
              <a:t>Transport </a:t>
            </a:r>
            <a:r>
              <a:rPr lang="en-US" sz="3200" b="1">
                <a:latin typeface="Times New Roman" pitchFamily="18" charset="0"/>
              </a:rPr>
              <a:t>Protein</a:t>
            </a:r>
          </a:p>
        </p:txBody>
      </p:sp>
      <p:sp>
        <p:nvSpPr>
          <p:cNvPr id="752645" name="Line 5"/>
          <p:cNvSpPr>
            <a:spLocks noChangeShapeType="1"/>
          </p:cNvSpPr>
          <p:nvPr/>
        </p:nvSpPr>
        <p:spPr bwMode="auto">
          <a:xfrm>
            <a:off x="5003800" y="1773238"/>
            <a:ext cx="838200" cy="1295400"/>
          </a:xfrm>
          <a:prstGeom prst="line">
            <a:avLst/>
          </a:prstGeom>
          <a:noFill/>
          <a:ln w="762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52646" name="Text Box 6"/>
          <p:cNvSpPr txBox="1">
            <a:spLocks noChangeArrowheads="1"/>
          </p:cNvSpPr>
          <p:nvPr/>
        </p:nvSpPr>
        <p:spPr bwMode="auto">
          <a:xfrm>
            <a:off x="4643438" y="3141663"/>
            <a:ext cx="2971800" cy="617537"/>
          </a:xfrm>
          <a:prstGeom prst="rect">
            <a:avLst/>
          </a:prstGeom>
          <a:solidFill>
            <a:srgbClr val="00008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3200" b="1">
                <a:latin typeface="Times New Roman" pitchFamily="18" charset="0"/>
              </a:rPr>
              <a:t>Cell Membrane</a:t>
            </a:r>
          </a:p>
        </p:txBody>
      </p:sp>
      <p:sp>
        <p:nvSpPr>
          <p:cNvPr id="752647" name="Line 7"/>
          <p:cNvSpPr>
            <a:spLocks noChangeShapeType="1"/>
          </p:cNvSpPr>
          <p:nvPr/>
        </p:nvSpPr>
        <p:spPr bwMode="auto">
          <a:xfrm flipH="1">
            <a:off x="4787900" y="3789363"/>
            <a:ext cx="99060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52648" name="Line 8"/>
          <p:cNvSpPr>
            <a:spLocks noChangeShapeType="1"/>
          </p:cNvSpPr>
          <p:nvPr/>
        </p:nvSpPr>
        <p:spPr bwMode="auto">
          <a:xfrm>
            <a:off x="6443663" y="3789363"/>
            <a:ext cx="911225" cy="83343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52649" name="Text Box 9"/>
          <p:cNvSpPr txBox="1">
            <a:spLocks noChangeArrowheads="1"/>
          </p:cNvSpPr>
          <p:nvPr/>
        </p:nvSpPr>
        <p:spPr bwMode="auto">
          <a:xfrm>
            <a:off x="3276600" y="51054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endParaRPr lang="en-CA" sz="1400" b="1">
              <a:latin typeface="Times New Roman" pitchFamily="18" charset="0"/>
            </a:endParaRPr>
          </a:p>
        </p:txBody>
      </p:sp>
      <p:sp>
        <p:nvSpPr>
          <p:cNvPr id="752650" name="Text Box 10"/>
          <p:cNvSpPr txBox="1">
            <a:spLocks noChangeArrowheads="1"/>
          </p:cNvSpPr>
          <p:nvPr/>
        </p:nvSpPr>
        <p:spPr bwMode="auto">
          <a:xfrm>
            <a:off x="6156325" y="4724400"/>
            <a:ext cx="2794000" cy="1652588"/>
          </a:xfrm>
          <a:prstGeom prst="rect">
            <a:avLst/>
          </a:prstGeom>
          <a:solidFill>
            <a:srgbClr val="00008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800" b="1">
                <a:latin typeface="Times New Roman" pitchFamily="18" charset="0"/>
              </a:rPr>
              <a:t>Endocytosis</a:t>
            </a:r>
          </a:p>
          <a:p>
            <a:pPr algn="l" eaLnBrk="1" hangingPunct="1">
              <a:spcBef>
                <a:spcPct val="50000"/>
              </a:spcBef>
              <a:buFontTx/>
              <a:buChar char="•"/>
            </a:pPr>
            <a:r>
              <a:rPr lang="en-US" sz="2400" b="1">
                <a:latin typeface="Times New Roman" pitchFamily="18" charset="0"/>
              </a:rPr>
              <a:t>Phagocytosis</a:t>
            </a:r>
          </a:p>
          <a:p>
            <a:pPr algn="l" eaLnBrk="1" hangingPunct="1">
              <a:spcBef>
                <a:spcPct val="50000"/>
              </a:spcBef>
              <a:buFontTx/>
              <a:buChar char="•"/>
            </a:pPr>
            <a:r>
              <a:rPr lang="en-US" sz="2400" b="1">
                <a:latin typeface="Times New Roman" pitchFamily="18" charset="0"/>
              </a:rPr>
              <a:t>Pinocytosis</a:t>
            </a:r>
          </a:p>
        </p:txBody>
      </p:sp>
      <p:sp>
        <p:nvSpPr>
          <p:cNvPr id="752651" name="Text Box 11"/>
          <p:cNvSpPr txBox="1">
            <a:spLocks noChangeArrowheads="1"/>
          </p:cNvSpPr>
          <p:nvPr/>
        </p:nvSpPr>
        <p:spPr bwMode="auto">
          <a:xfrm>
            <a:off x="3779838" y="4652963"/>
            <a:ext cx="2087562" cy="617537"/>
          </a:xfrm>
          <a:prstGeom prst="rect">
            <a:avLst/>
          </a:prstGeom>
          <a:solidFill>
            <a:srgbClr val="00008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a:latin typeface="Times New Roman" pitchFamily="18" charset="0"/>
              </a:rPr>
              <a:t>Exocytosis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2642"/>
                                        </p:tgtEl>
                                        <p:attrNameLst>
                                          <p:attrName>style.visibility</p:attrName>
                                        </p:attrNameLst>
                                      </p:cBhvr>
                                      <p:to>
                                        <p:strVal val="visible"/>
                                      </p:to>
                                    </p:set>
                                    <p:anim calcmode="lin" valueType="num">
                                      <p:cBhvr additive="base">
                                        <p:cTn id="7" dur="500" fill="hold"/>
                                        <p:tgtEl>
                                          <p:spTgt spid="752642"/>
                                        </p:tgtEl>
                                        <p:attrNameLst>
                                          <p:attrName>ppt_x</p:attrName>
                                        </p:attrNameLst>
                                      </p:cBhvr>
                                      <p:tavLst>
                                        <p:tav tm="0">
                                          <p:val>
                                            <p:strVal val="0-#ppt_w/2"/>
                                          </p:val>
                                        </p:tav>
                                        <p:tav tm="100000">
                                          <p:val>
                                            <p:strVal val="#ppt_x"/>
                                          </p:val>
                                        </p:tav>
                                      </p:tavLst>
                                    </p:anim>
                                    <p:anim calcmode="lin" valueType="num">
                                      <p:cBhvr additive="base">
                                        <p:cTn id="8" dur="500" fill="hold"/>
                                        <p:tgtEl>
                                          <p:spTgt spid="7526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2643"/>
                                        </p:tgtEl>
                                        <p:attrNameLst>
                                          <p:attrName>style.visibility</p:attrName>
                                        </p:attrNameLst>
                                      </p:cBhvr>
                                      <p:to>
                                        <p:strVal val="visible"/>
                                      </p:to>
                                    </p:set>
                                    <p:anim calcmode="lin" valueType="num">
                                      <p:cBhvr additive="base">
                                        <p:cTn id="13" dur="500" fill="hold"/>
                                        <p:tgtEl>
                                          <p:spTgt spid="752643"/>
                                        </p:tgtEl>
                                        <p:attrNameLst>
                                          <p:attrName>ppt_x</p:attrName>
                                        </p:attrNameLst>
                                      </p:cBhvr>
                                      <p:tavLst>
                                        <p:tav tm="0">
                                          <p:val>
                                            <p:strVal val="0-#ppt_w/2"/>
                                          </p:val>
                                        </p:tav>
                                        <p:tav tm="100000">
                                          <p:val>
                                            <p:strVal val="#ppt_x"/>
                                          </p:val>
                                        </p:tav>
                                      </p:tavLst>
                                    </p:anim>
                                    <p:anim calcmode="lin" valueType="num">
                                      <p:cBhvr additive="base">
                                        <p:cTn id="14" dur="500" fill="hold"/>
                                        <p:tgtEl>
                                          <p:spTgt spid="7526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2644"/>
                                        </p:tgtEl>
                                        <p:attrNameLst>
                                          <p:attrName>style.visibility</p:attrName>
                                        </p:attrNameLst>
                                      </p:cBhvr>
                                      <p:to>
                                        <p:strVal val="visible"/>
                                      </p:to>
                                    </p:set>
                                    <p:anim calcmode="lin" valueType="num">
                                      <p:cBhvr additive="base">
                                        <p:cTn id="19" dur="500" fill="hold"/>
                                        <p:tgtEl>
                                          <p:spTgt spid="752644"/>
                                        </p:tgtEl>
                                        <p:attrNameLst>
                                          <p:attrName>ppt_x</p:attrName>
                                        </p:attrNameLst>
                                      </p:cBhvr>
                                      <p:tavLst>
                                        <p:tav tm="0">
                                          <p:val>
                                            <p:strVal val="0-#ppt_w/2"/>
                                          </p:val>
                                        </p:tav>
                                        <p:tav tm="100000">
                                          <p:val>
                                            <p:strVal val="#ppt_x"/>
                                          </p:val>
                                        </p:tav>
                                      </p:tavLst>
                                    </p:anim>
                                    <p:anim calcmode="lin" valueType="num">
                                      <p:cBhvr additive="base">
                                        <p:cTn id="20" dur="500" fill="hold"/>
                                        <p:tgtEl>
                                          <p:spTgt spid="75264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2645"/>
                                        </p:tgtEl>
                                        <p:attrNameLst>
                                          <p:attrName>style.visibility</p:attrName>
                                        </p:attrNameLst>
                                      </p:cBhvr>
                                      <p:to>
                                        <p:strVal val="visible"/>
                                      </p:to>
                                    </p:set>
                                    <p:anim calcmode="lin" valueType="num">
                                      <p:cBhvr additive="base">
                                        <p:cTn id="25" dur="500" fill="hold"/>
                                        <p:tgtEl>
                                          <p:spTgt spid="752645"/>
                                        </p:tgtEl>
                                        <p:attrNameLst>
                                          <p:attrName>ppt_x</p:attrName>
                                        </p:attrNameLst>
                                      </p:cBhvr>
                                      <p:tavLst>
                                        <p:tav tm="0">
                                          <p:val>
                                            <p:strVal val="0-#ppt_w/2"/>
                                          </p:val>
                                        </p:tav>
                                        <p:tav tm="100000">
                                          <p:val>
                                            <p:strVal val="#ppt_x"/>
                                          </p:val>
                                        </p:tav>
                                      </p:tavLst>
                                    </p:anim>
                                    <p:anim calcmode="lin" valueType="num">
                                      <p:cBhvr additive="base">
                                        <p:cTn id="26" dur="500" fill="hold"/>
                                        <p:tgtEl>
                                          <p:spTgt spid="75264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52646"/>
                                        </p:tgtEl>
                                        <p:attrNameLst>
                                          <p:attrName>style.visibility</p:attrName>
                                        </p:attrNameLst>
                                      </p:cBhvr>
                                      <p:to>
                                        <p:strVal val="visible"/>
                                      </p:to>
                                    </p:set>
                                    <p:anim calcmode="lin" valueType="num">
                                      <p:cBhvr additive="base">
                                        <p:cTn id="31" dur="500" fill="hold"/>
                                        <p:tgtEl>
                                          <p:spTgt spid="752646"/>
                                        </p:tgtEl>
                                        <p:attrNameLst>
                                          <p:attrName>ppt_x</p:attrName>
                                        </p:attrNameLst>
                                      </p:cBhvr>
                                      <p:tavLst>
                                        <p:tav tm="0">
                                          <p:val>
                                            <p:strVal val="0-#ppt_w/2"/>
                                          </p:val>
                                        </p:tav>
                                        <p:tav tm="100000">
                                          <p:val>
                                            <p:strVal val="#ppt_x"/>
                                          </p:val>
                                        </p:tav>
                                      </p:tavLst>
                                    </p:anim>
                                    <p:anim calcmode="lin" valueType="num">
                                      <p:cBhvr additive="base">
                                        <p:cTn id="32" dur="500" fill="hold"/>
                                        <p:tgtEl>
                                          <p:spTgt spid="75264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52647"/>
                                        </p:tgtEl>
                                        <p:attrNameLst>
                                          <p:attrName>style.visibility</p:attrName>
                                        </p:attrNameLst>
                                      </p:cBhvr>
                                      <p:to>
                                        <p:strVal val="visible"/>
                                      </p:to>
                                    </p:set>
                                    <p:anim calcmode="lin" valueType="num">
                                      <p:cBhvr additive="base">
                                        <p:cTn id="37" dur="500" fill="hold"/>
                                        <p:tgtEl>
                                          <p:spTgt spid="752647"/>
                                        </p:tgtEl>
                                        <p:attrNameLst>
                                          <p:attrName>ppt_x</p:attrName>
                                        </p:attrNameLst>
                                      </p:cBhvr>
                                      <p:tavLst>
                                        <p:tav tm="0">
                                          <p:val>
                                            <p:strVal val="0-#ppt_w/2"/>
                                          </p:val>
                                        </p:tav>
                                        <p:tav tm="100000">
                                          <p:val>
                                            <p:strVal val="#ppt_x"/>
                                          </p:val>
                                        </p:tav>
                                      </p:tavLst>
                                    </p:anim>
                                    <p:anim calcmode="lin" valueType="num">
                                      <p:cBhvr additive="base">
                                        <p:cTn id="38" dur="500" fill="hold"/>
                                        <p:tgtEl>
                                          <p:spTgt spid="75264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52651"/>
                                        </p:tgtEl>
                                        <p:attrNameLst>
                                          <p:attrName>style.visibility</p:attrName>
                                        </p:attrNameLst>
                                      </p:cBhvr>
                                      <p:to>
                                        <p:strVal val="visible"/>
                                      </p:to>
                                    </p:set>
                                    <p:anim calcmode="lin" valueType="num">
                                      <p:cBhvr additive="base">
                                        <p:cTn id="43" dur="500" fill="hold"/>
                                        <p:tgtEl>
                                          <p:spTgt spid="752651"/>
                                        </p:tgtEl>
                                        <p:attrNameLst>
                                          <p:attrName>ppt_x</p:attrName>
                                        </p:attrNameLst>
                                      </p:cBhvr>
                                      <p:tavLst>
                                        <p:tav tm="0">
                                          <p:val>
                                            <p:strVal val="0-#ppt_w/2"/>
                                          </p:val>
                                        </p:tav>
                                        <p:tav tm="100000">
                                          <p:val>
                                            <p:strVal val="#ppt_x"/>
                                          </p:val>
                                        </p:tav>
                                      </p:tavLst>
                                    </p:anim>
                                    <p:anim calcmode="lin" valueType="num">
                                      <p:cBhvr additive="base">
                                        <p:cTn id="44" dur="500" fill="hold"/>
                                        <p:tgtEl>
                                          <p:spTgt spid="75265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52648"/>
                                        </p:tgtEl>
                                        <p:attrNameLst>
                                          <p:attrName>style.visibility</p:attrName>
                                        </p:attrNameLst>
                                      </p:cBhvr>
                                      <p:to>
                                        <p:strVal val="visible"/>
                                      </p:to>
                                    </p:set>
                                    <p:anim calcmode="lin" valueType="num">
                                      <p:cBhvr additive="base">
                                        <p:cTn id="49" dur="500" fill="hold"/>
                                        <p:tgtEl>
                                          <p:spTgt spid="752648"/>
                                        </p:tgtEl>
                                        <p:attrNameLst>
                                          <p:attrName>ppt_x</p:attrName>
                                        </p:attrNameLst>
                                      </p:cBhvr>
                                      <p:tavLst>
                                        <p:tav tm="0">
                                          <p:val>
                                            <p:strVal val="0-#ppt_w/2"/>
                                          </p:val>
                                        </p:tav>
                                        <p:tav tm="100000">
                                          <p:val>
                                            <p:strVal val="#ppt_x"/>
                                          </p:val>
                                        </p:tav>
                                      </p:tavLst>
                                    </p:anim>
                                    <p:anim calcmode="lin" valueType="num">
                                      <p:cBhvr additive="base">
                                        <p:cTn id="50" dur="500" fill="hold"/>
                                        <p:tgtEl>
                                          <p:spTgt spid="75264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52650"/>
                                        </p:tgtEl>
                                        <p:attrNameLst>
                                          <p:attrName>style.visibility</p:attrName>
                                        </p:attrNameLst>
                                      </p:cBhvr>
                                      <p:to>
                                        <p:strVal val="visible"/>
                                      </p:to>
                                    </p:set>
                                    <p:anim calcmode="lin" valueType="num">
                                      <p:cBhvr additive="base">
                                        <p:cTn id="55" dur="500" fill="hold"/>
                                        <p:tgtEl>
                                          <p:spTgt spid="752650"/>
                                        </p:tgtEl>
                                        <p:attrNameLst>
                                          <p:attrName>ppt_x</p:attrName>
                                        </p:attrNameLst>
                                      </p:cBhvr>
                                      <p:tavLst>
                                        <p:tav tm="0">
                                          <p:val>
                                            <p:strVal val="0-#ppt_w/2"/>
                                          </p:val>
                                        </p:tav>
                                        <p:tav tm="100000">
                                          <p:val>
                                            <p:strVal val="#ppt_x"/>
                                          </p:val>
                                        </p:tav>
                                      </p:tavLst>
                                    </p:anim>
                                    <p:anim calcmode="lin" valueType="num">
                                      <p:cBhvr additive="base">
                                        <p:cTn id="56" dur="500" fill="hold"/>
                                        <p:tgtEl>
                                          <p:spTgt spid="7526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animBg="1" autoUpdateAnimBg="0"/>
      <p:bldP spid="752643" grpId="0" animBg="1"/>
      <p:bldP spid="752644" grpId="0" animBg="1" autoUpdateAnimBg="0"/>
      <p:bldP spid="752645" grpId="0" animBg="1"/>
      <p:bldP spid="752646" grpId="0" animBg="1" autoUpdateAnimBg="0"/>
      <p:bldP spid="752647" grpId="0" animBg="1"/>
      <p:bldP spid="752648" grpId="0" animBg="1"/>
      <p:bldP spid="752650" grpId="0" animBg="1" autoUpdateAnimBg="0"/>
      <p:bldP spid="752651"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3666" name="Picture 2" descr="0073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3667" name="Oval 3"/>
          <p:cNvSpPr>
            <a:spLocks noChangeArrowheads="1"/>
          </p:cNvSpPr>
          <p:nvPr/>
        </p:nvSpPr>
        <p:spPr bwMode="auto">
          <a:xfrm>
            <a:off x="6629400" y="1557338"/>
            <a:ext cx="2514600" cy="4419600"/>
          </a:xfrm>
          <a:prstGeom prst="ellipse">
            <a:avLst/>
          </a:prstGeom>
          <a:noFill/>
          <a:ln w="76200">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53668" name="Text Box 4"/>
          <p:cNvSpPr txBox="1">
            <a:spLocks noChangeArrowheads="1"/>
          </p:cNvSpPr>
          <p:nvPr/>
        </p:nvSpPr>
        <p:spPr bwMode="auto">
          <a:xfrm>
            <a:off x="6477000" y="1125538"/>
            <a:ext cx="2667000" cy="469900"/>
          </a:xfrm>
          <a:prstGeom prst="rect">
            <a:avLst/>
          </a:prstGeom>
          <a:solidFill>
            <a:srgbClr val="0033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400">
                <a:latin typeface="Tahoma" pitchFamily="34" charset="0"/>
              </a:rPr>
              <a:t>Active Transport</a:t>
            </a:r>
          </a:p>
        </p:txBody>
      </p:sp>
      <p:sp>
        <p:nvSpPr>
          <p:cNvPr id="753669" name="Rectangle 5"/>
          <p:cNvSpPr>
            <a:spLocks noGrp="1" noRot="1" noChangeArrowheads="1"/>
          </p:cNvSpPr>
          <p:nvPr>
            <p:ph type="title"/>
          </p:nvPr>
        </p:nvSpPr>
        <p:spPr>
          <a:xfrm>
            <a:off x="0" y="0"/>
            <a:ext cx="9144000" cy="1125538"/>
          </a:xfrm>
          <a:solidFill>
            <a:srgbClr val="000080"/>
          </a:solidFill>
        </p:spPr>
        <p:txBody>
          <a:bodyPr/>
          <a:lstStyle/>
          <a:p>
            <a:r>
              <a:rPr lang="en-US">
                <a:solidFill>
                  <a:schemeClr val="tx1"/>
                </a:solidFill>
              </a:rPr>
              <a:t>Methods of Membrane Transport</a:t>
            </a:r>
          </a:p>
        </p:txBody>
      </p:sp>
      <p:sp>
        <p:nvSpPr>
          <p:cNvPr id="753670" name="Text Box 6"/>
          <p:cNvSpPr txBox="1">
            <a:spLocks noChangeArrowheads="1"/>
          </p:cNvSpPr>
          <p:nvPr/>
        </p:nvSpPr>
        <p:spPr bwMode="auto">
          <a:xfrm>
            <a:off x="3779838" y="5084763"/>
            <a:ext cx="18716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CA"/>
          </a:p>
        </p:txBody>
      </p:sp>
      <p:sp>
        <p:nvSpPr>
          <p:cNvPr id="753672" name="Line 8"/>
          <p:cNvSpPr>
            <a:spLocks noChangeShapeType="1"/>
          </p:cNvSpPr>
          <p:nvPr/>
        </p:nvSpPr>
        <p:spPr bwMode="auto">
          <a:xfrm flipH="1">
            <a:off x="3924300" y="2420938"/>
            <a:ext cx="360363" cy="5032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53673" name="Line 9"/>
          <p:cNvSpPr>
            <a:spLocks noChangeShapeType="1"/>
          </p:cNvSpPr>
          <p:nvPr/>
        </p:nvSpPr>
        <p:spPr bwMode="auto">
          <a:xfrm>
            <a:off x="4284663" y="2420938"/>
            <a:ext cx="431800" cy="5762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53666"/>
                                        </p:tgtEl>
                                        <p:attrNameLst>
                                          <p:attrName>style.visibility</p:attrName>
                                        </p:attrNameLst>
                                      </p:cBhvr>
                                      <p:to>
                                        <p:strVal val="visible"/>
                                      </p:to>
                                    </p:set>
                                    <p:anim calcmode="lin" valueType="num">
                                      <p:cBhvr additive="base">
                                        <p:cTn id="7" dur="1000" fill="hold"/>
                                        <p:tgtEl>
                                          <p:spTgt spid="753666"/>
                                        </p:tgtEl>
                                        <p:attrNameLst>
                                          <p:attrName>ppt_x</p:attrName>
                                        </p:attrNameLst>
                                      </p:cBhvr>
                                      <p:tavLst>
                                        <p:tav tm="0">
                                          <p:val>
                                            <p:strVal val="0-#ppt_w/2"/>
                                          </p:val>
                                        </p:tav>
                                        <p:tav tm="100000">
                                          <p:val>
                                            <p:strVal val="#ppt_x"/>
                                          </p:val>
                                        </p:tav>
                                      </p:tavLst>
                                    </p:anim>
                                    <p:anim calcmode="lin" valueType="num">
                                      <p:cBhvr additive="base">
                                        <p:cTn id="8" dur="1000" fill="hold"/>
                                        <p:tgtEl>
                                          <p:spTgt spid="7536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3667"/>
                                        </p:tgtEl>
                                        <p:attrNameLst>
                                          <p:attrName>style.visibility</p:attrName>
                                        </p:attrNameLst>
                                      </p:cBhvr>
                                      <p:to>
                                        <p:strVal val="visible"/>
                                      </p:to>
                                    </p:set>
                                    <p:anim calcmode="lin" valueType="num">
                                      <p:cBhvr additive="base">
                                        <p:cTn id="13" dur="1000" fill="hold"/>
                                        <p:tgtEl>
                                          <p:spTgt spid="753667"/>
                                        </p:tgtEl>
                                        <p:attrNameLst>
                                          <p:attrName>ppt_x</p:attrName>
                                        </p:attrNameLst>
                                      </p:cBhvr>
                                      <p:tavLst>
                                        <p:tav tm="0">
                                          <p:val>
                                            <p:strVal val="0-#ppt_w/2"/>
                                          </p:val>
                                        </p:tav>
                                        <p:tav tm="100000">
                                          <p:val>
                                            <p:strVal val="#ppt_x"/>
                                          </p:val>
                                        </p:tav>
                                      </p:tavLst>
                                    </p:anim>
                                    <p:anim calcmode="lin" valueType="num">
                                      <p:cBhvr additive="base">
                                        <p:cTn id="14" dur="1000" fill="hold"/>
                                        <p:tgtEl>
                                          <p:spTgt spid="7536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53668"/>
                                        </p:tgtEl>
                                        <p:attrNameLst>
                                          <p:attrName>style.visibility</p:attrName>
                                        </p:attrNameLst>
                                      </p:cBhvr>
                                      <p:to>
                                        <p:strVal val="visible"/>
                                      </p:to>
                                    </p:set>
                                    <p:animEffect transition="in" filter="dissolve">
                                      <p:cBhvr>
                                        <p:cTn id="19" dur="1000"/>
                                        <p:tgtEl>
                                          <p:spTgt spid="75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7" grpId="0" animBg="1"/>
      <p:bldP spid="75366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rrowheads="1"/>
          </p:cNvSpPr>
          <p:nvPr>
            <p:ph type="title"/>
          </p:nvPr>
        </p:nvSpPr>
        <p:spPr>
          <a:xfrm>
            <a:off x="0" y="0"/>
            <a:ext cx="9144000" cy="908050"/>
          </a:xfrm>
          <a:solidFill>
            <a:srgbClr val="000080"/>
          </a:solidFill>
        </p:spPr>
        <p:txBody>
          <a:bodyPr/>
          <a:lstStyle/>
          <a:p>
            <a:r>
              <a:rPr lang="en-US" sz="5400">
                <a:solidFill>
                  <a:srgbClr val="FFFF00"/>
                </a:solidFill>
              </a:rPr>
              <a:t>Cell Membrane</a:t>
            </a:r>
          </a:p>
        </p:txBody>
      </p:sp>
      <p:sp>
        <p:nvSpPr>
          <p:cNvPr id="371715" name="Rectangle 3"/>
          <p:cNvSpPr>
            <a:spLocks noGrp="1" noChangeArrowheads="1"/>
          </p:cNvSpPr>
          <p:nvPr>
            <p:ph type="body" sz="half" idx="1"/>
          </p:nvPr>
        </p:nvSpPr>
        <p:spPr>
          <a:xfrm>
            <a:off x="107950" y="981075"/>
            <a:ext cx="9036050" cy="2663825"/>
          </a:xfrm>
        </p:spPr>
        <p:txBody>
          <a:bodyPr/>
          <a:lstStyle/>
          <a:p>
            <a:pPr>
              <a:lnSpc>
                <a:spcPct val="90000"/>
              </a:lnSpc>
              <a:buFont typeface="Wingdings" pitchFamily="2" charset="2"/>
              <a:buNone/>
            </a:pPr>
            <a:r>
              <a:rPr lang="en-US" sz="4000" b="1" u="sng"/>
              <a:t>Function</a:t>
            </a:r>
          </a:p>
          <a:p>
            <a:pPr>
              <a:lnSpc>
                <a:spcPct val="90000"/>
              </a:lnSpc>
            </a:pPr>
            <a:r>
              <a:rPr lang="en-US" sz="4000" b="1"/>
              <a:t>Retains cell contents</a:t>
            </a:r>
          </a:p>
          <a:p>
            <a:pPr>
              <a:lnSpc>
                <a:spcPct val="90000"/>
              </a:lnSpc>
            </a:pPr>
            <a:r>
              <a:rPr lang="en-US" sz="4000" b="1"/>
              <a:t>Selective barrier-regulating movement of material into and out of the cell</a:t>
            </a:r>
          </a:p>
        </p:txBody>
      </p:sp>
      <p:pic>
        <p:nvPicPr>
          <p:cNvPr id="371716" name="Picture 4" descr="5_1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3465513"/>
            <a:ext cx="9144000" cy="3392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Rot="1" noChangeArrowheads="1"/>
          </p:cNvSpPr>
          <p:nvPr>
            <p:ph type="title"/>
          </p:nvPr>
        </p:nvSpPr>
        <p:spPr>
          <a:xfrm>
            <a:off x="0" y="0"/>
            <a:ext cx="9144000" cy="908050"/>
          </a:xfrm>
          <a:solidFill>
            <a:srgbClr val="000080"/>
          </a:solidFill>
        </p:spPr>
        <p:txBody>
          <a:bodyPr/>
          <a:lstStyle/>
          <a:p>
            <a:r>
              <a:rPr lang="en-US" sz="4800">
                <a:solidFill>
                  <a:schemeClr val="tx1"/>
                </a:solidFill>
              </a:rPr>
              <a:t>Active Transport</a:t>
            </a:r>
          </a:p>
        </p:txBody>
      </p:sp>
      <p:sp>
        <p:nvSpPr>
          <p:cNvPr id="632835" name="Rectangle 3"/>
          <p:cNvSpPr>
            <a:spLocks noGrp="1" noChangeArrowheads="1"/>
          </p:cNvSpPr>
          <p:nvPr>
            <p:ph type="body" idx="1"/>
          </p:nvPr>
        </p:nvSpPr>
        <p:spPr>
          <a:xfrm>
            <a:off x="0" y="908050"/>
            <a:ext cx="9144000" cy="3673475"/>
          </a:xfrm>
        </p:spPr>
        <p:txBody>
          <a:bodyPr/>
          <a:lstStyle/>
          <a:p>
            <a:r>
              <a:rPr lang="en-US" sz="3600" b="1"/>
              <a:t>Always requires the cell membrane</a:t>
            </a:r>
          </a:p>
          <a:p>
            <a:r>
              <a:rPr lang="en-US" sz="3600" b="1">
                <a:solidFill>
                  <a:srgbClr val="FFFF00"/>
                </a:solidFill>
              </a:rPr>
              <a:t>Energy (ATP) is used</a:t>
            </a:r>
          </a:p>
          <a:p>
            <a:r>
              <a:rPr lang="en-US" sz="3600" b="1"/>
              <a:t>Substance are often transported from an area of low concentration to an area of high concentration </a:t>
            </a:r>
            <a:r>
              <a:rPr lang="en-US" sz="3600" b="1">
                <a:solidFill>
                  <a:srgbClr val="FFFF00"/>
                </a:solidFill>
              </a:rPr>
              <a:t>against</a:t>
            </a:r>
            <a:r>
              <a:rPr lang="en-US" sz="3600" b="1"/>
              <a:t> their concentration gradients</a:t>
            </a:r>
          </a:p>
        </p:txBody>
      </p:sp>
      <p:sp>
        <p:nvSpPr>
          <p:cNvPr id="632836" name="Rectangle 4"/>
          <p:cNvSpPr>
            <a:spLocks noChangeArrowheads="1"/>
          </p:cNvSpPr>
          <p:nvPr/>
        </p:nvSpPr>
        <p:spPr bwMode="auto">
          <a:xfrm>
            <a:off x="3132138" y="5734050"/>
            <a:ext cx="792162" cy="1008063"/>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32837" name="Text Box 5"/>
          <p:cNvSpPr txBox="1">
            <a:spLocks noChangeArrowheads="1"/>
          </p:cNvSpPr>
          <p:nvPr/>
        </p:nvSpPr>
        <p:spPr bwMode="auto">
          <a:xfrm>
            <a:off x="2555875" y="4921250"/>
            <a:ext cx="1800225" cy="739775"/>
          </a:xfrm>
          <a:prstGeom prst="rect">
            <a:avLst/>
          </a:prstGeom>
          <a:solidFill>
            <a:srgbClr val="0000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latin typeface="Times New Roman" pitchFamily="18" charset="0"/>
              </a:rPr>
              <a:t>Low Concentration</a:t>
            </a:r>
          </a:p>
        </p:txBody>
      </p:sp>
      <p:sp>
        <p:nvSpPr>
          <p:cNvPr id="632838" name="Rectangle 6"/>
          <p:cNvSpPr>
            <a:spLocks noChangeArrowheads="1"/>
          </p:cNvSpPr>
          <p:nvPr/>
        </p:nvSpPr>
        <p:spPr bwMode="auto">
          <a:xfrm>
            <a:off x="5508625" y="4724400"/>
            <a:ext cx="865188" cy="2016125"/>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32839" name="Text Box 7"/>
          <p:cNvSpPr txBox="1">
            <a:spLocks noChangeArrowheads="1"/>
          </p:cNvSpPr>
          <p:nvPr/>
        </p:nvSpPr>
        <p:spPr bwMode="auto">
          <a:xfrm>
            <a:off x="4932363" y="3933825"/>
            <a:ext cx="2016125" cy="739775"/>
          </a:xfrm>
          <a:prstGeom prst="rect">
            <a:avLst/>
          </a:prstGeom>
          <a:solidFill>
            <a:srgbClr val="0000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latin typeface="Times New Roman" pitchFamily="18" charset="0"/>
              </a:rPr>
              <a:t>High Concentration</a:t>
            </a:r>
          </a:p>
        </p:txBody>
      </p:sp>
      <p:sp>
        <p:nvSpPr>
          <p:cNvPr id="632840" name="Line 8"/>
          <p:cNvSpPr>
            <a:spLocks noChangeShapeType="1"/>
          </p:cNvSpPr>
          <p:nvPr/>
        </p:nvSpPr>
        <p:spPr bwMode="auto">
          <a:xfrm flipV="1">
            <a:off x="3851275" y="5589588"/>
            <a:ext cx="1728788" cy="792162"/>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32840"/>
                                        </p:tgtEl>
                                        <p:attrNameLst>
                                          <p:attrName>style.visibility</p:attrName>
                                        </p:attrNameLst>
                                      </p:cBhvr>
                                      <p:to>
                                        <p:strVal val="visible"/>
                                      </p:to>
                                    </p:set>
                                    <p:anim calcmode="lin" valueType="num">
                                      <p:cBhvr>
                                        <p:cTn id="7" dur="1000" fill="hold"/>
                                        <p:tgtEl>
                                          <p:spTgt spid="632840"/>
                                        </p:tgtEl>
                                        <p:attrNameLst>
                                          <p:attrName>ppt_w</p:attrName>
                                        </p:attrNameLst>
                                      </p:cBhvr>
                                      <p:tavLst>
                                        <p:tav tm="0">
                                          <p:val>
                                            <p:fltVal val="0"/>
                                          </p:val>
                                        </p:tav>
                                        <p:tav tm="100000">
                                          <p:val>
                                            <p:strVal val="#ppt_w"/>
                                          </p:val>
                                        </p:tav>
                                      </p:tavLst>
                                    </p:anim>
                                    <p:anim calcmode="lin" valueType="num">
                                      <p:cBhvr>
                                        <p:cTn id="8" dur="1000" fill="hold"/>
                                        <p:tgtEl>
                                          <p:spTgt spid="632840"/>
                                        </p:tgtEl>
                                        <p:attrNameLst>
                                          <p:attrName>ppt_h</p:attrName>
                                        </p:attrNameLst>
                                      </p:cBhvr>
                                      <p:tavLst>
                                        <p:tav tm="0">
                                          <p:val>
                                            <p:fltVal val="0"/>
                                          </p:val>
                                        </p:tav>
                                        <p:tav tm="100000">
                                          <p:val>
                                            <p:strVal val="#ppt_h"/>
                                          </p:val>
                                        </p:tav>
                                      </p:tavLst>
                                    </p:anim>
                                    <p:anim calcmode="lin" valueType="num">
                                      <p:cBhvr>
                                        <p:cTn id="9" dur="1000" fill="hold"/>
                                        <p:tgtEl>
                                          <p:spTgt spid="6328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3284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931" name="Picture 3" descr="0074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6930" name="Rectangle 2"/>
          <p:cNvSpPr>
            <a:spLocks noGrp="1" noRot="1" noChangeArrowheads="1"/>
          </p:cNvSpPr>
          <p:nvPr>
            <p:ph type="title"/>
          </p:nvPr>
        </p:nvSpPr>
        <p:spPr>
          <a:xfrm>
            <a:off x="0" y="0"/>
            <a:ext cx="9144000" cy="1125538"/>
          </a:xfrm>
          <a:solidFill>
            <a:srgbClr val="000080"/>
          </a:solidFill>
        </p:spPr>
        <p:txBody>
          <a:bodyPr/>
          <a:lstStyle/>
          <a:p>
            <a:r>
              <a:rPr lang="en-US" sz="3600"/>
              <a:t>An example of active transport in the human body (nerve cells)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5298" name="Rectangle 2"/>
          <p:cNvSpPr>
            <a:spLocks noGrp="1" noRot="1" noChangeArrowheads="1"/>
          </p:cNvSpPr>
          <p:nvPr>
            <p:ph type="title"/>
          </p:nvPr>
        </p:nvSpPr>
        <p:spPr>
          <a:xfrm>
            <a:off x="0" y="0"/>
            <a:ext cx="9144000" cy="1296988"/>
          </a:xfrm>
          <a:solidFill>
            <a:srgbClr val="000080"/>
          </a:solidFill>
        </p:spPr>
        <p:txBody>
          <a:bodyPr/>
          <a:lstStyle/>
          <a:p>
            <a:r>
              <a:rPr lang="en-US" sz="5400">
                <a:solidFill>
                  <a:schemeClr val="tx1"/>
                </a:solidFill>
                <a:effectLst/>
              </a:rPr>
              <a:t>Active Transport</a:t>
            </a:r>
            <a:br>
              <a:rPr lang="en-US" sz="5400">
                <a:solidFill>
                  <a:schemeClr val="tx1"/>
                </a:solidFill>
                <a:effectLst/>
              </a:rPr>
            </a:br>
            <a:r>
              <a:rPr lang="en-US" sz="3600">
                <a:solidFill>
                  <a:schemeClr val="tx1"/>
                </a:solidFill>
                <a:effectLst/>
              </a:rPr>
              <a:t>Cell uses ATP</a:t>
            </a:r>
            <a:endParaRPr lang="en-US" sz="5400">
              <a:solidFill>
                <a:schemeClr val="tx1"/>
              </a:solidFill>
              <a:effectLst/>
            </a:endParaRPr>
          </a:p>
        </p:txBody>
      </p:sp>
      <p:sp>
        <p:nvSpPr>
          <p:cNvPr id="695299" name="Line 3"/>
          <p:cNvSpPr>
            <a:spLocks noChangeShapeType="1"/>
          </p:cNvSpPr>
          <p:nvPr/>
        </p:nvSpPr>
        <p:spPr bwMode="auto">
          <a:xfrm flipH="1">
            <a:off x="2700338" y="1268413"/>
            <a:ext cx="1295400" cy="1800225"/>
          </a:xfrm>
          <a:prstGeom prst="line">
            <a:avLst/>
          </a:prstGeom>
          <a:noFill/>
          <a:ln w="762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95300" name="Text Box 4"/>
          <p:cNvSpPr txBox="1">
            <a:spLocks noChangeArrowheads="1"/>
          </p:cNvSpPr>
          <p:nvPr/>
        </p:nvSpPr>
        <p:spPr bwMode="auto">
          <a:xfrm>
            <a:off x="1042988" y="3141663"/>
            <a:ext cx="2667000" cy="1104900"/>
          </a:xfrm>
          <a:prstGeom prst="rect">
            <a:avLst/>
          </a:prstGeom>
          <a:solidFill>
            <a:srgbClr val="00008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a:latin typeface="Times New Roman" pitchFamily="18" charset="0"/>
              </a:rPr>
              <a:t>Transport Protein</a:t>
            </a:r>
          </a:p>
        </p:txBody>
      </p:sp>
      <p:sp>
        <p:nvSpPr>
          <p:cNvPr id="695301" name="Line 5"/>
          <p:cNvSpPr>
            <a:spLocks noChangeShapeType="1"/>
          </p:cNvSpPr>
          <p:nvPr/>
        </p:nvSpPr>
        <p:spPr bwMode="auto">
          <a:xfrm>
            <a:off x="5003800" y="1268413"/>
            <a:ext cx="838200" cy="1800225"/>
          </a:xfrm>
          <a:prstGeom prst="line">
            <a:avLst/>
          </a:prstGeom>
          <a:noFill/>
          <a:ln w="762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95302" name="Text Box 6"/>
          <p:cNvSpPr txBox="1">
            <a:spLocks noChangeArrowheads="1"/>
          </p:cNvSpPr>
          <p:nvPr/>
        </p:nvSpPr>
        <p:spPr bwMode="auto">
          <a:xfrm>
            <a:off x="4643438" y="3141663"/>
            <a:ext cx="2971800" cy="617537"/>
          </a:xfrm>
          <a:prstGeom prst="rect">
            <a:avLst/>
          </a:prstGeom>
          <a:solidFill>
            <a:srgbClr val="00008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3200" b="1">
                <a:latin typeface="Times New Roman" pitchFamily="18" charset="0"/>
              </a:rPr>
              <a:t>Cell Membrane</a:t>
            </a:r>
          </a:p>
        </p:txBody>
      </p:sp>
      <p:sp>
        <p:nvSpPr>
          <p:cNvPr id="695303" name="Line 7"/>
          <p:cNvSpPr>
            <a:spLocks noChangeShapeType="1"/>
          </p:cNvSpPr>
          <p:nvPr/>
        </p:nvSpPr>
        <p:spPr bwMode="auto">
          <a:xfrm flipH="1">
            <a:off x="4787900" y="3789363"/>
            <a:ext cx="99060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95304" name="Line 8"/>
          <p:cNvSpPr>
            <a:spLocks noChangeShapeType="1"/>
          </p:cNvSpPr>
          <p:nvPr/>
        </p:nvSpPr>
        <p:spPr bwMode="auto">
          <a:xfrm>
            <a:off x="6443663" y="3789363"/>
            <a:ext cx="911225" cy="83343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95305" name="Text Box 9"/>
          <p:cNvSpPr txBox="1">
            <a:spLocks noChangeArrowheads="1"/>
          </p:cNvSpPr>
          <p:nvPr/>
        </p:nvSpPr>
        <p:spPr bwMode="auto">
          <a:xfrm>
            <a:off x="3276600" y="51054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endParaRPr lang="en-CA" sz="1400" b="1">
              <a:latin typeface="Times New Roman" pitchFamily="18" charset="0"/>
            </a:endParaRPr>
          </a:p>
        </p:txBody>
      </p:sp>
      <p:sp>
        <p:nvSpPr>
          <p:cNvPr id="695306" name="Text Box 10"/>
          <p:cNvSpPr txBox="1">
            <a:spLocks noChangeArrowheads="1"/>
          </p:cNvSpPr>
          <p:nvPr/>
        </p:nvSpPr>
        <p:spPr bwMode="auto">
          <a:xfrm>
            <a:off x="6588125" y="4724400"/>
            <a:ext cx="2362200" cy="1652588"/>
          </a:xfrm>
          <a:prstGeom prst="rect">
            <a:avLst/>
          </a:prstGeom>
          <a:solidFill>
            <a:srgbClr val="00008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800" b="1">
                <a:latin typeface="Times New Roman" pitchFamily="18" charset="0"/>
              </a:rPr>
              <a:t>Endocytosis</a:t>
            </a:r>
          </a:p>
          <a:p>
            <a:pPr algn="l" eaLnBrk="1" hangingPunct="1">
              <a:spcBef>
                <a:spcPct val="50000"/>
              </a:spcBef>
              <a:buFontTx/>
              <a:buChar char="•"/>
            </a:pPr>
            <a:r>
              <a:rPr lang="en-US" sz="2400" b="1">
                <a:latin typeface="Times New Roman" pitchFamily="18" charset="0"/>
              </a:rPr>
              <a:t>Phagocytosis</a:t>
            </a:r>
          </a:p>
          <a:p>
            <a:pPr algn="l" eaLnBrk="1" hangingPunct="1">
              <a:spcBef>
                <a:spcPct val="50000"/>
              </a:spcBef>
              <a:buFontTx/>
              <a:buChar char="•"/>
            </a:pPr>
            <a:r>
              <a:rPr lang="en-US" sz="2400" b="1">
                <a:latin typeface="Times New Roman" pitchFamily="18" charset="0"/>
              </a:rPr>
              <a:t>Pinocytosis</a:t>
            </a:r>
          </a:p>
        </p:txBody>
      </p:sp>
      <p:sp>
        <p:nvSpPr>
          <p:cNvPr id="695307" name="Text Box 11"/>
          <p:cNvSpPr txBox="1">
            <a:spLocks noChangeArrowheads="1"/>
          </p:cNvSpPr>
          <p:nvPr/>
        </p:nvSpPr>
        <p:spPr bwMode="auto">
          <a:xfrm>
            <a:off x="3779838" y="4652963"/>
            <a:ext cx="2087562" cy="617537"/>
          </a:xfrm>
          <a:prstGeom prst="rect">
            <a:avLst/>
          </a:prstGeom>
          <a:solidFill>
            <a:srgbClr val="00008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a:latin typeface="Times New Roman" pitchFamily="18" charset="0"/>
              </a:rPr>
              <a:t>Exocytosis</a:t>
            </a:r>
          </a:p>
        </p:txBody>
      </p:sp>
      <p:sp>
        <p:nvSpPr>
          <p:cNvPr id="695308" name="Oval 12"/>
          <p:cNvSpPr>
            <a:spLocks noChangeArrowheads="1"/>
          </p:cNvSpPr>
          <p:nvPr/>
        </p:nvSpPr>
        <p:spPr bwMode="auto">
          <a:xfrm>
            <a:off x="4427538" y="2781300"/>
            <a:ext cx="3457575" cy="122396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95309" name="Oval 13"/>
          <p:cNvSpPr>
            <a:spLocks noChangeArrowheads="1"/>
          </p:cNvSpPr>
          <p:nvPr/>
        </p:nvSpPr>
        <p:spPr bwMode="auto">
          <a:xfrm>
            <a:off x="3563938" y="4365625"/>
            <a:ext cx="2520950" cy="122396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95310" name="Oval 14"/>
          <p:cNvSpPr>
            <a:spLocks noChangeArrowheads="1"/>
          </p:cNvSpPr>
          <p:nvPr/>
        </p:nvSpPr>
        <p:spPr bwMode="auto">
          <a:xfrm>
            <a:off x="6516688" y="4508500"/>
            <a:ext cx="2519362" cy="208915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5298"/>
                                        </p:tgtEl>
                                        <p:attrNameLst>
                                          <p:attrName>style.visibility</p:attrName>
                                        </p:attrNameLst>
                                      </p:cBhvr>
                                      <p:to>
                                        <p:strVal val="visible"/>
                                      </p:to>
                                    </p:set>
                                    <p:anim calcmode="lin" valueType="num">
                                      <p:cBhvr additive="base">
                                        <p:cTn id="7" dur="500" fill="hold"/>
                                        <p:tgtEl>
                                          <p:spTgt spid="695298"/>
                                        </p:tgtEl>
                                        <p:attrNameLst>
                                          <p:attrName>ppt_x</p:attrName>
                                        </p:attrNameLst>
                                      </p:cBhvr>
                                      <p:tavLst>
                                        <p:tav tm="0">
                                          <p:val>
                                            <p:strVal val="0-#ppt_w/2"/>
                                          </p:val>
                                        </p:tav>
                                        <p:tav tm="100000">
                                          <p:val>
                                            <p:strVal val="#ppt_x"/>
                                          </p:val>
                                        </p:tav>
                                      </p:tavLst>
                                    </p:anim>
                                    <p:anim calcmode="lin" valueType="num">
                                      <p:cBhvr additive="base">
                                        <p:cTn id="8" dur="500" fill="hold"/>
                                        <p:tgtEl>
                                          <p:spTgt spid="6952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5299"/>
                                        </p:tgtEl>
                                        <p:attrNameLst>
                                          <p:attrName>style.visibility</p:attrName>
                                        </p:attrNameLst>
                                      </p:cBhvr>
                                      <p:to>
                                        <p:strVal val="visible"/>
                                      </p:to>
                                    </p:set>
                                    <p:anim calcmode="lin" valueType="num">
                                      <p:cBhvr additive="base">
                                        <p:cTn id="13" dur="500" fill="hold"/>
                                        <p:tgtEl>
                                          <p:spTgt spid="695299"/>
                                        </p:tgtEl>
                                        <p:attrNameLst>
                                          <p:attrName>ppt_x</p:attrName>
                                        </p:attrNameLst>
                                      </p:cBhvr>
                                      <p:tavLst>
                                        <p:tav tm="0">
                                          <p:val>
                                            <p:strVal val="0-#ppt_w/2"/>
                                          </p:val>
                                        </p:tav>
                                        <p:tav tm="100000">
                                          <p:val>
                                            <p:strVal val="#ppt_x"/>
                                          </p:val>
                                        </p:tav>
                                      </p:tavLst>
                                    </p:anim>
                                    <p:anim calcmode="lin" valueType="num">
                                      <p:cBhvr additive="base">
                                        <p:cTn id="14" dur="500" fill="hold"/>
                                        <p:tgtEl>
                                          <p:spTgt spid="69529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5300"/>
                                        </p:tgtEl>
                                        <p:attrNameLst>
                                          <p:attrName>style.visibility</p:attrName>
                                        </p:attrNameLst>
                                      </p:cBhvr>
                                      <p:to>
                                        <p:strVal val="visible"/>
                                      </p:to>
                                    </p:set>
                                    <p:anim calcmode="lin" valueType="num">
                                      <p:cBhvr additive="base">
                                        <p:cTn id="19" dur="500" fill="hold"/>
                                        <p:tgtEl>
                                          <p:spTgt spid="695300"/>
                                        </p:tgtEl>
                                        <p:attrNameLst>
                                          <p:attrName>ppt_x</p:attrName>
                                        </p:attrNameLst>
                                      </p:cBhvr>
                                      <p:tavLst>
                                        <p:tav tm="0">
                                          <p:val>
                                            <p:strVal val="0-#ppt_w/2"/>
                                          </p:val>
                                        </p:tav>
                                        <p:tav tm="100000">
                                          <p:val>
                                            <p:strVal val="#ppt_x"/>
                                          </p:val>
                                        </p:tav>
                                      </p:tavLst>
                                    </p:anim>
                                    <p:anim calcmode="lin" valueType="num">
                                      <p:cBhvr additive="base">
                                        <p:cTn id="20" dur="500" fill="hold"/>
                                        <p:tgtEl>
                                          <p:spTgt spid="69530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5301"/>
                                        </p:tgtEl>
                                        <p:attrNameLst>
                                          <p:attrName>style.visibility</p:attrName>
                                        </p:attrNameLst>
                                      </p:cBhvr>
                                      <p:to>
                                        <p:strVal val="visible"/>
                                      </p:to>
                                    </p:set>
                                    <p:anim calcmode="lin" valueType="num">
                                      <p:cBhvr additive="base">
                                        <p:cTn id="25" dur="500" fill="hold"/>
                                        <p:tgtEl>
                                          <p:spTgt spid="695301"/>
                                        </p:tgtEl>
                                        <p:attrNameLst>
                                          <p:attrName>ppt_x</p:attrName>
                                        </p:attrNameLst>
                                      </p:cBhvr>
                                      <p:tavLst>
                                        <p:tav tm="0">
                                          <p:val>
                                            <p:strVal val="0-#ppt_w/2"/>
                                          </p:val>
                                        </p:tav>
                                        <p:tav tm="100000">
                                          <p:val>
                                            <p:strVal val="#ppt_x"/>
                                          </p:val>
                                        </p:tav>
                                      </p:tavLst>
                                    </p:anim>
                                    <p:anim calcmode="lin" valueType="num">
                                      <p:cBhvr additive="base">
                                        <p:cTn id="26" dur="500" fill="hold"/>
                                        <p:tgtEl>
                                          <p:spTgt spid="69530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5302"/>
                                        </p:tgtEl>
                                        <p:attrNameLst>
                                          <p:attrName>style.visibility</p:attrName>
                                        </p:attrNameLst>
                                      </p:cBhvr>
                                      <p:to>
                                        <p:strVal val="visible"/>
                                      </p:to>
                                    </p:set>
                                    <p:anim calcmode="lin" valueType="num">
                                      <p:cBhvr additive="base">
                                        <p:cTn id="31" dur="500" fill="hold"/>
                                        <p:tgtEl>
                                          <p:spTgt spid="695302"/>
                                        </p:tgtEl>
                                        <p:attrNameLst>
                                          <p:attrName>ppt_x</p:attrName>
                                        </p:attrNameLst>
                                      </p:cBhvr>
                                      <p:tavLst>
                                        <p:tav tm="0">
                                          <p:val>
                                            <p:strVal val="0-#ppt_w/2"/>
                                          </p:val>
                                        </p:tav>
                                        <p:tav tm="100000">
                                          <p:val>
                                            <p:strVal val="#ppt_x"/>
                                          </p:val>
                                        </p:tav>
                                      </p:tavLst>
                                    </p:anim>
                                    <p:anim calcmode="lin" valueType="num">
                                      <p:cBhvr additive="base">
                                        <p:cTn id="32" dur="500" fill="hold"/>
                                        <p:tgtEl>
                                          <p:spTgt spid="69530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95303"/>
                                        </p:tgtEl>
                                        <p:attrNameLst>
                                          <p:attrName>style.visibility</p:attrName>
                                        </p:attrNameLst>
                                      </p:cBhvr>
                                      <p:to>
                                        <p:strVal val="visible"/>
                                      </p:to>
                                    </p:set>
                                    <p:anim calcmode="lin" valueType="num">
                                      <p:cBhvr additive="base">
                                        <p:cTn id="37" dur="500" fill="hold"/>
                                        <p:tgtEl>
                                          <p:spTgt spid="695303"/>
                                        </p:tgtEl>
                                        <p:attrNameLst>
                                          <p:attrName>ppt_x</p:attrName>
                                        </p:attrNameLst>
                                      </p:cBhvr>
                                      <p:tavLst>
                                        <p:tav tm="0">
                                          <p:val>
                                            <p:strVal val="0-#ppt_w/2"/>
                                          </p:val>
                                        </p:tav>
                                        <p:tav tm="100000">
                                          <p:val>
                                            <p:strVal val="#ppt_x"/>
                                          </p:val>
                                        </p:tav>
                                      </p:tavLst>
                                    </p:anim>
                                    <p:anim calcmode="lin" valueType="num">
                                      <p:cBhvr additive="base">
                                        <p:cTn id="38" dur="500" fill="hold"/>
                                        <p:tgtEl>
                                          <p:spTgt spid="69530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95307"/>
                                        </p:tgtEl>
                                        <p:attrNameLst>
                                          <p:attrName>style.visibility</p:attrName>
                                        </p:attrNameLst>
                                      </p:cBhvr>
                                      <p:to>
                                        <p:strVal val="visible"/>
                                      </p:to>
                                    </p:set>
                                    <p:anim calcmode="lin" valueType="num">
                                      <p:cBhvr additive="base">
                                        <p:cTn id="43" dur="500" fill="hold"/>
                                        <p:tgtEl>
                                          <p:spTgt spid="695307"/>
                                        </p:tgtEl>
                                        <p:attrNameLst>
                                          <p:attrName>ppt_x</p:attrName>
                                        </p:attrNameLst>
                                      </p:cBhvr>
                                      <p:tavLst>
                                        <p:tav tm="0">
                                          <p:val>
                                            <p:strVal val="0-#ppt_w/2"/>
                                          </p:val>
                                        </p:tav>
                                        <p:tav tm="100000">
                                          <p:val>
                                            <p:strVal val="#ppt_x"/>
                                          </p:val>
                                        </p:tav>
                                      </p:tavLst>
                                    </p:anim>
                                    <p:anim calcmode="lin" valueType="num">
                                      <p:cBhvr additive="base">
                                        <p:cTn id="44" dur="500" fill="hold"/>
                                        <p:tgtEl>
                                          <p:spTgt spid="69530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95304"/>
                                        </p:tgtEl>
                                        <p:attrNameLst>
                                          <p:attrName>style.visibility</p:attrName>
                                        </p:attrNameLst>
                                      </p:cBhvr>
                                      <p:to>
                                        <p:strVal val="visible"/>
                                      </p:to>
                                    </p:set>
                                    <p:anim calcmode="lin" valueType="num">
                                      <p:cBhvr additive="base">
                                        <p:cTn id="49" dur="500" fill="hold"/>
                                        <p:tgtEl>
                                          <p:spTgt spid="695304"/>
                                        </p:tgtEl>
                                        <p:attrNameLst>
                                          <p:attrName>ppt_x</p:attrName>
                                        </p:attrNameLst>
                                      </p:cBhvr>
                                      <p:tavLst>
                                        <p:tav tm="0">
                                          <p:val>
                                            <p:strVal val="0-#ppt_w/2"/>
                                          </p:val>
                                        </p:tav>
                                        <p:tav tm="100000">
                                          <p:val>
                                            <p:strVal val="#ppt_x"/>
                                          </p:val>
                                        </p:tav>
                                      </p:tavLst>
                                    </p:anim>
                                    <p:anim calcmode="lin" valueType="num">
                                      <p:cBhvr additive="base">
                                        <p:cTn id="50" dur="500" fill="hold"/>
                                        <p:tgtEl>
                                          <p:spTgt spid="69530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95306"/>
                                        </p:tgtEl>
                                        <p:attrNameLst>
                                          <p:attrName>style.visibility</p:attrName>
                                        </p:attrNameLst>
                                      </p:cBhvr>
                                      <p:to>
                                        <p:strVal val="visible"/>
                                      </p:to>
                                    </p:set>
                                    <p:anim calcmode="lin" valueType="num">
                                      <p:cBhvr additive="base">
                                        <p:cTn id="55" dur="500" fill="hold"/>
                                        <p:tgtEl>
                                          <p:spTgt spid="695306"/>
                                        </p:tgtEl>
                                        <p:attrNameLst>
                                          <p:attrName>ppt_x</p:attrName>
                                        </p:attrNameLst>
                                      </p:cBhvr>
                                      <p:tavLst>
                                        <p:tav tm="0">
                                          <p:val>
                                            <p:strVal val="0-#ppt_w/2"/>
                                          </p:val>
                                        </p:tav>
                                        <p:tav tm="100000">
                                          <p:val>
                                            <p:strVal val="#ppt_x"/>
                                          </p:val>
                                        </p:tav>
                                      </p:tavLst>
                                    </p:anim>
                                    <p:anim calcmode="lin" valueType="num">
                                      <p:cBhvr additive="base">
                                        <p:cTn id="56" dur="500" fill="hold"/>
                                        <p:tgtEl>
                                          <p:spTgt spid="6953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298" grpId="0" animBg="1" autoUpdateAnimBg="0"/>
      <p:bldP spid="695299" grpId="0" animBg="1"/>
      <p:bldP spid="695300" grpId="0" animBg="1" autoUpdateAnimBg="0"/>
      <p:bldP spid="695301" grpId="0" animBg="1"/>
      <p:bldP spid="695302" grpId="0" animBg="1" autoUpdateAnimBg="0"/>
      <p:bldP spid="695303" grpId="0" animBg="1"/>
      <p:bldP spid="695304" grpId="0" animBg="1"/>
      <p:bldP spid="695306" grpId="0" animBg="1" autoUpdateAnimBg="0"/>
      <p:bldP spid="695307"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1027" name="Picture 3" descr="0076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9150"/>
            <a:ext cx="9144000" cy="6038850"/>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641028" name="Line 4"/>
          <p:cNvSpPr>
            <a:spLocks noChangeShapeType="1"/>
          </p:cNvSpPr>
          <p:nvPr/>
        </p:nvSpPr>
        <p:spPr bwMode="auto">
          <a:xfrm>
            <a:off x="2700338" y="3068638"/>
            <a:ext cx="0" cy="121126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41034" name="Line 10"/>
          <p:cNvSpPr>
            <a:spLocks noChangeShapeType="1"/>
          </p:cNvSpPr>
          <p:nvPr/>
        </p:nvSpPr>
        <p:spPr bwMode="auto">
          <a:xfrm>
            <a:off x="971550" y="3213100"/>
            <a:ext cx="0" cy="12827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41032" name="Text Box 8"/>
          <p:cNvSpPr txBox="1">
            <a:spLocks noChangeArrowheads="1"/>
          </p:cNvSpPr>
          <p:nvPr/>
        </p:nvSpPr>
        <p:spPr bwMode="auto">
          <a:xfrm>
            <a:off x="6443663" y="2636838"/>
            <a:ext cx="1828800" cy="528637"/>
          </a:xfrm>
          <a:prstGeom prst="rect">
            <a:avLst/>
          </a:prstGeom>
          <a:solidFill>
            <a:srgbClr val="0000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800" b="1">
                <a:latin typeface="Times New Roman" pitchFamily="18" charset="0"/>
              </a:rPr>
              <a:t>Exocytosis</a:t>
            </a:r>
          </a:p>
        </p:txBody>
      </p:sp>
      <p:sp>
        <p:nvSpPr>
          <p:cNvPr id="641030" name="Text Box 6"/>
          <p:cNvSpPr txBox="1">
            <a:spLocks noChangeArrowheads="1"/>
          </p:cNvSpPr>
          <p:nvPr/>
        </p:nvSpPr>
        <p:spPr bwMode="auto">
          <a:xfrm>
            <a:off x="684213" y="2420938"/>
            <a:ext cx="2286000" cy="528637"/>
          </a:xfrm>
          <a:prstGeom prst="rect">
            <a:avLst/>
          </a:prstGeom>
          <a:solidFill>
            <a:srgbClr val="0000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800" b="1">
                <a:latin typeface="Times New Roman" pitchFamily="18" charset="0"/>
              </a:rPr>
              <a:t>Endocytosis</a:t>
            </a:r>
          </a:p>
        </p:txBody>
      </p:sp>
      <p:sp>
        <p:nvSpPr>
          <p:cNvPr id="641026" name="Rectangle 2"/>
          <p:cNvSpPr>
            <a:spLocks noGrp="1" noRot="1" noChangeArrowheads="1"/>
          </p:cNvSpPr>
          <p:nvPr>
            <p:ph type="title"/>
          </p:nvPr>
        </p:nvSpPr>
        <p:spPr>
          <a:xfrm>
            <a:off x="0" y="0"/>
            <a:ext cx="9144000" cy="1412875"/>
          </a:xfrm>
          <a:solidFill>
            <a:srgbClr val="000080"/>
          </a:solidFill>
        </p:spPr>
        <p:txBody>
          <a:bodyPr/>
          <a:lstStyle/>
          <a:p>
            <a:r>
              <a:rPr lang="en-US" sz="4000">
                <a:solidFill>
                  <a:schemeClr val="tx1"/>
                </a:solidFill>
              </a:rPr>
              <a:t>Movement of Particles in &amp; out of Cells: Exocytosis/Endocytosis</a:t>
            </a:r>
          </a:p>
        </p:txBody>
      </p:sp>
      <p:sp>
        <p:nvSpPr>
          <p:cNvPr id="641036" name="AutoShape 12"/>
          <p:cNvSpPr>
            <a:spLocks noChangeArrowheads="1"/>
          </p:cNvSpPr>
          <p:nvPr/>
        </p:nvSpPr>
        <p:spPr bwMode="auto">
          <a:xfrm>
            <a:off x="2484438" y="1341438"/>
            <a:ext cx="4321175" cy="503237"/>
          </a:xfrm>
          <a:prstGeom prst="roundRect">
            <a:avLst>
              <a:gd name="adj" fmla="val 16667"/>
            </a:avLst>
          </a:prstGeom>
          <a:solidFill>
            <a:srgbClr val="003300"/>
          </a:solid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a:t>Both require ATP energy!!!</a:t>
            </a:r>
          </a:p>
        </p:txBody>
      </p:sp>
      <p:sp>
        <p:nvSpPr>
          <p:cNvPr id="641037" name="Line 13"/>
          <p:cNvSpPr>
            <a:spLocks noChangeShapeType="1"/>
          </p:cNvSpPr>
          <p:nvPr/>
        </p:nvSpPr>
        <p:spPr bwMode="auto">
          <a:xfrm flipH="1">
            <a:off x="6732588" y="3716338"/>
            <a:ext cx="287337" cy="649287"/>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41038" name="Line 14"/>
          <p:cNvSpPr>
            <a:spLocks noChangeShapeType="1"/>
          </p:cNvSpPr>
          <p:nvPr/>
        </p:nvSpPr>
        <p:spPr bwMode="auto">
          <a:xfrm>
            <a:off x="7524750" y="3644900"/>
            <a:ext cx="431800" cy="576263"/>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41027"/>
                                        </p:tgtEl>
                                        <p:attrNameLst>
                                          <p:attrName>style.visibility</p:attrName>
                                        </p:attrNameLst>
                                      </p:cBhvr>
                                      <p:to>
                                        <p:strVal val="visible"/>
                                      </p:to>
                                    </p:set>
                                    <p:anim calcmode="lin" valueType="num">
                                      <p:cBhvr additive="base">
                                        <p:cTn id="7" dur="500" fill="hold"/>
                                        <p:tgtEl>
                                          <p:spTgt spid="641027"/>
                                        </p:tgtEl>
                                        <p:attrNameLst>
                                          <p:attrName>ppt_x</p:attrName>
                                        </p:attrNameLst>
                                      </p:cBhvr>
                                      <p:tavLst>
                                        <p:tav tm="0">
                                          <p:val>
                                            <p:strVal val="0-#ppt_w/2"/>
                                          </p:val>
                                        </p:tav>
                                        <p:tav tm="100000">
                                          <p:val>
                                            <p:strVal val="#ppt_x"/>
                                          </p:val>
                                        </p:tav>
                                      </p:tavLst>
                                    </p:anim>
                                    <p:anim calcmode="lin" valueType="num">
                                      <p:cBhvr additive="base">
                                        <p:cTn id="8" dur="500" fill="hold"/>
                                        <p:tgtEl>
                                          <p:spTgt spid="6410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1030"/>
                                        </p:tgtEl>
                                        <p:attrNameLst>
                                          <p:attrName>style.visibility</p:attrName>
                                        </p:attrNameLst>
                                      </p:cBhvr>
                                      <p:to>
                                        <p:strVal val="visible"/>
                                      </p:to>
                                    </p:set>
                                    <p:anim calcmode="lin" valueType="num">
                                      <p:cBhvr additive="base">
                                        <p:cTn id="13" dur="500" fill="hold"/>
                                        <p:tgtEl>
                                          <p:spTgt spid="641030"/>
                                        </p:tgtEl>
                                        <p:attrNameLst>
                                          <p:attrName>ppt_x</p:attrName>
                                        </p:attrNameLst>
                                      </p:cBhvr>
                                      <p:tavLst>
                                        <p:tav tm="0">
                                          <p:val>
                                            <p:strVal val="0-#ppt_w/2"/>
                                          </p:val>
                                        </p:tav>
                                        <p:tav tm="100000">
                                          <p:val>
                                            <p:strVal val="#ppt_x"/>
                                          </p:val>
                                        </p:tav>
                                      </p:tavLst>
                                    </p:anim>
                                    <p:anim calcmode="lin" valueType="num">
                                      <p:cBhvr additive="base">
                                        <p:cTn id="14" dur="500" fill="hold"/>
                                        <p:tgtEl>
                                          <p:spTgt spid="6410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41028"/>
                                        </p:tgtEl>
                                        <p:attrNameLst>
                                          <p:attrName>style.visibility</p:attrName>
                                        </p:attrNameLst>
                                      </p:cBhvr>
                                      <p:to>
                                        <p:strVal val="visible"/>
                                      </p:to>
                                    </p:set>
                                    <p:anim calcmode="lin" valueType="num">
                                      <p:cBhvr additive="base">
                                        <p:cTn id="19" dur="500" fill="hold"/>
                                        <p:tgtEl>
                                          <p:spTgt spid="641028"/>
                                        </p:tgtEl>
                                        <p:attrNameLst>
                                          <p:attrName>ppt_x</p:attrName>
                                        </p:attrNameLst>
                                      </p:cBhvr>
                                      <p:tavLst>
                                        <p:tav tm="0">
                                          <p:val>
                                            <p:strVal val="#ppt_x"/>
                                          </p:val>
                                        </p:tav>
                                        <p:tav tm="100000">
                                          <p:val>
                                            <p:strVal val="#ppt_x"/>
                                          </p:val>
                                        </p:tav>
                                      </p:tavLst>
                                    </p:anim>
                                    <p:anim calcmode="lin" valueType="num">
                                      <p:cBhvr additive="base">
                                        <p:cTn id="20" dur="500" fill="hold"/>
                                        <p:tgtEl>
                                          <p:spTgt spid="641028"/>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41034"/>
                                        </p:tgtEl>
                                        <p:attrNameLst>
                                          <p:attrName>style.visibility</p:attrName>
                                        </p:attrNameLst>
                                      </p:cBhvr>
                                      <p:to>
                                        <p:strVal val="visible"/>
                                      </p:to>
                                    </p:set>
                                    <p:anim calcmode="lin" valueType="num">
                                      <p:cBhvr additive="base">
                                        <p:cTn id="25" dur="500" fill="hold"/>
                                        <p:tgtEl>
                                          <p:spTgt spid="641034"/>
                                        </p:tgtEl>
                                        <p:attrNameLst>
                                          <p:attrName>ppt_x</p:attrName>
                                        </p:attrNameLst>
                                      </p:cBhvr>
                                      <p:tavLst>
                                        <p:tav tm="0">
                                          <p:val>
                                            <p:strVal val="0-#ppt_w/2"/>
                                          </p:val>
                                        </p:tav>
                                        <p:tav tm="100000">
                                          <p:val>
                                            <p:strVal val="#ppt_x"/>
                                          </p:val>
                                        </p:tav>
                                      </p:tavLst>
                                    </p:anim>
                                    <p:anim calcmode="lin" valueType="num">
                                      <p:cBhvr additive="base">
                                        <p:cTn id="26" dur="500" fill="hold"/>
                                        <p:tgtEl>
                                          <p:spTgt spid="64103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41032"/>
                                        </p:tgtEl>
                                        <p:attrNameLst>
                                          <p:attrName>style.visibility</p:attrName>
                                        </p:attrNameLst>
                                      </p:cBhvr>
                                      <p:to>
                                        <p:strVal val="visible"/>
                                      </p:to>
                                    </p:set>
                                    <p:anim calcmode="lin" valueType="num">
                                      <p:cBhvr additive="base">
                                        <p:cTn id="31" dur="1000" fill="hold"/>
                                        <p:tgtEl>
                                          <p:spTgt spid="641032"/>
                                        </p:tgtEl>
                                        <p:attrNameLst>
                                          <p:attrName>ppt_x</p:attrName>
                                        </p:attrNameLst>
                                      </p:cBhvr>
                                      <p:tavLst>
                                        <p:tav tm="0">
                                          <p:val>
                                            <p:strVal val="0-#ppt_w/2"/>
                                          </p:val>
                                        </p:tav>
                                        <p:tav tm="100000">
                                          <p:val>
                                            <p:strVal val="#ppt_x"/>
                                          </p:val>
                                        </p:tav>
                                      </p:tavLst>
                                    </p:anim>
                                    <p:anim calcmode="lin" valueType="num">
                                      <p:cBhvr additive="base">
                                        <p:cTn id="32" dur="1000" fill="hold"/>
                                        <p:tgtEl>
                                          <p:spTgt spid="6410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8" grpId="0" animBg="1"/>
      <p:bldP spid="641034" grpId="0" animBg="1"/>
      <p:bldP spid="641032" grpId="0" animBg="1" autoUpdateAnimBg="0"/>
      <p:bldP spid="641030"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Rot="1" noChangeArrowheads="1"/>
          </p:cNvSpPr>
          <p:nvPr>
            <p:ph type="title"/>
          </p:nvPr>
        </p:nvSpPr>
        <p:spPr>
          <a:xfrm>
            <a:off x="0" y="0"/>
            <a:ext cx="9144000" cy="836613"/>
          </a:xfrm>
          <a:solidFill>
            <a:srgbClr val="000080"/>
          </a:solidFill>
        </p:spPr>
        <p:txBody>
          <a:bodyPr/>
          <a:lstStyle/>
          <a:p>
            <a:r>
              <a:rPr lang="en-US" sz="4800">
                <a:solidFill>
                  <a:schemeClr val="tx1"/>
                </a:solidFill>
              </a:rPr>
              <a:t>Endocytosis</a:t>
            </a:r>
          </a:p>
        </p:txBody>
      </p:sp>
      <p:sp>
        <p:nvSpPr>
          <p:cNvPr id="642051" name="Rectangle 3"/>
          <p:cNvSpPr>
            <a:spLocks noGrp="1" noChangeArrowheads="1"/>
          </p:cNvSpPr>
          <p:nvPr>
            <p:ph type="body" sz="half" idx="1"/>
          </p:nvPr>
        </p:nvSpPr>
        <p:spPr>
          <a:xfrm>
            <a:off x="0" y="836613"/>
            <a:ext cx="5219700" cy="5832475"/>
          </a:xfrm>
        </p:spPr>
        <p:txBody>
          <a:bodyPr/>
          <a:lstStyle/>
          <a:p>
            <a:pPr>
              <a:lnSpc>
                <a:spcPct val="90000"/>
              </a:lnSpc>
            </a:pPr>
            <a:r>
              <a:rPr lang="en-US" b="1">
                <a:solidFill>
                  <a:srgbClr val="FFFF00"/>
                </a:solidFill>
              </a:rPr>
              <a:t>Cells engulf large particles by extending their cytoplasm around the particle</a:t>
            </a:r>
          </a:p>
          <a:p>
            <a:pPr>
              <a:lnSpc>
                <a:spcPct val="90000"/>
              </a:lnSpc>
            </a:pPr>
            <a:r>
              <a:rPr lang="en-US" b="1"/>
              <a:t>The ingested particle is trapped within a pouch or vacuole, inside the cytoplasm</a:t>
            </a:r>
          </a:p>
          <a:p>
            <a:pPr>
              <a:lnSpc>
                <a:spcPct val="90000"/>
              </a:lnSpc>
            </a:pPr>
            <a:r>
              <a:rPr lang="en-US" b="1"/>
              <a:t>Enzymes from the lysosomes are often used to digest the large particle absorbed</a:t>
            </a:r>
            <a:r>
              <a:rPr lang="en-US" sz="2400"/>
              <a:t> </a:t>
            </a:r>
          </a:p>
        </p:txBody>
      </p:sp>
      <p:pic>
        <p:nvPicPr>
          <p:cNvPr id="642052"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1773238"/>
            <a:ext cx="3657600" cy="3065462"/>
          </a:xfrm>
          <a:noFill/>
          <a:ln/>
          <a:extLst>
            <a:ext uri="{91240B29-F687-4F45-9708-019B960494DF}">
              <a14:hiddenLine xmlns:a14="http://schemas.microsoft.com/office/drawing/2010/main" w="38100" cap="flat" cmpd="sng" algn="ctr">
                <a:solidFill>
                  <a:srgbClr val="FF0000"/>
                </a:solidFill>
                <a:prstDash val="solid"/>
                <a:miter lim="800000"/>
                <a:headEnd/>
                <a:tailEnd/>
              </a14:hiddenLine>
            </a:ext>
          </a:extLst>
        </p:spPr>
      </p:pic>
      <p:sp>
        <p:nvSpPr>
          <p:cNvPr id="642055" name="Line 7"/>
          <p:cNvSpPr>
            <a:spLocks noChangeShapeType="1"/>
          </p:cNvSpPr>
          <p:nvPr/>
        </p:nvSpPr>
        <p:spPr bwMode="auto">
          <a:xfrm>
            <a:off x="6372225" y="1268413"/>
            <a:ext cx="0" cy="12969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42056" name="Line 8"/>
          <p:cNvSpPr>
            <a:spLocks noChangeShapeType="1"/>
          </p:cNvSpPr>
          <p:nvPr/>
        </p:nvSpPr>
        <p:spPr bwMode="auto">
          <a:xfrm>
            <a:off x="8243888" y="1268413"/>
            <a:ext cx="0" cy="14398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3" name="Picture 3" descr="0077b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45122" name="Rectangle 2"/>
          <p:cNvSpPr>
            <a:spLocks noGrp="1" noRot="1" noChangeArrowheads="1"/>
          </p:cNvSpPr>
          <p:nvPr>
            <p:ph type="title"/>
          </p:nvPr>
        </p:nvSpPr>
        <p:spPr>
          <a:xfrm>
            <a:off x="0" y="0"/>
            <a:ext cx="9144000" cy="260350"/>
          </a:xfrm>
          <a:solidFill>
            <a:schemeClr val="tx1"/>
          </a:solidFill>
        </p:spPr>
        <p:txBody>
          <a:bodyPr/>
          <a:lstStyle/>
          <a:p>
            <a:endParaRPr lang="en-CA" sz="1600">
              <a:effectLst>
                <a:outerShdw blurRad="38100" dist="38100" dir="2700000" algn="tl">
                  <a:srgbClr val="C0C0C0"/>
                </a:outerShdw>
              </a:effectLst>
            </a:endParaRPr>
          </a:p>
        </p:txBody>
      </p:sp>
      <p:sp>
        <p:nvSpPr>
          <p:cNvPr id="645124" name="Oval 4"/>
          <p:cNvSpPr>
            <a:spLocks noChangeArrowheads="1"/>
          </p:cNvSpPr>
          <p:nvPr/>
        </p:nvSpPr>
        <p:spPr bwMode="auto">
          <a:xfrm>
            <a:off x="539750" y="3284538"/>
            <a:ext cx="1944688" cy="7921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45125" name="Text Box 5"/>
          <p:cNvSpPr txBox="1">
            <a:spLocks noChangeArrowheads="1"/>
          </p:cNvSpPr>
          <p:nvPr/>
        </p:nvSpPr>
        <p:spPr bwMode="auto">
          <a:xfrm>
            <a:off x="3276600" y="5516563"/>
            <a:ext cx="5399088" cy="984250"/>
          </a:xfrm>
          <a:prstGeom prst="rect">
            <a:avLst/>
          </a:prstGeom>
          <a:solidFill>
            <a:srgbClr val="000080"/>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Phagocytosis (cell eating): cells engulf solid particles or other cells</a:t>
            </a:r>
          </a:p>
        </p:txBody>
      </p:sp>
      <p:sp>
        <p:nvSpPr>
          <p:cNvPr id="645126" name="AutoShape 6"/>
          <p:cNvSpPr>
            <a:spLocks noChangeArrowheads="1"/>
          </p:cNvSpPr>
          <p:nvPr/>
        </p:nvSpPr>
        <p:spPr bwMode="auto">
          <a:xfrm rot="1287363">
            <a:off x="107950" y="981075"/>
            <a:ext cx="3743325" cy="1871663"/>
          </a:xfrm>
          <a:prstGeom prst="notchedRightArrow">
            <a:avLst>
              <a:gd name="adj1" fmla="val 44120"/>
              <a:gd name="adj2" fmla="val 55472"/>
            </a:avLst>
          </a:prstGeom>
          <a:solidFill>
            <a:srgbClr val="000080"/>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t>White blood cell</a:t>
            </a:r>
          </a:p>
          <a:p>
            <a:r>
              <a:rPr lang="en-US" sz="2400"/>
              <a:t>devouring a yeast cell!!!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099" name="Picture 3" descr="0077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44098" name="Rectangle 2"/>
          <p:cNvSpPr>
            <a:spLocks noGrp="1" noRot="1" noChangeArrowheads="1"/>
          </p:cNvSpPr>
          <p:nvPr>
            <p:ph type="title"/>
          </p:nvPr>
        </p:nvSpPr>
        <p:spPr>
          <a:xfrm>
            <a:off x="0" y="0"/>
            <a:ext cx="9144000" cy="836613"/>
          </a:xfrm>
          <a:solidFill>
            <a:srgbClr val="000080"/>
          </a:solidFill>
        </p:spPr>
        <p:txBody>
          <a:bodyPr/>
          <a:lstStyle/>
          <a:p>
            <a:r>
              <a:rPr lang="en-CA">
                <a:solidFill>
                  <a:schemeClr val="tx1"/>
                </a:solidFill>
              </a:rPr>
              <a:t>Three types of Endocytosis</a:t>
            </a:r>
          </a:p>
        </p:txBody>
      </p:sp>
      <p:sp>
        <p:nvSpPr>
          <p:cNvPr id="644100" name="Oval 4"/>
          <p:cNvSpPr>
            <a:spLocks noChangeArrowheads="1"/>
          </p:cNvSpPr>
          <p:nvPr/>
        </p:nvSpPr>
        <p:spPr bwMode="auto">
          <a:xfrm>
            <a:off x="468313" y="1484313"/>
            <a:ext cx="2447925" cy="7921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44101" name="Text Box 5"/>
          <p:cNvSpPr txBox="1">
            <a:spLocks noChangeArrowheads="1"/>
          </p:cNvSpPr>
          <p:nvPr/>
        </p:nvSpPr>
        <p:spPr bwMode="auto">
          <a:xfrm>
            <a:off x="3924300" y="5373688"/>
            <a:ext cx="4895850" cy="984250"/>
          </a:xfrm>
          <a:prstGeom prst="rect">
            <a:avLst/>
          </a:prstGeom>
          <a:solidFill>
            <a:srgbClr val="000080"/>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Pinocytosis: cells absorb liquid droplets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147" name="Picture 3" descr="0077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46146" name="Rectangle 2"/>
          <p:cNvSpPr>
            <a:spLocks noGrp="1" noRot="1" noChangeArrowheads="1"/>
          </p:cNvSpPr>
          <p:nvPr>
            <p:ph type="title"/>
          </p:nvPr>
        </p:nvSpPr>
        <p:spPr>
          <a:xfrm>
            <a:off x="0" y="0"/>
            <a:ext cx="9144000" cy="188913"/>
          </a:xfrm>
          <a:solidFill>
            <a:schemeClr val="tx1"/>
          </a:solidFill>
        </p:spPr>
        <p:txBody>
          <a:bodyPr/>
          <a:lstStyle/>
          <a:p>
            <a:endParaRPr lang="en-CA" sz="1600">
              <a:effectLst>
                <a:outerShdw blurRad="38100" dist="38100" dir="2700000" algn="tl">
                  <a:srgbClr val="C0C0C0"/>
                </a:outerShdw>
              </a:effectLst>
            </a:endParaRPr>
          </a:p>
        </p:txBody>
      </p:sp>
      <p:sp>
        <p:nvSpPr>
          <p:cNvPr id="646148" name="Oval 4"/>
          <p:cNvSpPr>
            <a:spLocks noChangeArrowheads="1"/>
          </p:cNvSpPr>
          <p:nvPr/>
        </p:nvSpPr>
        <p:spPr bwMode="auto">
          <a:xfrm>
            <a:off x="1763713" y="1052513"/>
            <a:ext cx="2879725" cy="11525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46149" name="AutoShape 5"/>
          <p:cNvSpPr>
            <a:spLocks noChangeArrowheads="1"/>
          </p:cNvSpPr>
          <p:nvPr/>
        </p:nvSpPr>
        <p:spPr bwMode="auto">
          <a:xfrm>
            <a:off x="0" y="2781300"/>
            <a:ext cx="2987675" cy="2087563"/>
          </a:xfrm>
          <a:prstGeom prst="rightArrowCallout">
            <a:avLst>
              <a:gd name="adj1" fmla="val 25000"/>
              <a:gd name="adj2" fmla="val 25000"/>
              <a:gd name="adj3" fmla="val 23853"/>
              <a:gd name="adj4" fmla="val 66667"/>
            </a:avLst>
          </a:prstGeom>
          <a:solidFill>
            <a:srgbClr val="000080"/>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b="1"/>
              <a:t>Molecules attach</a:t>
            </a:r>
          </a:p>
          <a:p>
            <a:r>
              <a:rPr lang="en-US" sz="2000" b="1"/>
              <a:t>to receptor </a:t>
            </a:r>
          </a:p>
          <a:p>
            <a:r>
              <a:rPr lang="en-US" sz="2000" b="1"/>
              <a:t>sites which aid</a:t>
            </a:r>
          </a:p>
          <a:p>
            <a:r>
              <a:rPr lang="en-US" sz="2000" b="1"/>
              <a:t>in the transport</a:t>
            </a:r>
          </a:p>
          <a:p>
            <a:r>
              <a:rPr lang="en-US" sz="2000" b="1"/>
              <a:t>across the cell</a:t>
            </a:r>
          </a:p>
          <a:p>
            <a:r>
              <a:rPr lang="en-US" sz="2000" b="1"/>
              <a:t>membrane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Rot="1" noChangeArrowheads="1"/>
          </p:cNvSpPr>
          <p:nvPr>
            <p:ph type="title"/>
          </p:nvPr>
        </p:nvSpPr>
        <p:spPr>
          <a:xfrm>
            <a:off x="0" y="0"/>
            <a:ext cx="9144000" cy="836613"/>
          </a:xfrm>
          <a:solidFill>
            <a:srgbClr val="000080"/>
          </a:solidFill>
        </p:spPr>
        <p:txBody>
          <a:bodyPr/>
          <a:lstStyle/>
          <a:p>
            <a:r>
              <a:rPr lang="en-US" sz="5400">
                <a:solidFill>
                  <a:schemeClr val="tx1"/>
                </a:solidFill>
              </a:rPr>
              <a:t>Exocytosis</a:t>
            </a:r>
          </a:p>
        </p:txBody>
      </p:sp>
      <p:sp>
        <p:nvSpPr>
          <p:cNvPr id="647171" name="Rectangle 3"/>
          <p:cNvSpPr>
            <a:spLocks noGrp="1" noChangeArrowheads="1"/>
          </p:cNvSpPr>
          <p:nvPr>
            <p:ph type="body" sz="half" idx="1"/>
          </p:nvPr>
        </p:nvSpPr>
        <p:spPr>
          <a:xfrm>
            <a:off x="0" y="908050"/>
            <a:ext cx="9144000" cy="1296988"/>
          </a:xfrm>
        </p:spPr>
        <p:txBody>
          <a:bodyPr/>
          <a:lstStyle/>
          <a:p>
            <a:r>
              <a:rPr lang="en-US" b="1"/>
              <a:t>Large molecules within the cell are transported to the external environment</a:t>
            </a:r>
            <a:endParaRPr lang="en-US" sz="3600" b="1"/>
          </a:p>
        </p:txBody>
      </p:sp>
      <p:pic>
        <p:nvPicPr>
          <p:cNvPr id="647172" name="Picture 4" descr="exocyt">
            <a:hlinkClick r:id="rId2"/>
          </p:cNvPr>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1989138"/>
            <a:ext cx="9144000" cy="488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Rot="1" noChangeArrowheads="1"/>
          </p:cNvSpPr>
          <p:nvPr>
            <p:ph type="title"/>
          </p:nvPr>
        </p:nvSpPr>
        <p:spPr>
          <a:xfrm>
            <a:off x="0" y="0"/>
            <a:ext cx="9144000" cy="836613"/>
          </a:xfrm>
          <a:solidFill>
            <a:srgbClr val="000080"/>
          </a:solidFill>
        </p:spPr>
        <p:txBody>
          <a:bodyPr/>
          <a:lstStyle/>
          <a:p>
            <a:r>
              <a:rPr lang="en-US" sz="5400"/>
              <a:t>Exocytosis</a:t>
            </a:r>
          </a:p>
        </p:txBody>
      </p:sp>
      <p:sp>
        <p:nvSpPr>
          <p:cNvPr id="649219" name="Rectangle 3"/>
          <p:cNvSpPr>
            <a:spLocks noGrp="1" noChangeArrowheads="1"/>
          </p:cNvSpPr>
          <p:nvPr>
            <p:ph type="body" idx="1"/>
          </p:nvPr>
        </p:nvSpPr>
        <p:spPr>
          <a:xfrm>
            <a:off x="0" y="836613"/>
            <a:ext cx="9144000" cy="576262"/>
          </a:xfrm>
        </p:spPr>
        <p:txBody>
          <a:bodyPr/>
          <a:lstStyle/>
          <a:p>
            <a:pPr>
              <a:lnSpc>
                <a:spcPct val="90000"/>
              </a:lnSpc>
            </a:pPr>
            <a:r>
              <a:rPr lang="en-US" b="1"/>
              <a:t>Waste materials are often released by exocytosis</a:t>
            </a:r>
          </a:p>
        </p:txBody>
      </p:sp>
      <p:pic>
        <p:nvPicPr>
          <p:cNvPr id="649220" name="Picture 4" descr="endocyt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9144000" cy="5318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7" name="Rectangle 3"/>
          <p:cNvSpPr>
            <a:spLocks noGrp="1" noChangeArrowheads="1"/>
          </p:cNvSpPr>
          <p:nvPr>
            <p:ph type="body" idx="1"/>
          </p:nvPr>
        </p:nvSpPr>
        <p:spPr>
          <a:xfrm>
            <a:off x="457200" y="333375"/>
            <a:ext cx="8229600" cy="6191250"/>
          </a:xfrm>
        </p:spPr>
        <p:txBody>
          <a:bodyPr/>
          <a:lstStyle/>
          <a:p>
            <a:pPr>
              <a:lnSpc>
                <a:spcPct val="90000"/>
              </a:lnSpc>
            </a:pPr>
            <a:r>
              <a:rPr lang="en-GB" b="1"/>
              <a:t>Since only certain substances are allowed to cross the membrane, movement across cell membrane is therefore called </a:t>
            </a:r>
            <a:r>
              <a:rPr lang="en-GB" b="1" i="1">
                <a:solidFill>
                  <a:srgbClr val="FF3300"/>
                </a:solidFill>
              </a:rPr>
              <a:t>selective transport</a:t>
            </a:r>
            <a:r>
              <a:rPr lang="en-GB" b="1">
                <a:solidFill>
                  <a:srgbClr val="FF3300"/>
                </a:solidFill>
              </a:rPr>
              <a:t>.</a:t>
            </a:r>
          </a:p>
          <a:p>
            <a:pPr>
              <a:lnSpc>
                <a:spcPct val="90000"/>
              </a:lnSpc>
            </a:pPr>
            <a:r>
              <a:rPr lang="en-GB" b="1"/>
              <a:t>Membranes can be classified in the following ways:</a:t>
            </a:r>
            <a:endParaRPr lang="en-GB" b="1" i="1"/>
          </a:p>
          <a:p>
            <a:pPr lvl="1">
              <a:lnSpc>
                <a:spcPct val="90000"/>
              </a:lnSpc>
            </a:pPr>
            <a:r>
              <a:rPr lang="en-GB" b="1" i="1">
                <a:solidFill>
                  <a:schemeClr val="hlink"/>
                </a:solidFill>
              </a:rPr>
              <a:t>Impermeable</a:t>
            </a:r>
            <a:r>
              <a:rPr lang="en-GB" b="1">
                <a:solidFill>
                  <a:schemeClr val="hlink"/>
                </a:solidFill>
              </a:rPr>
              <a:t>:</a:t>
            </a:r>
            <a:r>
              <a:rPr lang="en-GB" b="1"/>
              <a:t>  does not let anything pass through the membrane;</a:t>
            </a:r>
            <a:endParaRPr lang="en-GB" b="1" i="1"/>
          </a:p>
          <a:p>
            <a:pPr lvl="1">
              <a:lnSpc>
                <a:spcPct val="90000"/>
              </a:lnSpc>
            </a:pPr>
            <a:r>
              <a:rPr lang="en-GB" b="1" i="1">
                <a:solidFill>
                  <a:schemeClr val="hlink"/>
                </a:solidFill>
              </a:rPr>
              <a:t>Permeable</a:t>
            </a:r>
            <a:r>
              <a:rPr lang="en-GB" b="1">
                <a:solidFill>
                  <a:schemeClr val="hlink"/>
                </a:solidFill>
              </a:rPr>
              <a:t>:</a:t>
            </a:r>
            <a:r>
              <a:rPr lang="en-GB" b="1"/>
              <a:t>  allows all materials to pass through the membrane;</a:t>
            </a:r>
            <a:endParaRPr lang="en-GB" b="1" i="1"/>
          </a:p>
          <a:p>
            <a:pPr lvl="1">
              <a:lnSpc>
                <a:spcPct val="90000"/>
              </a:lnSpc>
            </a:pPr>
            <a:r>
              <a:rPr lang="en-GB" b="1" i="1">
                <a:solidFill>
                  <a:schemeClr val="hlink"/>
                </a:solidFill>
              </a:rPr>
              <a:t>Semi-permeable</a:t>
            </a:r>
            <a:r>
              <a:rPr lang="en-GB" b="1">
                <a:solidFill>
                  <a:schemeClr val="hlink"/>
                </a:solidFill>
              </a:rPr>
              <a:t>:</a:t>
            </a:r>
            <a:r>
              <a:rPr lang="en-GB" b="1"/>
              <a:t>  allows some particles to pass through the membrane while excluding other particles</a:t>
            </a:r>
            <a:endParaRPr lang="en-US" b="1"/>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rrowheads="1"/>
          </p:cNvSpPr>
          <p:nvPr>
            <p:ph type="title"/>
          </p:nvPr>
        </p:nvSpPr>
        <p:spPr>
          <a:xfrm>
            <a:off x="0" y="0"/>
            <a:ext cx="9144000" cy="981075"/>
          </a:xfrm>
          <a:solidFill>
            <a:srgbClr val="000080"/>
          </a:solidFill>
        </p:spPr>
        <p:txBody>
          <a:bodyPr/>
          <a:lstStyle/>
          <a:p>
            <a:r>
              <a:rPr lang="en-US" sz="5400">
                <a:solidFill>
                  <a:schemeClr val="tx1"/>
                </a:solidFill>
              </a:rPr>
              <a:t>Exocytosis</a:t>
            </a:r>
          </a:p>
        </p:txBody>
      </p:sp>
      <p:sp>
        <p:nvSpPr>
          <p:cNvPr id="650243" name="Rectangle 3"/>
          <p:cNvSpPr>
            <a:spLocks noGrp="1" noChangeArrowheads="1"/>
          </p:cNvSpPr>
          <p:nvPr>
            <p:ph type="body" sz="half" idx="1"/>
          </p:nvPr>
        </p:nvSpPr>
        <p:spPr>
          <a:xfrm>
            <a:off x="0" y="981075"/>
            <a:ext cx="4572000" cy="5876925"/>
          </a:xfrm>
        </p:spPr>
        <p:txBody>
          <a:bodyPr/>
          <a:lstStyle/>
          <a:p>
            <a:r>
              <a:rPr lang="en-US" b="1"/>
              <a:t>Useful materials, like transmitter chemicals from nerve cells are also released</a:t>
            </a:r>
          </a:p>
          <a:p>
            <a:r>
              <a:rPr lang="en-US" b="1"/>
              <a:t>Small vesicles break off the </a:t>
            </a:r>
            <a:r>
              <a:rPr lang="en-US" b="1">
                <a:solidFill>
                  <a:srgbClr val="FF3300"/>
                </a:solidFill>
              </a:rPr>
              <a:t>Golgi apparatus</a:t>
            </a:r>
            <a:r>
              <a:rPr lang="en-US" b="1"/>
              <a:t> and move towards the cell membrane</a:t>
            </a:r>
          </a:p>
          <a:p>
            <a:r>
              <a:rPr lang="en-US" b="1"/>
              <a:t>The vesicles fuse with the cell membrane and the fluids are released</a:t>
            </a:r>
          </a:p>
        </p:txBody>
      </p:sp>
      <p:pic>
        <p:nvPicPr>
          <p:cNvPr id="650244"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1773238"/>
            <a:ext cx="4356100" cy="3543300"/>
          </a:xfrm>
          <a:noFill/>
          <a:ln/>
          <a:extLst>
            <a:ext uri="{91240B29-F687-4F45-9708-019B960494DF}">
              <a14:hiddenLine xmlns:a14="http://schemas.microsoft.com/office/drawing/2010/main" w="38100" cap="flat" cmpd="sng" algn="ctr">
                <a:solidFill>
                  <a:srgbClr val="FF0000"/>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Rot="1" noChangeArrowheads="1"/>
          </p:cNvSpPr>
          <p:nvPr>
            <p:ph type="title"/>
          </p:nvPr>
        </p:nvSpPr>
        <p:spPr>
          <a:xfrm>
            <a:off x="0" y="0"/>
            <a:ext cx="9144000" cy="908050"/>
          </a:xfrm>
          <a:solidFill>
            <a:srgbClr val="000080"/>
          </a:solidFill>
        </p:spPr>
        <p:txBody>
          <a:bodyPr/>
          <a:lstStyle/>
          <a:p>
            <a:r>
              <a:rPr lang="en-US">
                <a:solidFill>
                  <a:schemeClr val="tx1"/>
                </a:solidFill>
              </a:rPr>
              <a:t>Exocytosis of Secretions</a:t>
            </a:r>
          </a:p>
        </p:txBody>
      </p:sp>
      <p:pic>
        <p:nvPicPr>
          <p:cNvPr id="651267" name="Picture 3" descr="ex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978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Rot="1" noChangeArrowheads="1"/>
          </p:cNvSpPr>
          <p:nvPr>
            <p:ph type="title"/>
          </p:nvPr>
        </p:nvSpPr>
        <p:spPr/>
        <p:txBody>
          <a:bodyPr/>
          <a:lstStyle/>
          <a:p>
            <a:r>
              <a:rPr lang="en-US"/>
              <a:t>Membranes at Work</a:t>
            </a:r>
          </a:p>
        </p:txBody>
      </p:sp>
      <p:sp>
        <p:nvSpPr>
          <p:cNvPr id="756739" name="Rectangle 3"/>
          <p:cNvSpPr>
            <a:spLocks noGrp="1" noChangeArrowheads="1"/>
          </p:cNvSpPr>
          <p:nvPr>
            <p:ph type="body" idx="1"/>
          </p:nvPr>
        </p:nvSpPr>
        <p:spPr/>
        <p:txBody>
          <a:bodyPr/>
          <a:lstStyle/>
          <a:p>
            <a:r>
              <a:rPr lang="en-US" b="1">
                <a:solidFill>
                  <a:srgbClr val="FF3300"/>
                </a:solidFill>
              </a:rPr>
              <a:t>Reverse Osmosis:</a:t>
            </a:r>
            <a:r>
              <a:rPr lang="en-US"/>
              <a:t>  is a process used to purify water in which water is filtered through an artificial membrane containing very fine pores.</a:t>
            </a:r>
            <a:endParaRPr lang="en-US" b="1" i="1"/>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rrowheads="1"/>
          </p:cNvSpPr>
          <p:nvPr>
            <p:ph type="title"/>
          </p:nvPr>
        </p:nvSpPr>
        <p:spPr/>
        <p:txBody>
          <a:bodyPr/>
          <a:lstStyle/>
          <a:p>
            <a:endParaRPr lang="en-US"/>
          </a:p>
        </p:txBody>
      </p:sp>
      <p:sp>
        <p:nvSpPr>
          <p:cNvPr id="757763" name="Rectangle 3"/>
          <p:cNvSpPr>
            <a:spLocks noGrp="1" noChangeArrowheads="1"/>
          </p:cNvSpPr>
          <p:nvPr>
            <p:ph type="body" idx="1"/>
          </p:nvPr>
        </p:nvSpPr>
        <p:spPr/>
        <p:txBody>
          <a:bodyPr/>
          <a:lstStyle/>
          <a:p>
            <a:r>
              <a:rPr lang="en-US" b="1">
                <a:solidFill>
                  <a:srgbClr val="FF3300"/>
                </a:solidFill>
              </a:rPr>
              <a:t>Kidney Dialysis:</a:t>
            </a:r>
            <a:r>
              <a:rPr lang="en-US"/>
              <a:t>  blood is pumped through tubing made from a synthetic, semi-permeable membrane (</a:t>
            </a:r>
            <a:r>
              <a:rPr lang="en-US" b="1" i="1"/>
              <a:t>dialysis tubing</a:t>
            </a:r>
            <a:r>
              <a:rPr lang="en-US"/>
              <a:t>) that is immersed in a salt solution with a concentration similar to blood, but which does not contain wastes.  The pores in the tubing allow small dissolved waste molecules to diffuse out of the blood while retaining large proteins and blood cells.</a:t>
            </a:r>
            <a:endParaRPr lang="en-CA" b="1" i="1"/>
          </a:p>
          <a:p>
            <a:endParaRPr lang="en-US"/>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rrowheads="1"/>
          </p:cNvSpPr>
          <p:nvPr>
            <p:ph type="title"/>
          </p:nvPr>
        </p:nvSpPr>
        <p:spPr/>
        <p:txBody>
          <a:bodyPr/>
          <a:lstStyle/>
          <a:p>
            <a:r>
              <a:rPr lang="en-US"/>
              <a:t>Membranes at Work</a:t>
            </a:r>
          </a:p>
        </p:txBody>
      </p:sp>
      <p:sp>
        <p:nvSpPr>
          <p:cNvPr id="758787" name="Rectangle 3"/>
          <p:cNvSpPr>
            <a:spLocks noGrp="1" noChangeArrowheads="1"/>
          </p:cNvSpPr>
          <p:nvPr>
            <p:ph type="body" idx="1"/>
          </p:nvPr>
        </p:nvSpPr>
        <p:spPr/>
        <p:txBody>
          <a:bodyPr/>
          <a:lstStyle/>
          <a:p>
            <a:r>
              <a:rPr lang="en-CA" b="1" i="1">
                <a:solidFill>
                  <a:srgbClr val="FF3300"/>
                </a:solidFill>
              </a:rPr>
              <a:t>Transdermal Patch</a:t>
            </a:r>
            <a:r>
              <a:rPr lang="en-CA">
                <a:solidFill>
                  <a:srgbClr val="FF3300"/>
                </a:solidFill>
              </a:rPr>
              <a:t>:</a:t>
            </a:r>
            <a:r>
              <a:rPr lang="en-CA"/>
              <a:t>  a semi-permeable skin patch which allows medications to diffuse out of the patch and in to the body at a slow, constant rate.  Another method to deliver medication is by artificial vesicles called </a:t>
            </a:r>
            <a:r>
              <a:rPr lang="en-CA" b="1" i="1"/>
              <a:t>liposomes</a:t>
            </a:r>
            <a:endParaRPr lang="en-US" b="1" i="1"/>
          </a:p>
          <a:p>
            <a:endParaRPr lang="en-US"/>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2933" name="Group 53"/>
          <p:cNvGraphicFramePr>
            <a:graphicFrameLocks noGrp="1"/>
          </p:cNvGraphicFramePr>
          <p:nvPr>
            <p:ph idx="1"/>
          </p:nvPr>
        </p:nvGraphicFramePr>
        <p:xfrm>
          <a:off x="250825" y="692150"/>
          <a:ext cx="8435975" cy="5420678"/>
        </p:xfrm>
        <a:graphic>
          <a:graphicData uri="http://schemas.openxmlformats.org/drawingml/2006/table">
            <a:tbl>
              <a:tblPr/>
              <a:tblGrid>
                <a:gridCol w="2263775"/>
                <a:gridCol w="2057400"/>
                <a:gridCol w="2057400"/>
                <a:gridCol w="2057400"/>
              </a:tblGrid>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Characteristics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Simple Diffusion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Endocytosis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Active transport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Active or Passive?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External energy?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Direction?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Examples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Where?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Rot="1" noChangeArrowheads="1"/>
          </p:cNvSpPr>
          <p:nvPr>
            <p:ph type="title"/>
          </p:nvPr>
        </p:nvSpPr>
        <p:spPr>
          <a:xfrm>
            <a:off x="0" y="0"/>
            <a:ext cx="9144000" cy="908050"/>
          </a:xfrm>
          <a:solidFill>
            <a:srgbClr val="000080"/>
          </a:solidFill>
        </p:spPr>
        <p:txBody>
          <a:bodyPr/>
          <a:lstStyle/>
          <a:p>
            <a:r>
              <a:rPr lang="en-US">
                <a:solidFill>
                  <a:srgbClr val="FFFF00"/>
                </a:solidFill>
              </a:rPr>
              <a:t>A Phospholipid Molecule</a:t>
            </a:r>
          </a:p>
        </p:txBody>
      </p:sp>
      <p:sp>
        <p:nvSpPr>
          <p:cNvPr id="760835" name="Rectangle 3"/>
          <p:cNvSpPr>
            <a:spLocks noGrp="1" noChangeArrowheads="1"/>
          </p:cNvSpPr>
          <p:nvPr>
            <p:ph type="body" sz="half" idx="1"/>
          </p:nvPr>
        </p:nvSpPr>
        <p:spPr>
          <a:xfrm>
            <a:off x="0" y="981075"/>
            <a:ext cx="9144000" cy="2952750"/>
          </a:xfrm>
        </p:spPr>
        <p:txBody>
          <a:bodyPr/>
          <a:lstStyle/>
          <a:p>
            <a:r>
              <a:rPr lang="en-US" sz="2800" b="1">
                <a:effectLst/>
              </a:rPr>
              <a:t>Has two sections:</a:t>
            </a:r>
          </a:p>
          <a:p>
            <a:r>
              <a:rPr lang="en-US" sz="2800">
                <a:effectLst/>
              </a:rPr>
              <a:t>Phosphate Head – Hydrophillic or “water loving</a:t>
            </a:r>
          </a:p>
          <a:p>
            <a:r>
              <a:rPr lang="en-US" sz="2800">
                <a:effectLst/>
              </a:rPr>
              <a:t>Lipid Tail – Hydrophobic or “water – hating”</a:t>
            </a:r>
          </a:p>
          <a:p>
            <a:r>
              <a:rPr lang="en-US" sz="2800">
                <a:effectLst/>
              </a:rPr>
              <a:t>This chemical makeup accounts for the fluidity of the membrane and indicates how these molecules will be arranged in the membrane</a:t>
            </a:r>
          </a:p>
          <a:p>
            <a:endParaRPr lang="en-US" sz="2800" b="1"/>
          </a:p>
        </p:txBody>
      </p:sp>
      <p:grpSp>
        <p:nvGrpSpPr>
          <p:cNvPr id="760840" name="Group 8"/>
          <p:cNvGrpSpPr>
            <a:grpSpLocks/>
          </p:cNvGrpSpPr>
          <p:nvPr/>
        </p:nvGrpSpPr>
        <p:grpSpPr bwMode="auto">
          <a:xfrm>
            <a:off x="5148263" y="3860800"/>
            <a:ext cx="3168650" cy="2303463"/>
            <a:chOff x="748" y="2478"/>
            <a:chExt cx="1996" cy="1451"/>
          </a:xfrm>
        </p:grpSpPr>
        <p:sp>
          <p:nvSpPr>
            <p:cNvPr id="760839" name="Rectangle 7"/>
            <p:cNvSpPr>
              <a:spLocks noChangeArrowheads="1"/>
            </p:cNvSpPr>
            <p:nvPr/>
          </p:nvSpPr>
          <p:spPr bwMode="auto">
            <a:xfrm>
              <a:off x="748" y="2478"/>
              <a:ext cx="1996" cy="1451"/>
            </a:xfrm>
            <a:prstGeom prst="rect">
              <a:avLst/>
            </a:prstGeom>
            <a:solidFill>
              <a:schemeClr val="tx1"/>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760838" name="Picture 6" descr="phos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2568"/>
              <a:ext cx="1724"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Rot="1" noChangeArrowheads="1"/>
          </p:cNvSpPr>
          <p:nvPr>
            <p:ph type="title"/>
          </p:nvPr>
        </p:nvSpPr>
        <p:spPr>
          <a:xfrm>
            <a:off x="0" y="0"/>
            <a:ext cx="9144000" cy="908050"/>
          </a:xfrm>
          <a:solidFill>
            <a:srgbClr val="000080"/>
          </a:solidFill>
        </p:spPr>
        <p:txBody>
          <a:bodyPr/>
          <a:lstStyle/>
          <a:p>
            <a:r>
              <a:rPr lang="en-US">
                <a:solidFill>
                  <a:srgbClr val="FFFF00"/>
                </a:solidFill>
              </a:rPr>
              <a:t>Phospholipid Bilayer cont...</a:t>
            </a:r>
          </a:p>
        </p:txBody>
      </p:sp>
      <p:sp>
        <p:nvSpPr>
          <p:cNvPr id="665603" name="Rectangle 3"/>
          <p:cNvSpPr>
            <a:spLocks noGrp="1" noChangeArrowheads="1"/>
          </p:cNvSpPr>
          <p:nvPr>
            <p:ph type="body" sz="half" idx="1"/>
          </p:nvPr>
        </p:nvSpPr>
        <p:spPr>
          <a:xfrm>
            <a:off x="0" y="981075"/>
            <a:ext cx="9144000" cy="2952750"/>
          </a:xfrm>
        </p:spPr>
        <p:txBody>
          <a:bodyPr/>
          <a:lstStyle/>
          <a:p>
            <a:r>
              <a:rPr lang="en-US" sz="2800" b="1"/>
              <a:t>Phospholipids arrange themselves into two layers therefore called a PHOSPHOLIPID BILAYER</a:t>
            </a:r>
          </a:p>
          <a:p>
            <a:pPr lvl="1"/>
            <a:r>
              <a:rPr lang="en-US" sz="2400" b="1"/>
              <a:t>Lipid tail points inward, away from water</a:t>
            </a:r>
          </a:p>
          <a:p>
            <a:pPr lvl="1"/>
            <a:r>
              <a:rPr lang="en-US" sz="2400" b="1"/>
              <a:t>Phosphate heads point outward, towards water</a:t>
            </a:r>
          </a:p>
          <a:p>
            <a:endParaRPr lang="en-US" sz="2800" b="1"/>
          </a:p>
          <a:p>
            <a:r>
              <a:rPr lang="en-US" sz="2800" b="1"/>
              <a:t>Embedded in the bilayer are various types of </a:t>
            </a:r>
            <a:r>
              <a:rPr lang="en-US" sz="2800" b="1">
                <a:solidFill>
                  <a:srgbClr val="FFFF00"/>
                </a:solidFill>
              </a:rPr>
              <a:t>proteins</a:t>
            </a:r>
          </a:p>
        </p:txBody>
      </p:sp>
      <p:pic>
        <p:nvPicPr>
          <p:cNvPr id="665604" name="Picture 4" descr="cem3s1_3"/>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4005263"/>
            <a:ext cx="9144000"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descr="cem3s1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extLst>
            <a:ext uri="{909E8E84-426E-40DD-AFC4-6F175D3DCCD1}">
              <a14:hiddenFill xmlns:a14="http://schemas.microsoft.com/office/drawing/2010/main">
                <a:solidFill>
                  <a:srgbClr val="FFFFFF"/>
                </a:solidFill>
              </a14:hiddenFill>
            </a:ext>
          </a:extLst>
        </p:spPr>
      </p:pic>
      <p:grpSp>
        <p:nvGrpSpPr>
          <p:cNvPr id="366595" name="Group 3"/>
          <p:cNvGrpSpPr>
            <a:grpSpLocks/>
          </p:cNvGrpSpPr>
          <p:nvPr/>
        </p:nvGrpSpPr>
        <p:grpSpPr bwMode="auto">
          <a:xfrm>
            <a:off x="0" y="3429000"/>
            <a:ext cx="3097213" cy="720725"/>
            <a:chOff x="192" y="1344"/>
            <a:chExt cx="1872" cy="336"/>
          </a:xfrm>
        </p:grpSpPr>
        <p:sp>
          <p:nvSpPr>
            <p:cNvPr id="366596" name="Text Box 4"/>
            <p:cNvSpPr txBox="1">
              <a:spLocks noChangeArrowheads="1"/>
            </p:cNvSpPr>
            <p:nvPr/>
          </p:nvSpPr>
          <p:spPr bwMode="auto">
            <a:xfrm>
              <a:off x="192" y="1344"/>
              <a:ext cx="1344" cy="216"/>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400" b="1">
                  <a:latin typeface="Tahoma" pitchFamily="34" charset="0"/>
                </a:rPr>
                <a:t>Hydrophobic</a:t>
              </a:r>
            </a:p>
          </p:txBody>
        </p:sp>
        <p:sp>
          <p:nvSpPr>
            <p:cNvPr id="366597" name="Line 5"/>
            <p:cNvSpPr>
              <a:spLocks noChangeShapeType="1"/>
            </p:cNvSpPr>
            <p:nvPr/>
          </p:nvSpPr>
          <p:spPr bwMode="auto">
            <a:xfrm>
              <a:off x="1536" y="1488"/>
              <a:ext cx="528" cy="192"/>
            </a:xfrm>
            <a:prstGeom prst="line">
              <a:avLst/>
            </a:prstGeom>
            <a:noFill/>
            <a:ln w="57150">
              <a:solidFill>
                <a:srgbClr val="8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366598" name="Group 6"/>
          <p:cNvGrpSpPr>
            <a:grpSpLocks/>
          </p:cNvGrpSpPr>
          <p:nvPr/>
        </p:nvGrpSpPr>
        <p:grpSpPr bwMode="auto">
          <a:xfrm>
            <a:off x="323850" y="5661025"/>
            <a:ext cx="3240088" cy="519113"/>
            <a:chOff x="240" y="2640"/>
            <a:chExt cx="1968" cy="447"/>
          </a:xfrm>
        </p:grpSpPr>
        <p:sp>
          <p:nvSpPr>
            <p:cNvPr id="366599" name="Text Box 7"/>
            <p:cNvSpPr txBox="1">
              <a:spLocks noChangeArrowheads="1"/>
            </p:cNvSpPr>
            <p:nvPr/>
          </p:nvSpPr>
          <p:spPr bwMode="auto">
            <a:xfrm>
              <a:off x="240" y="2688"/>
              <a:ext cx="1344" cy="399"/>
            </a:xfrm>
            <a:prstGeom prst="rect">
              <a:avLst/>
            </a:prstGeom>
            <a:solidFill>
              <a:srgbClr val="FF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400" b="1">
                  <a:latin typeface="Tahoma" pitchFamily="34" charset="0"/>
                </a:rPr>
                <a:t>Hydrophilic</a:t>
              </a:r>
            </a:p>
          </p:txBody>
        </p:sp>
        <p:sp>
          <p:nvSpPr>
            <p:cNvPr id="366600" name="Line 8"/>
            <p:cNvSpPr>
              <a:spLocks noChangeShapeType="1"/>
            </p:cNvSpPr>
            <p:nvPr/>
          </p:nvSpPr>
          <p:spPr bwMode="auto">
            <a:xfrm flipV="1">
              <a:off x="1584" y="2640"/>
              <a:ext cx="624" cy="192"/>
            </a:xfrm>
            <a:prstGeom prst="line">
              <a:avLst/>
            </a:prstGeom>
            <a:noFill/>
            <a:ln w="5715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sp>
        <p:nvSpPr>
          <p:cNvPr id="366601" name="Text Box 9"/>
          <p:cNvSpPr txBox="1">
            <a:spLocks noChangeArrowheads="1"/>
          </p:cNvSpPr>
          <p:nvPr/>
        </p:nvSpPr>
        <p:spPr bwMode="auto">
          <a:xfrm>
            <a:off x="0" y="0"/>
            <a:ext cx="9144000" cy="2149475"/>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sz="3000" b="1"/>
              <a:t>The head of the molecule contains a phosphate group which is </a:t>
            </a:r>
            <a:r>
              <a:rPr lang="en-US" sz="3000" b="1">
                <a:solidFill>
                  <a:srgbClr val="FF3300"/>
                </a:solidFill>
              </a:rPr>
              <a:t>“hydrophilic”</a:t>
            </a:r>
            <a:r>
              <a:rPr lang="en-US" sz="3000" b="1"/>
              <a:t> (</a:t>
            </a:r>
            <a:r>
              <a:rPr lang="en-US" sz="3000" b="1">
                <a:solidFill>
                  <a:srgbClr val="FF3300"/>
                </a:solidFill>
              </a:rPr>
              <a:t>water loving</a:t>
            </a:r>
            <a:r>
              <a:rPr lang="en-US" sz="3000" b="1"/>
              <a:t>)</a:t>
            </a:r>
          </a:p>
          <a:p>
            <a:pPr algn="l">
              <a:spcBef>
                <a:spcPct val="50000"/>
              </a:spcBef>
              <a:buFontTx/>
              <a:buChar char="•"/>
            </a:pPr>
            <a:r>
              <a:rPr lang="en-US" sz="3000" b="1"/>
              <a:t>Lipids are fat molecules with long tails that are </a:t>
            </a:r>
            <a:r>
              <a:rPr lang="en-US" sz="3000" b="1">
                <a:solidFill>
                  <a:srgbClr val="FFFF00"/>
                </a:solidFill>
              </a:rPr>
              <a:t>“hydrophobic”!!</a:t>
            </a:r>
            <a:r>
              <a:rPr lang="en-US" sz="3000" b="1"/>
              <a:t> (</a:t>
            </a:r>
            <a:r>
              <a:rPr lang="en-US" sz="3000" b="1">
                <a:solidFill>
                  <a:srgbClr val="FFFF00"/>
                </a:solidFill>
              </a:rPr>
              <a:t>water hating</a:t>
            </a:r>
            <a:r>
              <a:rPr lang="en-US" sz="3000" b="1"/>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66595"/>
                                        </p:tgtEl>
                                        <p:attrNameLst>
                                          <p:attrName>style.visibility</p:attrName>
                                        </p:attrNameLst>
                                      </p:cBhvr>
                                      <p:to>
                                        <p:strVal val="visible"/>
                                      </p:to>
                                    </p:set>
                                    <p:animEffect transition="in" filter="dissolve">
                                      <p:cBhvr>
                                        <p:cTn id="7" dur="500"/>
                                        <p:tgtEl>
                                          <p:spTgt spid="3665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66598"/>
                                        </p:tgtEl>
                                        <p:attrNameLst>
                                          <p:attrName>style.visibility</p:attrName>
                                        </p:attrNameLst>
                                      </p:cBhvr>
                                      <p:to>
                                        <p:strVal val="visible"/>
                                      </p:to>
                                    </p:set>
                                    <p:animEffect transition="in" filter="dissolve">
                                      <p:cBhvr>
                                        <p:cTn id="12" dur="500"/>
                                        <p:tgtEl>
                                          <p:spTgt spid="366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Picture 2" descr="0066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Stream">
  <a:themeElements>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3793</TotalTime>
  <Words>1532</Words>
  <Application>Microsoft Office PowerPoint</Application>
  <PresentationFormat>On-screen Show (4:3)</PresentationFormat>
  <Paragraphs>218</Paragraphs>
  <Slides>55</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 Unicode MS</vt:lpstr>
      <vt:lpstr>Garamond</vt:lpstr>
      <vt:lpstr>Times New Roman</vt:lpstr>
      <vt:lpstr>Wingdings</vt:lpstr>
      <vt:lpstr>Arial</vt:lpstr>
      <vt:lpstr>Tahoma</vt:lpstr>
      <vt:lpstr>Stream</vt:lpstr>
      <vt:lpstr> Cell Membrane and Transport</vt:lpstr>
      <vt:lpstr>Structure of the Cell Membrane</vt:lpstr>
      <vt:lpstr>Cell Membrane</vt:lpstr>
      <vt:lpstr>Cell Membrane</vt:lpstr>
      <vt:lpstr>PowerPoint Presentation</vt:lpstr>
      <vt:lpstr>A Phospholipid Molecule</vt:lpstr>
      <vt:lpstr>Phospholipid Bilayer cont...</vt:lpstr>
      <vt:lpstr>PowerPoint Presentation</vt:lpstr>
      <vt:lpstr>PowerPoint Presentation</vt:lpstr>
      <vt:lpstr>Membrane Proteins</vt:lpstr>
      <vt:lpstr>In your notes:</vt:lpstr>
      <vt:lpstr>Cell Membrane  can you label this?</vt:lpstr>
      <vt:lpstr>Plasma Membrane</vt:lpstr>
      <vt:lpstr>Cell Membrane Labels</vt:lpstr>
      <vt:lpstr>PowerPoint Presentation</vt:lpstr>
      <vt:lpstr>Types of Cell Transport</vt:lpstr>
      <vt:lpstr>Two types of  Passive Transport</vt:lpstr>
      <vt:lpstr>Passive Transport</vt:lpstr>
      <vt:lpstr>Passive Transport: Diffusion</vt:lpstr>
      <vt:lpstr>Diffusion across a barrier</vt:lpstr>
      <vt:lpstr>Diffusion</vt:lpstr>
      <vt:lpstr>Molecular collisions cause diffusion</vt:lpstr>
      <vt:lpstr>Diffusion</vt:lpstr>
      <vt:lpstr>When equilibrium is reached, do particles stop moving???</vt:lpstr>
      <vt:lpstr>Facilitated Diffusion:   </vt:lpstr>
      <vt:lpstr>Facilitated Diffusion Con’t</vt:lpstr>
      <vt:lpstr>Passive Transport: Osmosis</vt:lpstr>
      <vt:lpstr>Terms Related to Osmosis:</vt:lpstr>
      <vt:lpstr>Solutions cont...</vt:lpstr>
      <vt:lpstr>Hypertonic Solutions</vt:lpstr>
      <vt:lpstr>Hypotonic Solutions:</vt:lpstr>
      <vt:lpstr>Isotonic solutions</vt:lpstr>
      <vt:lpstr>Osmosis &amp; Turgor Pressure:</vt:lpstr>
      <vt:lpstr>Turgor Pressure in Plant Cells</vt:lpstr>
      <vt:lpstr>Osmosis and Blood Cells</vt:lpstr>
      <vt:lpstr>Below are three diagrams that show three identical cells in three separate beakers of solution. The relative concentration of water and solute molecules is given for the cell in each beaker. Complete the diagrams by drawing the molecules of water and solution required to make the external fluid in each beaker hypertonic, isotonic, or hypotonic, as indicated. Use arrows to show the direction of water flow, with a thicker arrow indicating more molecules moving in one direction. </vt:lpstr>
      <vt:lpstr>Assignment</vt:lpstr>
      <vt:lpstr>Active Transport Cell uses ATP (Energy) From LOW to HIGH concentration</vt:lpstr>
      <vt:lpstr>Methods of Membrane Transport</vt:lpstr>
      <vt:lpstr>Active Transport</vt:lpstr>
      <vt:lpstr>An example of active transport in the human body (nerve cells)</vt:lpstr>
      <vt:lpstr>Active Transport Cell uses ATP</vt:lpstr>
      <vt:lpstr>Movement of Particles in &amp; out of Cells: Exocytosis/Endocytosis</vt:lpstr>
      <vt:lpstr>Endocytosis</vt:lpstr>
      <vt:lpstr>PowerPoint Presentation</vt:lpstr>
      <vt:lpstr>Three types of Endocytosis</vt:lpstr>
      <vt:lpstr>PowerPoint Presentation</vt:lpstr>
      <vt:lpstr>Exocytosis</vt:lpstr>
      <vt:lpstr>Exocytosis</vt:lpstr>
      <vt:lpstr>Exocytosis</vt:lpstr>
      <vt:lpstr>Exocytosis of Secretions</vt:lpstr>
      <vt:lpstr>Membranes at Work</vt:lpstr>
      <vt:lpstr>PowerPoint Presentation</vt:lpstr>
      <vt:lpstr>Membranes at Work</vt:lpstr>
      <vt:lpstr>PowerPoint Presentation</vt:lpstr>
    </vt:vector>
  </TitlesOfParts>
  <Company>Our 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Pearl Nijjar</dc:creator>
  <cp:lastModifiedBy>Victor</cp:lastModifiedBy>
  <cp:revision>240</cp:revision>
  <dcterms:created xsi:type="dcterms:W3CDTF">2002-01-31T03:13:09Z</dcterms:created>
  <dcterms:modified xsi:type="dcterms:W3CDTF">2012-04-19T10:11:25Z</dcterms:modified>
</cp:coreProperties>
</file>