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0" r:id="rId8"/>
    <p:sldId id="261" r:id="rId9"/>
    <p:sldId id="275" r:id="rId10"/>
    <p:sldId id="271" r:id="rId11"/>
    <p:sldId id="262" r:id="rId12"/>
    <p:sldId id="263" r:id="rId13"/>
    <p:sldId id="272" r:id="rId14"/>
    <p:sldId id="264" r:id="rId15"/>
    <p:sldId id="273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BE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D552B552-2A14-4D09-9DFF-E4FE6B99B0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5ABC3-1EF7-45B3-864E-C7938560D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17FF7-4BCC-4C24-A65D-BE497415B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7C87F-493F-4E78-B535-90AFB7C9E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9A55-BF9F-4952-BB63-94A9A964A9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4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56CE-D90B-4DC1-B922-C4F4C2587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6FDF4-41E2-4008-A45A-4BD959FFD1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1618D-32B4-45E7-934A-B7E9A642C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BA99E-80D9-44AE-A48D-7917440CD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456F-4FC9-4CD6-B582-F63A90B24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7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1B8A-37AA-40AD-99B5-F292D3CA2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8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AF6C691-66BB-44FA-BCA3-BFC93088A6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772400" cy="1470025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9.2 → Gas Exchange in Plants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535238"/>
            <a:ext cx="8062913" cy="3027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Transpiration Continued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286000"/>
            <a:ext cx="5257800" cy="3810000"/>
          </a:xfrm>
        </p:spPr>
        <p:txBody>
          <a:bodyPr/>
          <a:lstStyle/>
          <a:p>
            <a:r>
              <a:rPr lang="en-US" sz="3000"/>
              <a:t>A tree can lose 200L of water per day!</a:t>
            </a:r>
          </a:p>
          <a:p>
            <a:r>
              <a:rPr lang="en-US" sz="3000"/>
              <a:t>Must regulate water loss by </a:t>
            </a:r>
            <a:r>
              <a:rPr lang="en-US" sz="3000">
                <a:solidFill>
                  <a:schemeClr val="tx1"/>
                </a:solidFill>
              </a:rPr>
              <a:t>closing</a:t>
            </a:r>
            <a:r>
              <a:rPr lang="en-US" sz="3000"/>
              <a:t> guard cells</a:t>
            </a:r>
          </a:p>
          <a:p>
            <a:r>
              <a:rPr lang="en-US" sz="3000"/>
              <a:t>If guard cells are closed no gas can enter and photosynthesis is reduced.</a:t>
            </a:r>
          </a:p>
        </p:txBody>
      </p:sp>
      <p:pic>
        <p:nvPicPr>
          <p:cNvPr id="23556" name="Picture 4" descr="transpi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971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age00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108075"/>
            <a:ext cx="7991475" cy="4683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moves into the guard cells by </a:t>
            </a:r>
            <a:r>
              <a:rPr lang="en-US">
                <a:solidFill>
                  <a:schemeClr val="tx1"/>
                </a:solidFill>
              </a:rPr>
              <a:t>osmosis</a:t>
            </a:r>
            <a:r>
              <a:rPr lang="en-US"/>
              <a:t>, and as it does so, the pressure inside the cells increases and causes the cells to swell.  </a:t>
            </a:r>
          </a:p>
          <a:p>
            <a:r>
              <a:rPr lang="en-US"/>
              <a:t>This high pressure, called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 i="1">
                <a:solidFill>
                  <a:schemeClr val="tx1"/>
                </a:solidFill>
              </a:rPr>
              <a:t>turgor pressure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/>
              <a:t> causes the cells to remain rigid.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Turgor Pressure</a:t>
            </a:r>
          </a:p>
        </p:txBody>
      </p:sp>
      <p:pic>
        <p:nvPicPr>
          <p:cNvPr id="24579" name="Picture 3" descr="t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transpiration occurs, water exits the cells and they </a:t>
            </a:r>
            <a:r>
              <a:rPr lang="en-US">
                <a:solidFill>
                  <a:schemeClr val="tx1"/>
                </a:solidFill>
              </a:rPr>
              <a:t>deflate.</a:t>
            </a:r>
          </a:p>
          <a:p>
            <a:r>
              <a:rPr lang="en-US"/>
              <a:t>In most plants, the stomata are open during the day and close at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rt00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858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Stoma opening and closing</a:t>
            </a:r>
            <a:r>
              <a:rPr lang="en-US"/>
              <a:t> </a:t>
            </a:r>
          </a:p>
        </p:txBody>
      </p:sp>
      <p:pic>
        <p:nvPicPr>
          <p:cNvPr id="13319" name="Picture 7" descr="Stoma-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19200"/>
            <a:ext cx="2708275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4191000" y="533400"/>
            <a:ext cx="4762500" cy="4451350"/>
            <a:chOff x="2640" y="336"/>
            <a:chExt cx="3000" cy="2804"/>
          </a:xfrm>
        </p:grpSpPr>
        <p:pic>
          <p:nvPicPr>
            <p:cNvPr id="13324" name="Picture 12" descr="1555828616_d8da77d2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36"/>
              <a:ext cx="3000" cy="2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3408" y="2736"/>
              <a:ext cx="17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Stomata on lettuce epidermis</a:t>
              </a:r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V="1">
              <a:off x="3792" y="1728"/>
              <a:ext cx="38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 flipV="1">
              <a:off x="2976" y="2304"/>
              <a:ext cx="81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3792" y="672"/>
              <a:ext cx="336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Movement of gases</a:t>
            </a:r>
          </a:p>
        </p:txBody>
      </p:sp>
      <p:pic>
        <p:nvPicPr>
          <p:cNvPr id="17412" name="Picture 4" descr="stoma-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341438"/>
            <a:ext cx="3830638" cy="5135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that affect the rate of transpiration include:</a:t>
            </a:r>
          </a:p>
          <a:p>
            <a:pPr lvl="1"/>
            <a:r>
              <a:rPr lang="en-US"/>
              <a:t>Light</a:t>
            </a:r>
          </a:p>
          <a:p>
            <a:pPr lvl="1"/>
            <a:r>
              <a:rPr lang="en-US"/>
              <a:t>Temperature</a:t>
            </a:r>
          </a:p>
          <a:p>
            <a:pPr lvl="1"/>
            <a:r>
              <a:rPr lang="en-US"/>
              <a:t>Humidity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Something in the Air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334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air we breathe is a mixture of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oxygen, carbon dioxide, water vapour, nitrogen, and other gases.  </a:t>
            </a:r>
          </a:p>
          <a:p>
            <a:r>
              <a:rPr lang="en-US">
                <a:solidFill>
                  <a:schemeClr val="tx1"/>
                </a:solidFill>
              </a:rPr>
              <a:t>Both plants and animals consume oxygen and produce carbon dioxide and water during cellular respiration.  </a:t>
            </a:r>
          </a:p>
          <a:p>
            <a:r>
              <a:rPr lang="en-US">
                <a:solidFill>
                  <a:schemeClr val="tx1"/>
                </a:solidFill>
              </a:rPr>
              <a:t>Plants, however, are capable of photosynthesis in which they consume the carbon dioxide and water and produce oxygen and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tx1"/>
                </a:solidFill>
              </a:rPr>
              <a:t>Cellular Respiration: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114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C</a:t>
            </a:r>
            <a:r>
              <a:rPr lang="en-US" b="1" baseline="-25000"/>
              <a:t>6</a:t>
            </a:r>
            <a:r>
              <a:rPr lang="en-US" b="1"/>
              <a:t>H</a:t>
            </a:r>
            <a:r>
              <a:rPr lang="en-US" b="1" baseline="-25000"/>
              <a:t>12</a:t>
            </a:r>
            <a:r>
              <a:rPr lang="en-US" b="1"/>
              <a:t>O</a:t>
            </a:r>
            <a:r>
              <a:rPr lang="en-US" b="1" baseline="-25000"/>
              <a:t>6(s)</a:t>
            </a:r>
            <a:r>
              <a:rPr lang="en-US" b="1"/>
              <a:t> + 6O</a:t>
            </a:r>
            <a:r>
              <a:rPr lang="en-US" b="1" baseline="-25000"/>
              <a:t>2(g)</a:t>
            </a:r>
            <a:r>
              <a:rPr lang="en-US" b="1"/>
              <a:t> → 6CO</a:t>
            </a:r>
            <a:r>
              <a:rPr lang="en-US" b="1" baseline="-25000"/>
              <a:t>2(g)</a:t>
            </a:r>
            <a:r>
              <a:rPr lang="en-US" b="1"/>
              <a:t> + 6H</a:t>
            </a:r>
            <a:r>
              <a:rPr lang="en-US" b="1" baseline="-25000"/>
              <a:t>2</a:t>
            </a:r>
            <a:r>
              <a:rPr lang="en-US" b="1"/>
              <a:t>O</a:t>
            </a:r>
            <a:r>
              <a:rPr lang="en-US" b="1" baseline="-25000"/>
              <a:t>(l)</a:t>
            </a:r>
            <a:r>
              <a:rPr lang="en-US" b="1"/>
              <a:t> +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1527175"/>
          </a:xfrm>
        </p:spPr>
        <p:txBody>
          <a:bodyPr/>
          <a:lstStyle/>
          <a:p>
            <a:r>
              <a:rPr lang="en-US" b="1" i="1">
                <a:solidFill>
                  <a:schemeClr val="tx1"/>
                </a:solidFill>
              </a:rPr>
              <a:t>Photosynthesis: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6CO</a:t>
            </a:r>
            <a:r>
              <a:rPr lang="en-US" b="1" baseline="-25000"/>
              <a:t>2(g)</a:t>
            </a:r>
            <a:r>
              <a:rPr lang="en-US" b="1"/>
              <a:t> + 6H</a:t>
            </a:r>
            <a:r>
              <a:rPr lang="en-US" b="1" baseline="-25000"/>
              <a:t>2</a:t>
            </a:r>
            <a:r>
              <a:rPr lang="en-US" b="1"/>
              <a:t>O</a:t>
            </a:r>
            <a:r>
              <a:rPr lang="en-US" b="1" baseline="-25000"/>
              <a:t>(l)</a:t>
            </a:r>
            <a:r>
              <a:rPr lang="en-US" b="1"/>
              <a:t> + light energy → 					C</a:t>
            </a:r>
            <a:r>
              <a:rPr lang="en-US" b="1" baseline="-25000"/>
              <a:t>6</a:t>
            </a:r>
            <a:r>
              <a:rPr lang="en-US" b="1"/>
              <a:t>H</a:t>
            </a:r>
            <a:r>
              <a:rPr lang="en-US" b="1" baseline="-25000"/>
              <a:t>12</a:t>
            </a:r>
            <a:r>
              <a:rPr lang="en-US" b="1"/>
              <a:t>O</a:t>
            </a:r>
            <a:r>
              <a:rPr lang="en-US" b="1" baseline="-25000"/>
              <a:t>6(s)</a:t>
            </a:r>
            <a:r>
              <a:rPr lang="en-US" b="1"/>
              <a:t> + 6O</a:t>
            </a:r>
            <a:r>
              <a:rPr lang="en-US" b="1" baseline="-25000"/>
              <a:t>2(g)</a:t>
            </a:r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In fact, when plants undergo photosynthesis, they consume much more carbon dioxide than they release during cellular respiration.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6699FF"/>
                </a:solidFill>
              </a:rPr>
              <a:t>Leaves and Lenticels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The most important gas-exchange organ is the</a:t>
            </a:r>
            <a:r>
              <a:rPr lang="en-US">
                <a:solidFill>
                  <a:schemeClr val="tx1"/>
                </a:solidFill>
              </a:rPr>
              <a:t> leaf</a:t>
            </a:r>
            <a:r>
              <a:rPr lang="en-US"/>
              <a:t>. </a:t>
            </a:r>
          </a:p>
          <a:p>
            <a:r>
              <a:rPr lang="en-US"/>
              <a:t> Carbon dioxide enters the leaf through the </a:t>
            </a:r>
            <a:r>
              <a:rPr lang="en-US">
                <a:solidFill>
                  <a:schemeClr val="tx1"/>
                </a:solidFill>
              </a:rPr>
              <a:t>stomata </a:t>
            </a:r>
            <a:r>
              <a:rPr lang="en-US"/>
              <a:t>where gases can diffuse through the cell membrane of the spongy tissue cells, and once dissolved, used by </a:t>
            </a:r>
            <a:r>
              <a:rPr lang="en-US">
                <a:solidFill>
                  <a:schemeClr val="bg1"/>
                </a:solidFill>
              </a:rPr>
              <a:t>chloroplasts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in </a:t>
            </a:r>
            <a:r>
              <a:rPr lang="en-US">
                <a:solidFill>
                  <a:schemeClr val="tx1"/>
                </a:solidFill>
              </a:rPr>
              <a:t>photosynthesis</a:t>
            </a:r>
            <a:r>
              <a:rPr lang="en-US"/>
              <a:t>.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6699FF"/>
                </a:solidFill>
              </a:rPr>
              <a:t>Leaves and</a:t>
            </a:r>
            <a:r>
              <a:rPr lang="en-US" b="1" u="sng">
                <a:solidFill>
                  <a:srgbClr val="BE7960"/>
                </a:solidFill>
              </a:rPr>
              <a:t> </a:t>
            </a:r>
            <a:r>
              <a:rPr lang="en-US" b="1" u="sng">
                <a:solidFill>
                  <a:srgbClr val="6699FF"/>
                </a:solidFill>
              </a:rPr>
              <a:t>Lenticels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/>
              <a:t>Oxygen then diffuses out of the </a:t>
            </a:r>
            <a:r>
              <a:rPr lang="en-US">
                <a:solidFill>
                  <a:schemeClr val="bg1"/>
                </a:solidFill>
              </a:rPr>
              <a:t>spongy tissue</a:t>
            </a:r>
            <a:r>
              <a:rPr lang="en-US"/>
              <a:t> cells and is released from the leaf through the </a:t>
            </a:r>
            <a:r>
              <a:rPr lang="en-US">
                <a:solidFill>
                  <a:schemeClr val="tx1"/>
                </a:solidFill>
              </a:rPr>
              <a:t>stomata.</a:t>
            </a:r>
          </a:p>
          <a:p>
            <a:r>
              <a:rPr lang="en-US"/>
              <a:t>Water, which enters the leaf through the network of </a:t>
            </a:r>
            <a:r>
              <a:rPr lang="en-US">
                <a:solidFill>
                  <a:schemeClr val="tx1"/>
                </a:solidFill>
              </a:rPr>
              <a:t>xylem,</a:t>
            </a:r>
            <a:r>
              <a:rPr lang="en-US"/>
              <a:t> also exits through the </a:t>
            </a:r>
            <a:r>
              <a:rPr lang="en-US">
                <a:solidFill>
                  <a:schemeClr val="tx1"/>
                </a:solidFill>
              </a:rPr>
              <a:t>stomata as vapor.  </a:t>
            </a:r>
          </a:p>
          <a:p>
            <a:r>
              <a:rPr lang="en-US"/>
              <a:t>Woody plants have </a:t>
            </a:r>
            <a:r>
              <a:rPr lang="en-US" b="1" i="1">
                <a:solidFill>
                  <a:schemeClr val="tx1"/>
                </a:solidFill>
              </a:rPr>
              <a:t>lenticels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/>
              <a:t> which are lens-shaped openings perforating the bark and allowing gas exchange between the bark and the living cells.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ambucus_lentizell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2057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31-%20Lentic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352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betu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8003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u="sng">
                <a:solidFill>
                  <a:srgbClr val="6699FF"/>
                </a:solidFill>
              </a:rPr>
              <a:t>Gas Exchange is Tied to Water Loss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air diffuses out of the stomata, some of the </a:t>
            </a:r>
            <a:r>
              <a:rPr lang="en-US">
                <a:solidFill>
                  <a:schemeClr val="tx1"/>
                </a:solidFill>
              </a:rPr>
              <a:t>water is lost</a:t>
            </a:r>
            <a:r>
              <a:rPr lang="en-US"/>
              <a:t>.  </a:t>
            </a:r>
          </a:p>
          <a:p>
            <a:r>
              <a:rPr lang="en-US"/>
              <a:t>The evaporation of water from leaves is called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 i="1">
                <a:solidFill>
                  <a:schemeClr val="tx1"/>
                </a:solidFill>
              </a:rPr>
              <a:t>transpiration</a:t>
            </a:r>
            <a:r>
              <a:rPr lang="en-US"/>
              <a:t>.  </a:t>
            </a:r>
          </a:p>
          <a:p>
            <a:r>
              <a:rPr lang="en-US"/>
              <a:t>To keep plant cells from drying out, guard cells can change their shape to cause the </a:t>
            </a:r>
            <a:r>
              <a:rPr lang="en-US">
                <a:solidFill>
                  <a:schemeClr val="tx1"/>
                </a:solidFill>
              </a:rPr>
              <a:t>stomata to open/close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u="sng">
                <a:solidFill>
                  <a:srgbClr val="6699FF"/>
                </a:solidFill>
              </a:rPr>
              <a:t>Gas Exchange is Tied to Water Loss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the stomata are open, carbon dioxide can enter the leaf and oxygen and water vapour exit.  Therefore, </a:t>
            </a:r>
            <a:r>
              <a:rPr lang="en-US">
                <a:solidFill>
                  <a:schemeClr val="tx1"/>
                </a:solidFill>
              </a:rPr>
              <a:t>high rates of photosynthesis are possible when the stomata are open</a:t>
            </a:r>
            <a:r>
              <a:rPr lang="en-US"/>
              <a:t>.  </a:t>
            </a:r>
          </a:p>
          <a:p>
            <a:pPr>
              <a:lnSpc>
                <a:spcPct val="90000"/>
              </a:lnSpc>
            </a:pPr>
            <a:r>
              <a:rPr lang="en-US"/>
              <a:t>When the stomata are closed, gas exchange and water exchange are reduced.  </a:t>
            </a:r>
            <a:r>
              <a:rPr lang="en-US">
                <a:solidFill>
                  <a:schemeClr val="bg1"/>
                </a:solidFill>
              </a:rPr>
              <a:t>Less photosynthesis occurs when the stomata are closed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454</Words>
  <Application>Microsoft Office PowerPoint</Application>
  <PresentationFormat>On-screen Show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Echo</vt:lpstr>
      <vt:lpstr>9.2 → Gas Exchange in Plants</vt:lpstr>
      <vt:lpstr>Something in the Air</vt:lpstr>
      <vt:lpstr>Cellular Respiration:</vt:lpstr>
      <vt:lpstr>Photosynthesis:</vt:lpstr>
      <vt:lpstr>Leaves and Lenticels</vt:lpstr>
      <vt:lpstr>Leaves and Lenticels</vt:lpstr>
      <vt:lpstr>PowerPoint Presentation</vt:lpstr>
      <vt:lpstr>Gas Exchange is Tied to Water Loss</vt:lpstr>
      <vt:lpstr>Gas Exchange is Tied to Water Loss</vt:lpstr>
      <vt:lpstr>Transpiration Continued</vt:lpstr>
      <vt:lpstr>PowerPoint Presentation</vt:lpstr>
      <vt:lpstr>PowerPoint Presentation</vt:lpstr>
      <vt:lpstr>Turgor Pressure</vt:lpstr>
      <vt:lpstr>PowerPoint Presentation</vt:lpstr>
      <vt:lpstr>PowerPoint Presentation</vt:lpstr>
      <vt:lpstr>Stoma opening and closing </vt:lpstr>
      <vt:lpstr>Movement of gases</vt:lpstr>
      <vt:lpstr>PowerPoint Presentation</vt:lpstr>
    </vt:vector>
  </TitlesOfParts>
  <Company>Edmonton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 → Gas Exchange in Plants</dc:title>
  <dc:creator>ITS</dc:creator>
  <cp:lastModifiedBy>Victor</cp:lastModifiedBy>
  <cp:revision>16</cp:revision>
  <dcterms:created xsi:type="dcterms:W3CDTF">2005-11-16T17:54:20Z</dcterms:created>
  <dcterms:modified xsi:type="dcterms:W3CDTF">2012-05-14T14:06:03Z</dcterms:modified>
</cp:coreProperties>
</file>